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29" r:id="rId1"/>
  </p:sldMasterIdLst>
  <p:notesMasterIdLst>
    <p:notesMasterId r:id="rId69"/>
  </p:notesMasterIdLst>
  <p:handoutMasterIdLst>
    <p:handoutMasterId r:id="rId70"/>
  </p:handoutMasterIdLst>
  <p:sldIdLst>
    <p:sldId id="256" r:id="rId2"/>
    <p:sldId id="346" r:id="rId3"/>
    <p:sldId id="461" r:id="rId4"/>
    <p:sldId id="585" r:id="rId5"/>
    <p:sldId id="707" r:id="rId6"/>
    <p:sldId id="706" r:id="rId7"/>
    <p:sldId id="560" r:id="rId8"/>
    <p:sldId id="730" r:id="rId9"/>
    <p:sldId id="561" r:id="rId10"/>
    <p:sldId id="564" r:id="rId11"/>
    <p:sldId id="731" r:id="rId12"/>
    <p:sldId id="732" r:id="rId13"/>
    <p:sldId id="586" r:id="rId14"/>
    <p:sldId id="596" r:id="rId15"/>
    <p:sldId id="708" r:id="rId16"/>
    <p:sldId id="588" r:id="rId17"/>
    <p:sldId id="281" r:id="rId18"/>
    <p:sldId id="286" r:id="rId19"/>
    <p:sldId id="271" r:id="rId20"/>
    <p:sldId id="277" r:id="rId21"/>
    <p:sldId id="587" r:id="rId22"/>
    <p:sldId id="590" r:id="rId23"/>
    <p:sldId id="603" r:id="rId24"/>
    <p:sldId id="464" r:id="rId25"/>
    <p:sldId id="705" r:id="rId26"/>
    <p:sldId id="562" r:id="rId27"/>
    <p:sldId id="723" r:id="rId28"/>
    <p:sldId id="612" r:id="rId29"/>
    <p:sldId id="613" r:id="rId30"/>
    <p:sldId id="563" r:id="rId31"/>
    <p:sldId id="726" r:id="rId32"/>
    <p:sldId id="615" r:id="rId33"/>
    <p:sldId id="727" r:id="rId34"/>
    <p:sldId id="565" r:id="rId35"/>
    <p:sldId id="566" r:id="rId36"/>
    <p:sldId id="567" r:id="rId37"/>
    <p:sldId id="579" r:id="rId38"/>
    <p:sldId id="719" r:id="rId39"/>
    <p:sldId id="570" r:id="rId40"/>
    <p:sldId id="722" r:id="rId41"/>
    <p:sldId id="610" r:id="rId42"/>
    <p:sldId id="303" r:id="rId43"/>
    <p:sldId id="609" r:id="rId44"/>
    <p:sldId id="729" r:id="rId45"/>
    <p:sldId id="580" r:id="rId46"/>
    <p:sldId id="724" r:id="rId47"/>
    <p:sldId id="725" r:id="rId48"/>
    <p:sldId id="581" r:id="rId49"/>
    <p:sldId id="591" r:id="rId50"/>
    <p:sldId id="600" r:id="rId51"/>
    <p:sldId id="716" r:id="rId52"/>
    <p:sldId id="607" r:id="rId53"/>
    <p:sldId id="528" r:id="rId54"/>
    <p:sldId id="592" r:id="rId55"/>
    <p:sldId id="583" r:id="rId56"/>
    <p:sldId id="728" r:id="rId57"/>
    <p:sldId id="606" r:id="rId58"/>
    <p:sldId id="593" r:id="rId59"/>
    <p:sldId id="594" r:id="rId60"/>
    <p:sldId id="572" r:id="rId61"/>
    <p:sldId id="611" r:id="rId62"/>
    <p:sldId id="595" r:id="rId63"/>
    <p:sldId id="274" r:id="rId64"/>
    <p:sldId id="275" r:id="rId65"/>
    <p:sldId id="608" r:id="rId66"/>
    <p:sldId id="568" r:id="rId67"/>
    <p:sldId id="569" r:id="rId68"/>
  </p:sldIdLst>
  <p:sldSz cx="12192000" cy="6858000"/>
  <p:notesSz cx="6858000" cy="92075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opic 6 – Agriculture" id="{8E6E4050-9E78-4A3C-B882-E6433FC3D55E}">
          <p14:sldIdLst>
            <p14:sldId id="256"/>
            <p14:sldId id="346"/>
          </p14:sldIdLst>
        </p14:section>
        <p14:section name="A – The Agricultural Landscape" id="{989CE3A9-1EF7-4C41-8206-1AB45296162E}">
          <p14:sldIdLst>
            <p14:sldId id="461"/>
            <p14:sldId id="585"/>
            <p14:sldId id="707"/>
            <p14:sldId id="706"/>
            <p14:sldId id="560"/>
            <p14:sldId id="730"/>
            <p14:sldId id="561"/>
            <p14:sldId id="564"/>
            <p14:sldId id="731"/>
            <p14:sldId id="732"/>
            <p14:sldId id="586"/>
            <p14:sldId id="596"/>
            <p14:sldId id="708"/>
            <p14:sldId id="588"/>
            <p14:sldId id="281"/>
            <p14:sldId id="286"/>
            <p14:sldId id="271"/>
            <p14:sldId id="277"/>
            <p14:sldId id="587"/>
            <p14:sldId id="590"/>
            <p14:sldId id="603"/>
          </p14:sldIdLst>
        </p14:section>
        <p14:section name="B – Systems of Agricultural Production" id="{4BA78F51-AB02-43FF-929F-B47A48E9CB68}">
          <p14:sldIdLst>
            <p14:sldId id="464"/>
            <p14:sldId id="705"/>
            <p14:sldId id="562"/>
            <p14:sldId id="723"/>
            <p14:sldId id="612"/>
            <p14:sldId id="613"/>
            <p14:sldId id="563"/>
            <p14:sldId id="726"/>
            <p14:sldId id="615"/>
            <p14:sldId id="727"/>
            <p14:sldId id="565"/>
            <p14:sldId id="566"/>
            <p14:sldId id="567"/>
            <p14:sldId id="579"/>
            <p14:sldId id="719"/>
            <p14:sldId id="570"/>
            <p14:sldId id="722"/>
            <p14:sldId id="610"/>
            <p14:sldId id="303"/>
            <p14:sldId id="609"/>
            <p14:sldId id="729"/>
            <p14:sldId id="580"/>
            <p14:sldId id="724"/>
            <p14:sldId id="725"/>
            <p14:sldId id="581"/>
            <p14:sldId id="591"/>
            <p14:sldId id="600"/>
            <p14:sldId id="716"/>
            <p14:sldId id="607"/>
          </p14:sldIdLst>
        </p14:section>
        <p14:section name="C – Commercial Agriculture" id="{38BD6F09-CD42-452B-B8C3-7BB53DD00B33}">
          <p14:sldIdLst>
            <p14:sldId id="528"/>
            <p14:sldId id="592"/>
            <p14:sldId id="583"/>
            <p14:sldId id="728"/>
            <p14:sldId id="606"/>
            <p14:sldId id="593"/>
            <p14:sldId id="594"/>
            <p14:sldId id="572"/>
            <p14:sldId id="611"/>
            <p14:sldId id="595"/>
            <p14:sldId id="274"/>
            <p14:sldId id="275"/>
            <p14:sldId id="608"/>
            <p14:sldId id="568"/>
            <p14:sldId id="5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9900"/>
    <a:srgbClr val="CC6600"/>
    <a:srgbClr val="CCFF99"/>
    <a:srgbClr val="008000"/>
    <a:srgbClr val="003300"/>
    <a:srgbClr val="006666"/>
    <a:srgbClr val="339966"/>
    <a:srgbClr val="336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1" autoAdjust="0"/>
    <p:restoredTop sz="89552" autoAdjust="0"/>
  </p:normalViewPr>
  <p:slideViewPr>
    <p:cSldViewPr snapToGrid="0">
      <p:cViewPr varScale="1">
        <p:scale>
          <a:sx n="108" d="100"/>
          <a:sy n="108" d="100"/>
        </p:scale>
        <p:origin x="56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980"/>
    </p:cViewPr>
  </p:sorterViewPr>
  <p:notesViewPr>
    <p:cSldViewPr snapToGrid="0">
      <p:cViewPr varScale="1">
        <p:scale>
          <a:sx n="59" d="100"/>
          <a:sy n="59" d="100"/>
        </p:scale>
        <p:origin x="-2628" y="-102"/>
      </p:cViewPr>
      <p:guideLst>
        <p:guide orient="horz" pos="290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World</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Sheet1!$A$2:$A$46</c:f>
              <c:numCache>
                <c:formatCode>General</c:formatCode>
                <c:ptCount val="45"/>
                <c:pt idx="0">
                  <c:v>1500</c:v>
                </c:pt>
                <c:pt idx="1">
                  <c:v>1600</c:v>
                </c:pt>
                <c:pt idx="2">
                  <c:v>1700</c:v>
                </c:pt>
                <c:pt idx="3">
                  <c:v>1750</c:v>
                </c:pt>
                <c:pt idx="4">
                  <c:v>1800</c:v>
                </c:pt>
                <c:pt idx="5">
                  <c:v>1856</c:v>
                </c:pt>
                <c:pt idx="6">
                  <c:v>1901</c:v>
                </c:pt>
                <c:pt idx="7">
                  <c:v>1936</c:v>
                </c:pt>
                <c:pt idx="8">
                  <c:v>1950</c:v>
                </c:pt>
                <c:pt idx="9">
                  <c:v>1955</c:v>
                </c:pt>
                <c:pt idx="10">
                  <c:v>1960</c:v>
                </c:pt>
                <c:pt idx="11">
                  <c:v>1965</c:v>
                </c:pt>
                <c:pt idx="12">
                  <c:v>1968</c:v>
                </c:pt>
                <c:pt idx="13">
                  <c:v>1970</c:v>
                </c:pt>
                <c:pt idx="14">
                  <c:v>1975</c:v>
                </c:pt>
                <c:pt idx="15">
                  <c:v>1980</c:v>
                </c:pt>
                <c:pt idx="16">
                  <c:v>1985</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xVal>
          <c:yVal>
            <c:numRef>
              <c:f>Sheet1!$B$2:$B$46</c:f>
              <c:numCache>
                <c:formatCode>General</c:formatCode>
                <c:ptCount val="45"/>
                <c:pt idx="8">
                  <c:v>70.2</c:v>
                </c:pt>
                <c:pt idx="9">
                  <c:v>68.3</c:v>
                </c:pt>
                <c:pt idx="10">
                  <c:v>66.3</c:v>
                </c:pt>
                <c:pt idx="11">
                  <c:v>64.5</c:v>
                </c:pt>
                <c:pt idx="13">
                  <c:v>63.2</c:v>
                </c:pt>
                <c:pt idx="14">
                  <c:v>62.1</c:v>
                </c:pt>
                <c:pt idx="15">
                  <c:v>60.4</c:v>
                </c:pt>
                <c:pt idx="16">
                  <c:v>58.5</c:v>
                </c:pt>
                <c:pt idx="17">
                  <c:v>43.246600009812944</c:v>
                </c:pt>
                <c:pt idx="18">
                  <c:v>42.969023689708948</c:v>
                </c:pt>
                <c:pt idx="19">
                  <c:v>42.271380898798526</c:v>
                </c:pt>
                <c:pt idx="20">
                  <c:v>41.905395750989847</c:v>
                </c:pt>
                <c:pt idx="21">
                  <c:v>41.273190454623965</c:v>
                </c:pt>
                <c:pt idx="22">
                  <c:v>40.818323321509027</c:v>
                </c:pt>
                <c:pt idx="23">
                  <c:v>40.273730377073285</c:v>
                </c:pt>
                <c:pt idx="24">
                  <c:v>40.172070597335569</c:v>
                </c:pt>
                <c:pt idx="25">
                  <c:v>39.728328929319112</c:v>
                </c:pt>
                <c:pt idx="26">
                  <c:v>39.005556481116507</c:v>
                </c:pt>
                <c:pt idx="27">
                  <c:v>38.467716888829763</c:v>
                </c:pt>
                <c:pt idx="28">
                  <c:v>37.829457382251363</c:v>
                </c:pt>
                <c:pt idx="29">
                  <c:v>37.114108748481556</c:v>
                </c:pt>
                <c:pt idx="30">
                  <c:v>36.110849980514764</c:v>
                </c:pt>
                <c:pt idx="31">
                  <c:v>35.240336011078348</c:v>
                </c:pt>
                <c:pt idx="32">
                  <c:v>34.056970993782926</c:v>
                </c:pt>
                <c:pt idx="33">
                  <c:v>32.968900687974376</c:v>
                </c:pt>
                <c:pt idx="34">
                  <c:v>32.276513321435537</c:v>
                </c:pt>
                <c:pt idx="35">
                  <c:v>31.69950792092844</c:v>
                </c:pt>
                <c:pt idx="36">
                  <c:v>30.818050143687891</c:v>
                </c:pt>
                <c:pt idx="37">
                  <c:v>29.922356590540829</c:v>
                </c:pt>
                <c:pt idx="38">
                  <c:v>29.034092778979513</c:v>
                </c:pt>
                <c:pt idx="39">
                  <c:v>28.58882232152553</c:v>
                </c:pt>
                <c:pt idx="40">
                  <c:v>27.904117754193461</c:v>
                </c:pt>
                <c:pt idx="41">
                  <c:v>27.253233700625664</c:v>
                </c:pt>
                <c:pt idx="42">
                  <c:v>26.76011170336708</c:v>
                </c:pt>
                <c:pt idx="43">
                  <c:v>26.467215736276515</c:v>
                </c:pt>
                <c:pt idx="44">
                  <c:v>25.957418272705581</c:v>
                </c:pt>
              </c:numCache>
            </c:numRef>
          </c:yVal>
          <c:smooth val="0"/>
          <c:extLst>
            <c:ext xmlns:c16="http://schemas.microsoft.com/office/drawing/2014/chart" uri="{C3380CC4-5D6E-409C-BE32-E72D297353CC}">
              <c16:uniqueId val="{00000000-4872-4FD8-976F-EA687EC93AF4}"/>
            </c:ext>
          </c:extLst>
        </c:ser>
        <c:ser>
          <c:idx val="1"/>
          <c:order val="1"/>
          <c:tx>
            <c:strRef>
              <c:f>Sheet1!$C$1</c:f>
              <c:strCache>
                <c:ptCount val="1"/>
                <c:pt idx="0">
                  <c:v>China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Sheet1!$A$2:$A$46</c:f>
              <c:numCache>
                <c:formatCode>General</c:formatCode>
                <c:ptCount val="45"/>
                <c:pt idx="0">
                  <c:v>1500</c:v>
                </c:pt>
                <c:pt idx="1">
                  <c:v>1600</c:v>
                </c:pt>
                <c:pt idx="2">
                  <c:v>1700</c:v>
                </c:pt>
                <c:pt idx="3">
                  <c:v>1750</c:v>
                </c:pt>
                <c:pt idx="4">
                  <c:v>1800</c:v>
                </c:pt>
                <c:pt idx="5">
                  <c:v>1856</c:v>
                </c:pt>
                <c:pt idx="6">
                  <c:v>1901</c:v>
                </c:pt>
                <c:pt idx="7">
                  <c:v>1936</c:v>
                </c:pt>
                <c:pt idx="8">
                  <c:v>1950</c:v>
                </c:pt>
                <c:pt idx="9">
                  <c:v>1955</c:v>
                </c:pt>
                <c:pt idx="10">
                  <c:v>1960</c:v>
                </c:pt>
                <c:pt idx="11">
                  <c:v>1965</c:v>
                </c:pt>
                <c:pt idx="12">
                  <c:v>1968</c:v>
                </c:pt>
                <c:pt idx="13">
                  <c:v>1970</c:v>
                </c:pt>
                <c:pt idx="14">
                  <c:v>1975</c:v>
                </c:pt>
                <c:pt idx="15">
                  <c:v>1980</c:v>
                </c:pt>
                <c:pt idx="16">
                  <c:v>1985</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xVal>
          <c:yVal>
            <c:numRef>
              <c:f>Sheet1!$C$2:$C$46</c:f>
              <c:numCache>
                <c:formatCode>General</c:formatCode>
                <c:ptCount val="45"/>
                <c:pt idx="8">
                  <c:v>87.5</c:v>
                </c:pt>
                <c:pt idx="9">
                  <c:v>85.8</c:v>
                </c:pt>
                <c:pt idx="10">
                  <c:v>84</c:v>
                </c:pt>
                <c:pt idx="11">
                  <c:v>82.4</c:v>
                </c:pt>
                <c:pt idx="13">
                  <c:v>82.6</c:v>
                </c:pt>
                <c:pt idx="14">
                  <c:v>82.6</c:v>
                </c:pt>
                <c:pt idx="15">
                  <c:v>80.400000000000006</c:v>
                </c:pt>
                <c:pt idx="16">
                  <c:v>77</c:v>
                </c:pt>
                <c:pt idx="17">
                  <c:v>55.305999800000002</c:v>
                </c:pt>
                <c:pt idx="18">
                  <c:v>53.687999699999999</c:v>
                </c:pt>
                <c:pt idx="19">
                  <c:v>51.569999699999997</c:v>
                </c:pt>
                <c:pt idx="20">
                  <c:v>50.502998400000003</c:v>
                </c:pt>
                <c:pt idx="21">
                  <c:v>49.445999100000002</c:v>
                </c:pt>
                <c:pt idx="22">
                  <c:v>48.344001800000001</c:v>
                </c:pt>
                <c:pt idx="23">
                  <c:v>47.161998699999998</c:v>
                </c:pt>
                <c:pt idx="24">
                  <c:v>46.460998500000002</c:v>
                </c:pt>
                <c:pt idx="25">
                  <c:v>45.250999499999999</c:v>
                </c:pt>
                <c:pt idx="26">
                  <c:v>43.790000900000003</c:v>
                </c:pt>
                <c:pt idx="27">
                  <c:v>42.625</c:v>
                </c:pt>
                <c:pt idx="28">
                  <c:v>41.279998800000001</c:v>
                </c:pt>
                <c:pt idx="29">
                  <c:v>39.247001599999997</c:v>
                </c:pt>
                <c:pt idx="30">
                  <c:v>37.959999099999997</c:v>
                </c:pt>
                <c:pt idx="31">
                  <c:v>35.825000799999998</c:v>
                </c:pt>
                <c:pt idx="32">
                  <c:v>33.504001600000002</c:v>
                </c:pt>
                <c:pt idx="33">
                  <c:v>31.243999500000001</c:v>
                </c:pt>
                <c:pt idx="34">
                  <c:v>29.545999500000001</c:v>
                </c:pt>
                <c:pt idx="35">
                  <c:v>27.844999300000001</c:v>
                </c:pt>
                <c:pt idx="36">
                  <c:v>26.233999300000001</c:v>
                </c:pt>
                <c:pt idx="37">
                  <c:v>24.507000000000001</c:v>
                </c:pt>
                <c:pt idx="38">
                  <c:v>23.1690006</c:v>
                </c:pt>
                <c:pt idx="39">
                  <c:v>21.927999499999999</c:v>
                </c:pt>
                <c:pt idx="40">
                  <c:v>20.729999500000002</c:v>
                </c:pt>
                <c:pt idx="41">
                  <c:v>19.548000300000002</c:v>
                </c:pt>
                <c:pt idx="42">
                  <c:v>18.3570004</c:v>
                </c:pt>
                <c:pt idx="43">
                  <c:v>17.5100002</c:v>
                </c:pt>
                <c:pt idx="44">
                  <c:v>16.448999400000002</c:v>
                </c:pt>
              </c:numCache>
            </c:numRef>
          </c:yVal>
          <c:smooth val="0"/>
          <c:extLst>
            <c:ext xmlns:c16="http://schemas.microsoft.com/office/drawing/2014/chart" uri="{C3380CC4-5D6E-409C-BE32-E72D297353CC}">
              <c16:uniqueId val="{00000001-4872-4FD8-976F-EA687EC93AF4}"/>
            </c:ext>
          </c:extLst>
        </c:ser>
        <c:ser>
          <c:idx val="2"/>
          <c:order val="2"/>
          <c:tx>
            <c:strRef>
              <c:f>Sheet1!$D$1</c:f>
              <c:strCache>
                <c:ptCount val="1"/>
                <c:pt idx="0">
                  <c:v>India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Sheet1!$A$2:$A$46</c:f>
              <c:numCache>
                <c:formatCode>General</c:formatCode>
                <c:ptCount val="45"/>
                <c:pt idx="0">
                  <c:v>1500</c:v>
                </c:pt>
                <c:pt idx="1">
                  <c:v>1600</c:v>
                </c:pt>
                <c:pt idx="2">
                  <c:v>1700</c:v>
                </c:pt>
                <c:pt idx="3">
                  <c:v>1750</c:v>
                </c:pt>
                <c:pt idx="4">
                  <c:v>1800</c:v>
                </c:pt>
                <c:pt idx="5">
                  <c:v>1856</c:v>
                </c:pt>
                <c:pt idx="6">
                  <c:v>1901</c:v>
                </c:pt>
                <c:pt idx="7">
                  <c:v>1936</c:v>
                </c:pt>
                <c:pt idx="8">
                  <c:v>1950</c:v>
                </c:pt>
                <c:pt idx="9">
                  <c:v>1955</c:v>
                </c:pt>
                <c:pt idx="10">
                  <c:v>1960</c:v>
                </c:pt>
                <c:pt idx="11">
                  <c:v>1965</c:v>
                </c:pt>
                <c:pt idx="12">
                  <c:v>1968</c:v>
                </c:pt>
                <c:pt idx="13">
                  <c:v>1970</c:v>
                </c:pt>
                <c:pt idx="14">
                  <c:v>1975</c:v>
                </c:pt>
                <c:pt idx="15">
                  <c:v>1980</c:v>
                </c:pt>
                <c:pt idx="16">
                  <c:v>1985</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xVal>
          <c:yVal>
            <c:numRef>
              <c:f>Sheet1!$D$2:$D$46</c:f>
              <c:numCache>
                <c:formatCode>General</c:formatCode>
                <c:ptCount val="45"/>
                <c:pt idx="8">
                  <c:v>82.7</c:v>
                </c:pt>
                <c:pt idx="9">
                  <c:v>82.4</c:v>
                </c:pt>
                <c:pt idx="10">
                  <c:v>82</c:v>
                </c:pt>
                <c:pt idx="11">
                  <c:v>81.2</c:v>
                </c:pt>
                <c:pt idx="13">
                  <c:v>80.2</c:v>
                </c:pt>
                <c:pt idx="14">
                  <c:v>78.7</c:v>
                </c:pt>
                <c:pt idx="15">
                  <c:v>76.900000000000006</c:v>
                </c:pt>
                <c:pt idx="16">
                  <c:v>75.7</c:v>
                </c:pt>
                <c:pt idx="17">
                  <c:v>63.585998500000002</c:v>
                </c:pt>
                <c:pt idx="18">
                  <c:v>63.118000000000002</c:v>
                </c:pt>
                <c:pt idx="19">
                  <c:v>62.854999499999998</c:v>
                </c:pt>
                <c:pt idx="20">
                  <c:v>62.178001399999999</c:v>
                </c:pt>
                <c:pt idx="21">
                  <c:v>61.248001100000003</c:v>
                </c:pt>
                <c:pt idx="22">
                  <c:v>61.438999199999998</c:v>
                </c:pt>
                <c:pt idx="23">
                  <c:v>61.284000399999996</c:v>
                </c:pt>
                <c:pt idx="24">
                  <c:v>61.266998299999997</c:v>
                </c:pt>
                <c:pt idx="25">
                  <c:v>60.432998699999999</c:v>
                </c:pt>
                <c:pt idx="26">
                  <c:v>59.645000500000002</c:v>
                </c:pt>
                <c:pt idx="27">
                  <c:v>60.262000999999998</c:v>
                </c:pt>
                <c:pt idx="28">
                  <c:v>59.155998199999999</c:v>
                </c:pt>
                <c:pt idx="29">
                  <c:v>58.608001700000003</c:v>
                </c:pt>
                <c:pt idx="30">
                  <c:v>56.960998500000002</c:v>
                </c:pt>
                <c:pt idx="31">
                  <c:v>55.998001100000003</c:v>
                </c:pt>
                <c:pt idx="32">
                  <c:v>54.691001900000003</c:v>
                </c:pt>
                <c:pt idx="33">
                  <c:v>53.678001399999999</c:v>
                </c:pt>
                <c:pt idx="34">
                  <c:v>53.159000399999996</c:v>
                </c:pt>
                <c:pt idx="35">
                  <c:v>52.377998400000003</c:v>
                </c:pt>
                <c:pt idx="36">
                  <c:v>51.514999400000001</c:v>
                </c:pt>
                <c:pt idx="37">
                  <c:v>48.803001399999999</c:v>
                </c:pt>
                <c:pt idx="38">
                  <c:v>47.004001600000002</c:v>
                </c:pt>
                <c:pt idx="39">
                  <c:v>46.659999800000001</c:v>
                </c:pt>
                <c:pt idx="40">
                  <c:v>45.523998300000002</c:v>
                </c:pt>
                <c:pt idx="41">
                  <c:v>44.361999500000003</c:v>
                </c:pt>
                <c:pt idx="42">
                  <c:v>43.444000199999998</c:v>
                </c:pt>
                <c:pt idx="43">
                  <c:v>42.736999500000003</c:v>
                </c:pt>
                <c:pt idx="44">
                  <c:v>41.605998999999997</c:v>
                </c:pt>
              </c:numCache>
            </c:numRef>
          </c:yVal>
          <c:smooth val="0"/>
          <c:extLst>
            <c:ext xmlns:c16="http://schemas.microsoft.com/office/drawing/2014/chart" uri="{C3380CC4-5D6E-409C-BE32-E72D297353CC}">
              <c16:uniqueId val="{00000002-4872-4FD8-976F-EA687EC93AF4}"/>
            </c:ext>
          </c:extLst>
        </c:ser>
        <c:ser>
          <c:idx val="3"/>
          <c:order val="3"/>
          <c:tx>
            <c:strRef>
              <c:f>Sheet1!$E$1</c:f>
              <c:strCache>
                <c:ptCount val="1"/>
                <c:pt idx="0">
                  <c:v>France</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Sheet1!$A$2:$A$46</c:f>
              <c:numCache>
                <c:formatCode>General</c:formatCode>
                <c:ptCount val="45"/>
                <c:pt idx="0">
                  <c:v>1500</c:v>
                </c:pt>
                <c:pt idx="1">
                  <c:v>1600</c:v>
                </c:pt>
                <c:pt idx="2">
                  <c:v>1700</c:v>
                </c:pt>
                <c:pt idx="3">
                  <c:v>1750</c:v>
                </c:pt>
                <c:pt idx="4">
                  <c:v>1800</c:v>
                </c:pt>
                <c:pt idx="5">
                  <c:v>1856</c:v>
                </c:pt>
                <c:pt idx="6">
                  <c:v>1901</c:v>
                </c:pt>
                <c:pt idx="7">
                  <c:v>1936</c:v>
                </c:pt>
                <c:pt idx="8">
                  <c:v>1950</c:v>
                </c:pt>
                <c:pt idx="9">
                  <c:v>1955</c:v>
                </c:pt>
                <c:pt idx="10">
                  <c:v>1960</c:v>
                </c:pt>
                <c:pt idx="11">
                  <c:v>1965</c:v>
                </c:pt>
                <c:pt idx="12">
                  <c:v>1968</c:v>
                </c:pt>
                <c:pt idx="13">
                  <c:v>1970</c:v>
                </c:pt>
                <c:pt idx="14">
                  <c:v>1975</c:v>
                </c:pt>
                <c:pt idx="15">
                  <c:v>1980</c:v>
                </c:pt>
                <c:pt idx="16">
                  <c:v>1985</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xVal>
          <c:yVal>
            <c:numRef>
              <c:f>Sheet1!$E$2:$E$46</c:f>
              <c:numCache>
                <c:formatCode>General</c:formatCode>
                <c:ptCount val="45"/>
                <c:pt idx="0">
                  <c:v>73</c:v>
                </c:pt>
                <c:pt idx="1">
                  <c:v>67.8</c:v>
                </c:pt>
                <c:pt idx="2">
                  <c:v>63.2</c:v>
                </c:pt>
                <c:pt idx="3">
                  <c:v>61.1</c:v>
                </c:pt>
                <c:pt idx="4">
                  <c:v>59.2</c:v>
                </c:pt>
                <c:pt idx="5">
                  <c:v>19.899999999999999</c:v>
                </c:pt>
                <c:pt idx="6">
                  <c:v>20.27</c:v>
                </c:pt>
                <c:pt idx="7">
                  <c:v>17.36</c:v>
                </c:pt>
                <c:pt idx="12">
                  <c:v>6.29</c:v>
                </c:pt>
                <c:pt idx="17">
                  <c:v>5.3299999199999997</c:v>
                </c:pt>
                <c:pt idx="18">
                  <c:v>5.9190001499999996</c:v>
                </c:pt>
                <c:pt idx="19">
                  <c:v>5.4569997800000003</c:v>
                </c:pt>
                <c:pt idx="20">
                  <c:v>5.1869997999999997</c:v>
                </c:pt>
                <c:pt idx="21">
                  <c:v>4.8899998699999996</c:v>
                </c:pt>
                <c:pt idx="22">
                  <c:v>4.8229999499999998</c:v>
                </c:pt>
                <c:pt idx="23">
                  <c:v>4.63700008</c:v>
                </c:pt>
                <c:pt idx="24">
                  <c:v>4.4109997700000001</c:v>
                </c:pt>
                <c:pt idx="25">
                  <c:v>4.2430000300000001</c:v>
                </c:pt>
                <c:pt idx="26">
                  <c:v>4.1430001299999999</c:v>
                </c:pt>
                <c:pt idx="27">
                  <c:v>4.0700001700000001</c:v>
                </c:pt>
                <c:pt idx="28">
                  <c:v>4.13100004</c:v>
                </c:pt>
                <c:pt idx="29">
                  <c:v>4.2540001900000002</c:v>
                </c:pt>
                <c:pt idx="30">
                  <c:v>3.8740000700000001</c:v>
                </c:pt>
                <c:pt idx="31">
                  <c:v>3.63700008</c:v>
                </c:pt>
                <c:pt idx="32">
                  <c:v>3.7330000399999999</c:v>
                </c:pt>
                <c:pt idx="33">
                  <c:v>3.4540000000000002</c:v>
                </c:pt>
                <c:pt idx="34">
                  <c:v>2.73799992</c:v>
                </c:pt>
                <c:pt idx="35">
                  <c:v>2.9309999900000001</c:v>
                </c:pt>
                <c:pt idx="36">
                  <c:v>2.90799999</c:v>
                </c:pt>
                <c:pt idx="37">
                  <c:v>2.9089999199999999</c:v>
                </c:pt>
                <c:pt idx="38">
                  <c:v>2.9189999100000001</c:v>
                </c:pt>
                <c:pt idx="39">
                  <c:v>3.0750000499999999</c:v>
                </c:pt>
                <c:pt idx="40">
                  <c:v>2.8459999599999999</c:v>
                </c:pt>
                <c:pt idx="41">
                  <c:v>2.7449998899999999</c:v>
                </c:pt>
                <c:pt idx="42">
                  <c:v>2.87199998</c:v>
                </c:pt>
                <c:pt idx="43">
                  <c:v>2.8740000700000001</c:v>
                </c:pt>
                <c:pt idx="44">
                  <c:v>2.81500006</c:v>
                </c:pt>
              </c:numCache>
            </c:numRef>
          </c:yVal>
          <c:smooth val="0"/>
          <c:extLst>
            <c:ext xmlns:c16="http://schemas.microsoft.com/office/drawing/2014/chart" uri="{C3380CC4-5D6E-409C-BE32-E72D297353CC}">
              <c16:uniqueId val="{00000003-4872-4FD8-976F-EA687EC93AF4}"/>
            </c:ext>
          </c:extLst>
        </c:ser>
        <c:dLbls>
          <c:showLegendKey val="0"/>
          <c:showVal val="0"/>
          <c:showCatName val="0"/>
          <c:showSerName val="0"/>
          <c:showPercent val="0"/>
          <c:showBubbleSize val="0"/>
        </c:dLbls>
        <c:axId val="809049376"/>
        <c:axId val="809052000"/>
      </c:scatterChart>
      <c:valAx>
        <c:axId val="809049376"/>
        <c:scaling>
          <c:orientation val="minMax"/>
          <c:max val="2020"/>
          <c:min val="19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9052000"/>
        <c:crosses val="autoZero"/>
        <c:crossBetween val="midCat"/>
      </c:valAx>
      <c:valAx>
        <c:axId val="809052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904937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Beef</c:v>
                </c:pt>
              </c:strCache>
            </c:strRef>
          </c:tx>
          <c:spPr>
            <a:solidFill>
              <a:schemeClr val="accent1"/>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Sheet1!$B$2:$B$17</c:f>
              <c:numCache>
                <c:formatCode>General</c:formatCode>
                <c:ptCount val="14"/>
                <c:pt idx="0">
                  <c:v>19.34</c:v>
                </c:pt>
                <c:pt idx="1">
                  <c:v>24.26</c:v>
                </c:pt>
                <c:pt idx="2">
                  <c:v>25.6</c:v>
                </c:pt>
                <c:pt idx="3">
                  <c:v>33.340000000000003</c:v>
                </c:pt>
                <c:pt idx="4">
                  <c:v>40.21</c:v>
                </c:pt>
                <c:pt idx="5">
                  <c:v>42.5</c:v>
                </c:pt>
                <c:pt idx="6">
                  <c:v>44.64</c:v>
                </c:pt>
                <c:pt idx="7">
                  <c:v>47.68</c:v>
                </c:pt>
                <c:pt idx="8">
                  <c:v>52.78</c:v>
                </c:pt>
                <c:pt idx="9">
                  <c:v>52.59</c:v>
                </c:pt>
                <c:pt idx="10">
                  <c:v>58.86</c:v>
                </c:pt>
                <c:pt idx="11">
                  <c:v>62.14</c:v>
                </c:pt>
                <c:pt idx="12">
                  <c:v>66.709999999999994</c:v>
                </c:pt>
                <c:pt idx="13">
                  <c:v>69.004000000000005</c:v>
                </c:pt>
              </c:numCache>
            </c:numRef>
          </c:val>
          <c:extLst>
            <c:ext xmlns:c16="http://schemas.microsoft.com/office/drawing/2014/chart" uri="{C3380CC4-5D6E-409C-BE32-E72D297353CC}">
              <c16:uniqueId val="{00000000-2EA6-448B-9D9E-39827B9392DB}"/>
            </c:ext>
          </c:extLst>
        </c:ser>
        <c:ser>
          <c:idx val="1"/>
          <c:order val="1"/>
          <c:tx>
            <c:strRef>
              <c:f>Sheet1!$C$1</c:f>
              <c:strCache>
                <c:ptCount val="1"/>
                <c:pt idx="0">
                  <c:v>Pork</c:v>
                </c:pt>
              </c:strCache>
            </c:strRef>
          </c:tx>
          <c:spPr>
            <a:solidFill>
              <a:schemeClr val="accent2"/>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Sheet1!$C$2:$C$17</c:f>
              <c:numCache>
                <c:formatCode>General</c:formatCode>
                <c:ptCount val="14"/>
                <c:pt idx="0">
                  <c:v>15.67</c:v>
                </c:pt>
                <c:pt idx="1">
                  <c:v>22.21</c:v>
                </c:pt>
                <c:pt idx="2">
                  <c:v>24.28</c:v>
                </c:pt>
                <c:pt idx="3">
                  <c:v>30.78</c:v>
                </c:pt>
                <c:pt idx="4">
                  <c:v>35.21</c:v>
                </c:pt>
                <c:pt idx="5">
                  <c:v>41.3</c:v>
                </c:pt>
                <c:pt idx="6">
                  <c:v>52.03</c:v>
                </c:pt>
                <c:pt idx="7">
                  <c:v>58.86</c:v>
                </c:pt>
                <c:pt idx="8">
                  <c:v>69.459999999999994</c:v>
                </c:pt>
                <c:pt idx="9">
                  <c:v>77.17</c:v>
                </c:pt>
                <c:pt idx="10">
                  <c:v>86.03</c:v>
                </c:pt>
                <c:pt idx="11">
                  <c:v>94.48</c:v>
                </c:pt>
                <c:pt idx="12">
                  <c:v>107.57</c:v>
                </c:pt>
                <c:pt idx="13">
                  <c:v>113.03400000000001</c:v>
                </c:pt>
              </c:numCache>
            </c:numRef>
          </c:val>
          <c:extLst>
            <c:ext xmlns:c16="http://schemas.microsoft.com/office/drawing/2014/chart" uri="{C3380CC4-5D6E-409C-BE32-E72D297353CC}">
              <c16:uniqueId val="{00000001-2EA6-448B-9D9E-39827B9392DB}"/>
            </c:ext>
          </c:extLst>
        </c:ser>
        <c:ser>
          <c:idx val="2"/>
          <c:order val="2"/>
          <c:tx>
            <c:strRef>
              <c:f>Sheet1!$D$1</c:f>
              <c:strCache>
                <c:ptCount val="1"/>
                <c:pt idx="0">
                  <c:v>Mutton</c:v>
                </c:pt>
              </c:strCache>
            </c:strRef>
          </c:tx>
          <c:spPr>
            <a:solidFill>
              <a:schemeClr val="accent3"/>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Sheet1!$D$2:$D$17</c:f>
              <c:numCache>
                <c:formatCode>General</c:formatCode>
                <c:ptCount val="14"/>
                <c:pt idx="0">
                  <c:v>4.54</c:v>
                </c:pt>
                <c:pt idx="1">
                  <c:v>5.33</c:v>
                </c:pt>
                <c:pt idx="2">
                  <c:v>6.1</c:v>
                </c:pt>
                <c:pt idx="3">
                  <c:v>6.32</c:v>
                </c:pt>
                <c:pt idx="4">
                  <c:v>6.91</c:v>
                </c:pt>
                <c:pt idx="5">
                  <c:v>6.87</c:v>
                </c:pt>
                <c:pt idx="6">
                  <c:v>7.48</c:v>
                </c:pt>
                <c:pt idx="7">
                  <c:v>8.26</c:v>
                </c:pt>
                <c:pt idx="8">
                  <c:v>9.34</c:v>
                </c:pt>
                <c:pt idx="9">
                  <c:v>10.54</c:v>
                </c:pt>
                <c:pt idx="10">
                  <c:v>11.54</c:v>
                </c:pt>
                <c:pt idx="11">
                  <c:v>12.68</c:v>
                </c:pt>
                <c:pt idx="12">
                  <c:v>13.526</c:v>
                </c:pt>
                <c:pt idx="13">
                  <c:v>14.53</c:v>
                </c:pt>
              </c:numCache>
            </c:numRef>
          </c:val>
          <c:extLst>
            <c:ext xmlns:c16="http://schemas.microsoft.com/office/drawing/2014/chart" uri="{C3380CC4-5D6E-409C-BE32-E72D297353CC}">
              <c16:uniqueId val="{00000002-2EA6-448B-9D9E-39827B9392DB}"/>
            </c:ext>
          </c:extLst>
        </c:ser>
        <c:ser>
          <c:idx val="3"/>
          <c:order val="3"/>
          <c:tx>
            <c:strRef>
              <c:f>Sheet1!$E$1</c:f>
              <c:strCache>
                <c:ptCount val="1"/>
                <c:pt idx="0">
                  <c:v>Poultry</c:v>
                </c:pt>
              </c:strCache>
            </c:strRef>
          </c:tx>
          <c:spPr>
            <a:solidFill>
              <a:schemeClr val="accent4"/>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Sheet1!$E$2:$E$17</c:f>
              <c:numCache>
                <c:formatCode>General</c:formatCode>
                <c:ptCount val="14"/>
                <c:pt idx="0">
                  <c:v>4.41</c:v>
                </c:pt>
                <c:pt idx="1">
                  <c:v>5.76</c:v>
                </c:pt>
                <c:pt idx="2">
                  <c:v>7.96</c:v>
                </c:pt>
                <c:pt idx="3">
                  <c:v>10.65</c:v>
                </c:pt>
                <c:pt idx="4">
                  <c:v>14.61</c:v>
                </c:pt>
                <c:pt idx="5">
                  <c:v>18.23</c:v>
                </c:pt>
                <c:pt idx="6">
                  <c:v>25.74</c:v>
                </c:pt>
                <c:pt idx="7">
                  <c:v>31.37</c:v>
                </c:pt>
                <c:pt idx="8">
                  <c:v>39.86</c:v>
                </c:pt>
                <c:pt idx="9">
                  <c:v>52.91</c:v>
                </c:pt>
                <c:pt idx="10">
                  <c:v>68.56</c:v>
                </c:pt>
                <c:pt idx="11">
                  <c:v>80.819999999999993</c:v>
                </c:pt>
                <c:pt idx="12">
                  <c:v>87.206000000000003</c:v>
                </c:pt>
                <c:pt idx="13">
                  <c:v>100.67</c:v>
                </c:pt>
              </c:numCache>
            </c:numRef>
          </c:val>
          <c:extLst>
            <c:ext xmlns:c16="http://schemas.microsoft.com/office/drawing/2014/chart" uri="{C3380CC4-5D6E-409C-BE32-E72D297353CC}">
              <c16:uniqueId val="{00000003-2EA6-448B-9D9E-39827B9392DB}"/>
            </c:ext>
          </c:extLst>
        </c:ser>
        <c:ser>
          <c:idx val="4"/>
          <c:order val="4"/>
          <c:tx>
            <c:strRef>
              <c:f>Sheet1!$F$1</c:f>
              <c:strCache>
                <c:ptCount val="1"/>
                <c:pt idx="0">
                  <c:v>Eggs</c:v>
                </c:pt>
              </c:strCache>
            </c:strRef>
          </c:tx>
          <c:spPr>
            <a:solidFill>
              <a:schemeClr val="accent5"/>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Sheet1!$F$2:$F$17</c:f>
              <c:numCache>
                <c:formatCode>General</c:formatCode>
                <c:ptCount val="14"/>
                <c:pt idx="0">
                  <c:v>9.24</c:v>
                </c:pt>
                <c:pt idx="1">
                  <c:v>12.36</c:v>
                </c:pt>
                <c:pt idx="2">
                  <c:v>14.26</c:v>
                </c:pt>
                <c:pt idx="3">
                  <c:v>17.03</c:v>
                </c:pt>
                <c:pt idx="4">
                  <c:v>20.54</c:v>
                </c:pt>
                <c:pt idx="5">
                  <c:v>23.37</c:v>
                </c:pt>
                <c:pt idx="6">
                  <c:v>27.55</c:v>
                </c:pt>
                <c:pt idx="7">
                  <c:v>32.58</c:v>
                </c:pt>
                <c:pt idx="8">
                  <c:v>37.6</c:v>
                </c:pt>
                <c:pt idx="9">
                  <c:v>46.73</c:v>
                </c:pt>
                <c:pt idx="10">
                  <c:v>55.17</c:v>
                </c:pt>
                <c:pt idx="11">
                  <c:v>61.17</c:v>
                </c:pt>
                <c:pt idx="12">
                  <c:v>69.52</c:v>
                </c:pt>
                <c:pt idx="13">
                  <c:v>75.84</c:v>
                </c:pt>
              </c:numCache>
            </c:numRef>
          </c:val>
          <c:extLst>
            <c:ext xmlns:c16="http://schemas.microsoft.com/office/drawing/2014/chart" uri="{C3380CC4-5D6E-409C-BE32-E72D297353CC}">
              <c16:uniqueId val="{00000004-2EA6-448B-9D9E-39827B9392DB}"/>
            </c:ext>
          </c:extLst>
        </c:ser>
        <c:ser>
          <c:idx val="5"/>
          <c:order val="5"/>
          <c:tx>
            <c:strRef>
              <c:f>Sheet1!$G$1</c:f>
              <c:strCache>
                <c:ptCount val="1"/>
                <c:pt idx="0">
                  <c:v>Seafood</c:v>
                </c:pt>
              </c:strCache>
            </c:strRef>
          </c:tx>
          <c:spPr>
            <a:solidFill>
              <a:schemeClr val="accent6"/>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Sheet1!$G$2:$G$17</c:f>
              <c:numCache>
                <c:formatCode>General</c:formatCode>
                <c:ptCount val="14"/>
                <c:pt idx="0">
                  <c:v>19.2</c:v>
                </c:pt>
                <c:pt idx="1">
                  <c:v>26.4</c:v>
                </c:pt>
                <c:pt idx="2">
                  <c:v>36.4</c:v>
                </c:pt>
                <c:pt idx="3">
                  <c:v>49</c:v>
                </c:pt>
                <c:pt idx="4">
                  <c:v>58.2</c:v>
                </c:pt>
                <c:pt idx="5">
                  <c:v>62.4</c:v>
                </c:pt>
                <c:pt idx="6">
                  <c:v>67</c:v>
                </c:pt>
                <c:pt idx="7">
                  <c:v>79.099999999999994</c:v>
                </c:pt>
                <c:pt idx="8">
                  <c:v>85.9</c:v>
                </c:pt>
                <c:pt idx="9">
                  <c:v>93</c:v>
                </c:pt>
                <c:pt idx="10">
                  <c:v>95.18</c:v>
                </c:pt>
                <c:pt idx="11">
                  <c:v>97.8</c:v>
                </c:pt>
                <c:pt idx="12">
                  <c:v>89.1</c:v>
                </c:pt>
                <c:pt idx="13">
                  <c:v>93.4</c:v>
                </c:pt>
              </c:numCache>
            </c:numRef>
          </c:val>
          <c:extLst>
            <c:ext xmlns:c16="http://schemas.microsoft.com/office/drawing/2014/chart" uri="{C3380CC4-5D6E-409C-BE32-E72D297353CC}">
              <c16:uniqueId val="{00000005-2EA6-448B-9D9E-39827B9392DB}"/>
            </c:ext>
          </c:extLst>
        </c:ser>
        <c:ser>
          <c:idx val="6"/>
          <c:order val="6"/>
          <c:tx>
            <c:strRef>
              <c:f>Sheet1!$H$1</c:f>
              <c:strCache>
                <c:ptCount val="1"/>
                <c:pt idx="0">
                  <c:v>Aquaculture</c:v>
                </c:pt>
              </c:strCache>
            </c:strRef>
          </c:tx>
          <c:spPr>
            <a:solidFill>
              <a:schemeClr val="accent1">
                <a:lumMod val="60000"/>
              </a:schemeClr>
            </a:solidFill>
            <a:ln>
              <a:noFill/>
            </a:ln>
            <a:effectLst/>
          </c:spPr>
          <c:invertIfNegative val="0"/>
          <c:cat>
            <c:numRef>
              <c:f>Sheet1!$A$2:$A$17</c:f>
              <c:numCache>
                <c:formatCode>General</c:formatCode>
                <c:ptCount val="14"/>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2014</c:v>
                </c:pt>
              </c:numCache>
            </c:numRef>
          </c:cat>
          <c:val>
            <c:numRef>
              <c:f>Sheet1!$H$2:$H$17</c:f>
              <c:numCache>
                <c:formatCode>General</c:formatCode>
                <c:ptCount val="14"/>
                <c:pt idx="0">
                  <c:v>1.5</c:v>
                </c:pt>
                <c:pt idx="1">
                  <c:v>2.1</c:v>
                </c:pt>
                <c:pt idx="2">
                  <c:v>3</c:v>
                </c:pt>
                <c:pt idx="3">
                  <c:v>3.7</c:v>
                </c:pt>
                <c:pt idx="4">
                  <c:v>3.6</c:v>
                </c:pt>
                <c:pt idx="5">
                  <c:v>4.0999999999999996</c:v>
                </c:pt>
                <c:pt idx="6">
                  <c:v>5.2</c:v>
                </c:pt>
                <c:pt idx="7">
                  <c:v>7.7</c:v>
                </c:pt>
                <c:pt idx="8">
                  <c:v>12.4</c:v>
                </c:pt>
                <c:pt idx="9">
                  <c:v>24.38</c:v>
                </c:pt>
                <c:pt idx="10">
                  <c:v>32.409999999999997</c:v>
                </c:pt>
                <c:pt idx="11">
                  <c:v>44.32</c:v>
                </c:pt>
                <c:pt idx="12">
                  <c:v>59</c:v>
                </c:pt>
                <c:pt idx="13">
                  <c:v>73.8</c:v>
                </c:pt>
              </c:numCache>
            </c:numRef>
          </c:val>
          <c:extLst>
            <c:ext xmlns:c16="http://schemas.microsoft.com/office/drawing/2014/chart" uri="{C3380CC4-5D6E-409C-BE32-E72D297353CC}">
              <c16:uniqueId val="{00000006-2EA6-448B-9D9E-39827B9392DB}"/>
            </c:ext>
          </c:extLst>
        </c:ser>
        <c:dLbls>
          <c:showLegendKey val="0"/>
          <c:showVal val="0"/>
          <c:showCatName val="0"/>
          <c:showSerName val="0"/>
          <c:showPercent val="0"/>
          <c:showBubbleSize val="0"/>
        </c:dLbls>
        <c:gapWidth val="150"/>
        <c:overlap val="100"/>
        <c:axId val="477712648"/>
        <c:axId val="477710296"/>
      </c:barChart>
      <c:catAx>
        <c:axId val="477712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710296"/>
        <c:crosses val="autoZero"/>
        <c:auto val="1"/>
        <c:lblAlgn val="ctr"/>
        <c:lblOffset val="100"/>
        <c:noMultiLvlLbl val="0"/>
      </c:catAx>
      <c:valAx>
        <c:axId val="477710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712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0224092608371"/>
          <c:y val="2.2964509394572005E-2"/>
          <c:w val="0.87721410834427371"/>
          <c:h val="0.86627621505997432"/>
        </c:manualLayout>
      </c:layout>
      <c:barChart>
        <c:barDir val="bar"/>
        <c:grouping val="clustered"/>
        <c:varyColors val="0"/>
        <c:ser>
          <c:idx val="0"/>
          <c:order val="0"/>
          <c:tx>
            <c:strRef>
              <c:f>Sheet1!$B$1</c:f>
              <c:strCache>
                <c:ptCount val="1"/>
              </c:strCache>
            </c:strRef>
          </c:tx>
          <c:spPr>
            <a:solidFill>
              <a:schemeClr val="accent1"/>
            </a:solidFill>
            <a:ln>
              <a:noFill/>
            </a:ln>
            <a:effectLst/>
          </c:spPr>
          <c:invertIfNegative val="0"/>
          <c:cat>
            <c:strRef>
              <c:f>Sheet1!$A$2:$A$4</c:f>
              <c:strCache>
                <c:ptCount val="3"/>
                <c:pt idx="0">
                  <c:v>Beef</c:v>
                </c:pt>
                <c:pt idx="1">
                  <c:v>Pork</c:v>
                </c:pt>
                <c:pt idx="2">
                  <c:v>Poultry</c:v>
                </c:pt>
              </c:strCache>
            </c:strRef>
          </c:cat>
          <c:val>
            <c:numRef>
              <c:f>Sheet1!$B$2:$B$4</c:f>
              <c:numCache>
                <c:formatCode>General</c:formatCode>
                <c:ptCount val="3"/>
                <c:pt idx="0">
                  <c:v>8</c:v>
                </c:pt>
                <c:pt idx="1">
                  <c:v>4</c:v>
                </c:pt>
                <c:pt idx="2">
                  <c:v>2</c:v>
                </c:pt>
              </c:numCache>
            </c:numRef>
          </c:val>
          <c:extLst>
            <c:ext xmlns:c16="http://schemas.microsoft.com/office/drawing/2014/chart" uri="{C3380CC4-5D6E-409C-BE32-E72D297353CC}">
              <c16:uniqueId val="{00000000-92D0-42AC-BCC0-5FB7BF6E6818}"/>
            </c:ext>
          </c:extLst>
        </c:ser>
        <c:dLbls>
          <c:showLegendKey val="0"/>
          <c:showVal val="0"/>
          <c:showCatName val="0"/>
          <c:showSerName val="0"/>
          <c:showPercent val="0"/>
          <c:showBubbleSize val="0"/>
        </c:dLbls>
        <c:gapWidth val="182"/>
        <c:axId val="477685600"/>
        <c:axId val="477690304"/>
      </c:barChart>
      <c:catAx>
        <c:axId val="477685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1" i="0" u="none" strike="noStrike" kern="1200" baseline="0">
                <a:solidFill>
                  <a:schemeClr val="tx1"/>
                </a:solidFill>
                <a:latin typeface="+mn-lt"/>
                <a:ea typeface="+mn-ea"/>
                <a:cs typeface="+mn-cs"/>
              </a:defRPr>
            </a:pPr>
            <a:endParaRPr lang="en-US"/>
          </a:p>
        </c:txPr>
        <c:crossAx val="477690304"/>
        <c:crosses val="autoZero"/>
        <c:auto val="1"/>
        <c:lblAlgn val="ctr"/>
        <c:lblOffset val="100"/>
        <c:tickLblSkip val="1"/>
        <c:tickMarkSkip val="1"/>
        <c:noMultiLvlLbl val="0"/>
      </c:catAx>
      <c:valAx>
        <c:axId val="477690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477685600"/>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94017094017103E-2"/>
          <c:y val="2.8812138333946309E-2"/>
          <c:w val="0.90054966686856452"/>
          <c:h val="0.82053142443081239"/>
        </c:manualLayout>
      </c:layout>
      <c:lineChart>
        <c:grouping val="standard"/>
        <c:varyColors val="0"/>
        <c:ser>
          <c:idx val="4"/>
          <c:order val="0"/>
          <c:tx>
            <c:strRef>
              <c:f>Sheet1!$A$2</c:f>
              <c:strCache>
                <c:ptCount val="1"/>
                <c:pt idx="0">
                  <c:v>China</c:v>
                </c:pt>
              </c:strCache>
            </c:strRef>
          </c:tx>
          <c:spPr>
            <a:ln w="28575" cap="rnd">
              <a:solidFill>
                <a:schemeClr val="accent5"/>
              </a:solidFill>
              <a:round/>
            </a:ln>
            <a:effectLst/>
          </c:spPr>
          <c:marker>
            <c:symbol val="none"/>
          </c:marker>
          <c:cat>
            <c:numRef>
              <c:f>Sheet1!$B$1:$BI$1</c:f>
              <c:numCache>
                <c:formatCode>General</c:formatCod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formatCode="0">
                  <c:v>2018</c:v>
                </c:pt>
                <c:pt idx="58">
                  <c:v>2019</c:v>
                </c:pt>
                <c:pt idx="59">
                  <c:v>2020</c:v>
                </c:pt>
              </c:numCache>
            </c:numRef>
          </c:cat>
          <c:val>
            <c:numRef>
              <c:f>Sheet1!$B$2:$BI$2</c:f>
              <c:numCache>
                <c:formatCode>#,##0</c:formatCode>
                <c:ptCount val="60"/>
                <c:pt idx="0">
                  <c:v>2549889</c:v>
                </c:pt>
                <c:pt idx="1">
                  <c:v>3047570</c:v>
                </c:pt>
                <c:pt idx="2">
                  <c:v>4689616</c:v>
                </c:pt>
                <c:pt idx="3">
                  <c:v>5980768</c:v>
                </c:pt>
                <c:pt idx="4">
                  <c:v>6832207</c:v>
                </c:pt>
                <c:pt idx="5">
                  <c:v>7403135</c:v>
                </c:pt>
                <c:pt idx="6">
                  <c:v>7796344</c:v>
                </c:pt>
                <c:pt idx="7">
                  <c:v>7756613</c:v>
                </c:pt>
                <c:pt idx="8">
                  <c:v>7636243</c:v>
                </c:pt>
                <c:pt idx="9">
                  <c:v>7655282</c:v>
                </c:pt>
                <c:pt idx="10">
                  <c:v>8711569</c:v>
                </c:pt>
                <c:pt idx="11">
                  <c:v>9614791</c:v>
                </c:pt>
                <c:pt idx="12">
                  <c:v>9763177</c:v>
                </c:pt>
                <c:pt idx="13">
                  <c:v>9748146</c:v>
                </c:pt>
                <c:pt idx="14">
                  <c:v>9979084</c:v>
                </c:pt>
                <c:pt idx="15">
                  <c:v>10048100</c:v>
                </c:pt>
                <c:pt idx="16">
                  <c:v>10229245</c:v>
                </c:pt>
                <c:pt idx="17">
                  <c:v>11094227</c:v>
                </c:pt>
                <c:pt idx="18">
                  <c:v>13348363</c:v>
                </c:pt>
                <c:pt idx="19">
                  <c:v>14787119</c:v>
                </c:pt>
                <c:pt idx="20">
                  <c:v>15442530</c:v>
                </c:pt>
                <c:pt idx="21">
                  <c:v>16439390</c:v>
                </c:pt>
                <c:pt idx="22">
                  <c:v>17084134</c:v>
                </c:pt>
                <c:pt idx="23">
                  <c:v>18583606</c:v>
                </c:pt>
                <c:pt idx="24">
                  <c:v>20938095</c:v>
                </c:pt>
                <c:pt idx="25">
                  <c:v>22101032</c:v>
                </c:pt>
                <c:pt idx="26">
                  <c:v>24063445</c:v>
                </c:pt>
                <c:pt idx="27">
                  <c:v>26497413</c:v>
                </c:pt>
                <c:pt idx="28">
                  <c:v>27913290</c:v>
                </c:pt>
                <c:pt idx="29">
                  <c:v>29943253</c:v>
                </c:pt>
                <c:pt idx="30">
                  <c:v>33334226</c:v>
                </c:pt>
                <c:pt idx="31">
                  <c:v>36340861</c:v>
                </c:pt>
                <c:pt idx="32">
                  <c:v>40400830</c:v>
                </c:pt>
                <c:pt idx="33">
                  <c:v>45152829</c:v>
                </c:pt>
                <c:pt idx="34">
                  <c:v>52037879</c:v>
                </c:pt>
                <c:pt idx="35">
                  <c:v>47716258</c:v>
                </c:pt>
                <c:pt idx="36">
                  <c:v>54264341</c:v>
                </c:pt>
                <c:pt idx="37">
                  <c:v>58676180</c:v>
                </c:pt>
                <c:pt idx="38">
                  <c:v>61244882</c:v>
                </c:pt>
                <c:pt idx="39">
                  <c:v>62057917</c:v>
                </c:pt>
                <c:pt idx="40">
                  <c:v>62976855</c:v>
                </c:pt>
                <c:pt idx="41" formatCode="General">
                  <c:v>64221598</c:v>
                </c:pt>
                <c:pt idx="42" formatCode="General">
                  <c:v>66250145</c:v>
                </c:pt>
                <c:pt idx="43" formatCode="General">
                  <c:v>67907084</c:v>
                </c:pt>
                <c:pt idx="44" formatCode="General">
                  <c:v>71187382</c:v>
                </c:pt>
                <c:pt idx="45" formatCode="General">
                  <c:v>72862625</c:v>
                </c:pt>
                <c:pt idx="46" formatCode="General">
                  <c:v>70697139</c:v>
                </c:pt>
                <c:pt idx="47" formatCode="General">
                  <c:v>74750653</c:v>
                </c:pt>
                <c:pt idx="48" formatCode="General">
                  <c:v>78309771</c:v>
                </c:pt>
                <c:pt idx="49" formatCode="General">
                  <c:v>80898608</c:v>
                </c:pt>
                <c:pt idx="50" formatCode="General">
                  <c:v>81157275</c:v>
                </c:pt>
                <c:pt idx="51" formatCode="General">
                  <c:v>85007886</c:v>
                </c:pt>
                <c:pt idx="52" formatCode="General">
                  <c:v>86760027</c:v>
                </c:pt>
                <c:pt idx="53" formatCode="General">
                  <c:v>88005993</c:v>
                </c:pt>
                <c:pt idx="54" formatCode="General">
                  <c:v>87613782</c:v>
                </c:pt>
                <c:pt idx="55" formatCode="General">
                  <c:v>86563608</c:v>
                </c:pt>
                <c:pt idx="56" formatCode="General">
                  <c:v>87879249</c:v>
                </c:pt>
                <c:pt idx="57" formatCode="General">
                  <c:v>88473553</c:v>
                </c:pt>
                <c:pt idx="58" formatCode="General">
                  <c:v>77717771</c:v>
                </c:pt>
                <c:pt idx="59" formatCode="General">
                  <c:v>77142724</c:v>
                </c:pt>
              </c:numCache>
            </c:numRef>
          </c:val>
          <c:smooth val="0"/>
          <c:extLst>
            <c:ext xmlns:c16="http://schemas.microsoft.com/office/drawing/2014/chart" uri="{C3380CC4-5D6E-409C-BE32-E72D297353CC}">
              <c16:uniqueId val="{00000000-8D29-476D-8724-C2B5E42A273D}"/>
            </c:ext>
          </c:extLst>
        </c:ser>
        <c:ser>
          <c:idx val="5"/>
          <c:order val="1"/>
          <c:tx>
            <c:strRef>
              <c:f>Sheet1!$A$3</c:f>
              <c:strCache>
                <c:ptCount val="1"/>
                <c:pt idx="0">
                  <c:v>United States</c:v>
                </c:pt>
              </c:strCache>
            </c:strRef>
          </c:tx>
          <c:spPr>
            <a:ln w="28575" cap="rnd">
              <a:solidFill>
                <a:schemeClr val="bg2">
                  <a:lumMod val="50000"/>
                </a:schemeClr>
              </a:solidFill>
              <a:round/>
            </a:ln>
            <a:effectLst/>
          </c:spPr>
          <c:marker>
            <c:symbol val="none"/>
          </c:marker>
          <c:cat>
            <c:numRef>
              <c:f>Sheet1!$B$1:$BI$1</c:f>
              <c:numCache>
                <c:formatCode>General</c:formatCod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formatCode="0">
                  <c:v>2018</c:v>
                </c:pt>
                <c:pt idx="58">
                  <c:v>2019</c:v>
                </c:pt>
                <c:pt idx="59">
                  <c:v>2020</c:v>
                </c:pt>
              </c:numCache>
            </c:numRef>
          </c:cat>
          <c:val>
            <c:numRef>
              <c:f>Sheet1!$B$3:$BI$3</c:f>
              <c:numCache>
                <c:formatCode>#,##0</c:formatCode>
                <c:ptCount val="60"/>
                <c:pt idx="0">
                  <c:v>16513033</c:v>
                </c:pt>
                <c:pt idx="1">
                  <c:v>16589528</c:v>
                </c:pt>
                <c:pt idx="2">
                  <c:v>17452752</c:v>
                </c:pt>
                <c:pt idx="3">
                  <c:v>18545967</c:v>
                </c:pt>
                <c:pt idx="4">
                  <c:v>18241816</c:v>
                </c:pt>
                <c:pt idx="5">
                  <c:v>19077205</c:v>
                </c:pt>
                <c:pt idx="6">
                  <c:v>19983792</c:v>
                </c:pt>
                <c:pt idx="7">
                  <c:v>20347979</c:v>
                </c:pt>
                <c:pt idx="8">
                  <c:v>20590034</c:v>
                </c:pt>
                <c:pt idx="9">
                  <c:v>21330296</c:v>
                </c:pt>
                <c:pt idx="10">
                  <c:v>22071024</c:v>
                </c:pt>
                <c:pt idx="11">
                  <c:v>21961512</c:v>
                </c:pt>
                <c:pt idx="12">
                  <c:v>20934899</c:v>
                </c:pt>
                <c:pt idx="13">
                  <c:v>22330673</c:v>
                </c:pt>
                <c:pt idx="14">
                  <c:v>21701342</c:v>
                </c:pt>
                <c:pt idx="15">
                  <c:v>23588288</c:v>
                </c:pt>
                <c:pt idx="16">
                  <c:v>23723466</c:v>
                </c:pt>
                <c:pt idx="17">
                  <c:v>23497032</c:v>
                </c:pt>
                <c:pt idx="18">
                  <c:v>23637355</c:v>
                </c:pt>
                <c:pt idx="19">
                  <c:v>24455198</c:v>
                </c:pt>
                <c:pt idx="20">
                  <c:v>24883150</c:v>
                </c:pt>
                <c:pt idx="21">
                  <c:v>24222123</c:v>
                </c:pt>
                <c:pt idx="22">
                  <c:v>25151146</c:v>
                </c:pt>
                <c:pt idx="23">
                  <c:v>25417452</c:v>
                </c:pt>
                <c:pt idx="24">
                  <c:v>25834359</c:v>
                </c:pt>
                <c:pt idx="25">
                  <c:v>26283505</c:v>
                </c:pt>
                <c:pt idx="26">
                  <c:v>26844305</c:v>
                </c:pt>
                <c:pt idx="27">
                  <c:v>27808250</c:v>
                </c:pt>
                <c:pt idx="28">
                  <c:v>28289328</c:v>
                </c:pt>
                <c:pt idx="29">
                  <c:v>28634662</c:v>
                </c:pt>
                <c:pt idx="30">
                  <c:v>29350007</c:v>
                </c:pt>
                <c:pt idx="31">
                  <c:v>30665134</c:v>
                </c:pt>
                <c:pt idx="32">
                  <c:v>31172442</c:v>
                </c:pt>
                <c:pt idx="33">
                  <c:v>32229068</c:v>
                </c:pt>
                <c:pt idx="34">
                  <c:v>33486448</c:v>
                </c:pt>
                <c:pt idx="35">
                  <c:v>34270504</c:v>
                </c:pt>
                <c:pt idx="36">
                  <c:v>34914248</c:v>
                </c:pt>
                <c:pt idx="37">
                  <c:v>35874199</c:v>
                </c:pt>
                <c:pt idx="38">
                  <c:v>37016022</c:v>
                </c:pt>
                <c:pt idx="39">
                  <c:v>37565210</c:v>
                </c:pt>
                <c:pt idx="40">
                  <c:v>38252104</c:v>
                </c:pt>
                <c:pt idx="41" formatCode="General">
                  <c:v>38715587</c:v>
                </c:pt>
                <c:pt idx="42" formatCode="General">
                  <c:v>39464439</c:v>
                </c:pt>
                <c:pt idx="43" formatCode="General">
                  <c:v>39805478</c:v>
                </c:pt>
                <c:pt idx="44" formatCode="General">
                  <c:v>39744000</c:v>
                </c:pt>
                <c:pt idx="45" formatCode="General">
                  <c:v>40131501</c:v>
                </c:pt>
                <c:pt idx="46" formatCode="General">
                  <c:v>41624756</c:v>
                </c:pt>
                <c:pt idx="47" formatCode="General">
                  <c:v>42883179</c:v>
                </c:pt>
                <c:pt idx="48" formatCode="General">
                  <c:v>41856174</c:v>
                </c:pt>
                <c:pt idx="49" formatCode="General">
                  <c:v>41952752</c:v>
                </c:pt>
                <c:pt idx="50" formatCode="General">
                  <c:v>42450693</c:v>
                </c:pt>
                <c:pt idx="51" formatCode="General">
                  <c:v>42622315</c:v>
                </c:pt>
                <c:pt idx="52" formatCode="General">
                  <c:v>42754379</c:v>
                </c:pt>
                <c:pt idx="53" formatCode="General">
                  <c:v>42825419</c:v>
                </c:pt>
                <c:pt idx="54" formatCode="General">
                  <c:v>43273295</c:v>
                </c:pt>
                <c:pt idx="55" formatCode="General">
                  <c:v>44632529</c:v>
                </c:pt>
                <c:pt idx="56" formatCode="General">
                  <c:v>45789530</c:v>
                </c:pt>
                <c:pt idx="57" formatCode="General">
                  <c:v>46822481</c:v>
                </c:pt>
                <c:pt idx="58" formatCode="General">
                  <c:v>48133177</c:v>
                </c:pt>
                <c:pt idx="59" formatCode="General">
                  <c:v>48710780</c:v>
                </c:pt>
              </c:numCache>
            </c:numRef>
          </c:val>
          <c:smooth val="0"/>
          <c:extLst>
            <c:ext xmlns:c16="http://schemas.microsoft.com/office/drawing/2014/chart" uri="{C3380CC4-5D6E-409C-BE32-E72D297353CC}">
              <c16:uniqueId val="{00000001-8D29-476D-8724-C2B5E42A273D}"/>
            </c:ext>
          </c:extLst>
        </c:ser>
        <c:dLbls>
          <c:showLegendKey val="0"/>
          <c:showVal val="0"/>
          <c:showCatName val="0"/>
          <c:showSerName val="0"/>
          <c:showPercent val="0"/>
          <c:showBubbleSize val="0"/>
        </c:dLbls>
        <c:smooth val="0"/>
        <c:axId val="477689128"/>
        <c:axId val="477689912"/>
      </c:lineChart>
      <c:catAx>
        <c:axId val="47768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477689912"/>
        <c:crosses val="autoZero"/>
        <c:auto val="1"/>
        <c:lblAlgn val="ctr"/>
        <c:lblOffset val="100"/>
        <c:tickLblSkip val="2"/>
        <c:tickMarkSkip val="1"/>
        <c:noMultiLvlLbl val="0"/>
      </c:catAx>
      <c:valAx>
        <c:axId val="477689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477689128"/>
        <c:crosses val="autoZero"/>
        <c:crossBetween val="between"/>
        <c:dispUnits>
          <c:builtInUnit val="millions"/>
          <c:dispUnitsLbl>
            <c:layout>
              <c:manualLayout>
                <c:xMode val="edge"/>
                <c:yMode val="edge"/>
                <c:x val="1.6129032258064523E-2"/>
                <c:y val="5.521472392638048E-2"/>
              </c:manualLayout>
            </c:layout>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1919</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Sugar (lb)</c:v>
                </c:pt>
                <c:pt idx="1">
                  <c:v>Rice (lb)</c:v>
                </c:pt>
                <c:pt idx="2">
                  <c:v>Flour (lb)</c:v>
                </c:pt>
                <c:pt idx="3">
                  <c:v>Onions (lb)</c:v>
                </c:pt>
                <c:pt idx="4">
                  <c:v>Fresh Milk (qrt)</c:v>
                </c:pt>
                <c:pt idx="5">
                  <c:v>Eggs (dz)</c:v>
                </c:pt>
                <c:pt idx="6">
                  <c:v>Bananas (Dozen)</c:v>
                </c:pt>
                <c:pt idx="7">
                  <c:v>Cheese (lb)</c:v>
                </c:pt>
                <c:pt idx="8">
                  <c:v>Beef (lb)</c:v>
                </c:pt>
                <c:pt idx="9">
                  <c:v>Coffee (lb)</c:v>
                </c:pt>
                <c:pt idx="10">
                  <c:v>Oranges (Dozen)</c:v>
                </c:pt>
              </c:strCache>
            </c:strRef>
          </c:cat>
          <c:val>
            <c:numRef>
              <c:f>Sheet1!$B$2:$B$12</c:f>
              <c:numCache>
                <c:formatCode>General</c:formatCode>
                <c:ptCount val="11"/>
                <c:pt idx="0">
                  <c:v>0.26</c:v>
                </c:pt>
                <c:pt idx="1">
                  <c:v>0.35</c:v>
                </c:pt>
                <c:pt idx="2">
                  <c:v>7.0000000000000007E-2</c:v>
                </c:pt>
                <c:pt idx="3">
                  <c:v>0.17</c:v>
                </c:pt>
                <c:pt idx="4">
                  <c:v>0.36</c:v>
                </c:pt>
                <c:pt idx="5">
                  <c:v>1.43</c:v>
                </c:pt>
                <c:pt idx="6">
                  <c:v>0.74</c:v>
                </c:pt>
                <c:pt idx="7">
                  <c:v>0.97</c:v>
                </c:pt>
                <c:pt idx="8">
                  <c:v>0.44</c:v>
                </c:pt>
                <c:pt idx="9">
                  <c:v>1</c:v>
                </c:pt>
                <c:pt idx="10">
                  <c:v>1.23</c:v>
                </c:pt>
              </c:numCache>
            </c:numRef>
          </c:val>
          <c:extLst>
            <c:ext xmlns:c16="http://schemas.microsoft.com/office/drawing/2014/chart" uri="{C3380CC4-5D6E-409C-BE32-E72D297353CC}">
              <c16:uniqueId val="{00000000-8BC7-4398-AD93-D15A99DB0154}"/>
            </c:ext>
          </c:extLst>
        </c:ser>
        <c:ser>
          <c:idx val="1"/>
          <c:order val="1"/>
          <c:tx>
            <c:strRef>
              <c:f>Sheet1!$C$1</c:f>
              <c:strCache>
                <c:ptCount val="1"/>
                <c:pt idx="0">
                  <c:v>2019</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Sugar (lb)</c:v>
                </c:pt>
                <c:pt idx="1">
                  <c:v>Rice (lb)</c:v>
                </c:pt>
                <c:pt idx="2">
                  <c:v>Flour (lb)</c:v>
                </c:pt>
                <c:pt idx="3">
                  <c:v>Onions (lb)</c:v>
                </c:pt>
                <c:pt idx="4">
                  <c:v>Fresh Milk (qrt)</c:v>
                </c:pt>
                <c:pt idx="5">
                  <c:v>Eggs (dz)</c:v>
                </c:pt>
                <c:pt idx="6">
                  <c:v>Bananas (Dozen)</c:v>
                </c:pt>
                <c:pt idx="7">
                  <c:v>Cheese (lb)</c:v>
                </c:pt>
                <c:pt idx="8">
                  <c:v>Beef (lb)</c:v>
                </c:pt>
                <c:pt idx="9">
                  <c:v>Coffee (lb)</c:v>
                </c:pt>
                <c:pt idx="10">
                  <c:v>Oranges (Dozen)</c:v>
                </c:pt>
              </c:strCache>
            </c:strRef>
          </c:cat>
          <c:val>
            <c:numRef>
              <c:f>Sheet1!$C$2:$C$12</c:f>
              <c:numCache>
                <c:formatCode>General</c:formatCode>
                <c:ptCount val="11"/>
                <c:pt idx="0">
                  <c:v>0.01</c:v>
                </c:pt>
                <c:pt idx="1">
                  <c:v>0.01</c:v>
                </c:pt>
                <c:pt idx="2">
                  <c:v>0.02</c:v>
                </c:pt>
                <c:pt idx="3">
                  <c:v>0.03</c:v>
                </c:pt>
                <c:pt idx="4">
                  <c:v>0.03</c:v>
                </c:pt>
                <c:pt idx="5">
                  <c:v>0.04</c:v>
                </c:pt>
                <c:pt idx="6">
                  <c:v>0.06</c:v>
                </c:pt>
                <c:pt idx="7">
                  <c:v>0.09</c:v>
                </c:pt>
                <c:pt idx="8">
                  <c:v>0.09</c:v>
                </c:pt>
                <c:pt idx="9">
                  <c:v>0.12</c:v>
                </c:pt>
                <c:pt idx="10">
                  <c:v>0.31</c:v>
                </c:pt>
              </c:numCache>
            </c:numRef>
          </c:val>
          <c:extLst>
            <c:ext xmlns:c16="http://schemas.microsoft.com/office/drawing/2014/chart" uri="{C3380CC4-5D6E-409C-BE32-E72D297353CC}">
              <c16:uniqueId val="{00000001-8BC7-4398-AD93-D15A99DB0154}"/>
            </c:ext>
          </c:extLst>
        </c:ser>
        <c:dLbls>
          <c:showLegendKey val="0"/>
          <c:showVal val="0"/>
          <c:showCatName val="0"/>
          <c:showSerName val="0"/>
          <c:showPercent val="0"/>
          <c:showBubbleSize val="0"/>
        </c:dLbls>
        <c:gapWidth val="182"/>
        <c:axId val="408345400"/>
        <c:axId val="697942832"/>
      </c:barChart>
      <c:catAx>
        <c:axId val="408345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97942832"/>
        <c:crosses val="autoZero"/>
        <c:auto val="1"/>
        <c:lblAlgn val="ctr"/>
        <c:lblOffset val="100"/>
        <c:noMultiLvlLbl val="0"/>
      </c:catAx>
      <c:valAx>
        <c:axId val="6979428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08345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Price Index</c:v>
                </c:pt>
              </c:strCache>
            </c:strRef>
          </c:tx>
          <c:spPr>
            <a:ln w="38100" cap="rnd">
              <a:solidFill>
                <a:schemeClr val="tx1"/>
              </a:solidFill>
              <a:round/>
            </a:ln>
            <a:effectLst/>
          </c:spPr>
          <c:marker>
            <c:symbol val="none"/>
          </c:marker>
          <c:cat>
            <c:numRef>
              <c:f>Sheet1!$A$2:$A$387</c:f>
              <c:numCache>
                <c:formatCode>mmm\-yy</c:formatCode>
                <c:ptCount val="38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formatCode="d\-mmm">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numCache>
            </c:numRef>
          </c:cat>
          <c:val>
            <c:numRef>
              <c:f>Sheet1!$B$2:$B$387</c:f>
              <c:numCache>
                <c:formatCode>General</c:formatCode>
                <c:ptCount val="386"/>
                <c:pt idx="0">
                  <c:v>77.625395953188985</c:v>
                </c:pt>
                <c:pt idx="1">
                  <c:v>77.99870214524833</c:v>
                </c:pt>
                <c:pt idx="2">
                  <c:v>77.192140381004393</c:v>
                </c:pt>
                <c:pt idx="3">
                  <c:v>79.587869229597473</c:v>
                </c:pt>
                <c:pt idx="4">
                  <c:v>77.908320730855976</c:v>
                </c:pt>
                <c:pt idx="5">
                  <c:v>77.089803149642634</c:v>
                </c:pt>
                <c:pt idx="6">
                  <c:v>75.687307470678576</c:v>
                </c:pt>
                <c:pt idx="7">
                  <c:v>74.405601404400372</c:v>
                </c:pt>
                <c:pt idx="8">
                  <c:v>73.809040476860062</c:v>
                </c:pt>
                <c:pt idx="9">
                  <c:v>73.938386562158328</c:v>
                </c:pt>
                <c:pt idx="10">
                  <c:v>74.872927492198443</c:v>
                </c:pt>
                <c:pt idx="11">
                  <c:v>74.956760954257732</c:v>
                </c:pt>
                <c:pt idx="12">
                  <c:v>74.255616151633944</c:v>
                </c:pt>
                <c:pt idx="13">
                  <c:v>75.155135586254033</c:v>
                </c:pt>
                <c:pt idx="14">
                  <c:v>75.702107444732263</c:v>
                </c:pt>
                <c:pt idx="15">
                  <c:v>74.162415987405453</c:v>
                </c:pt>
                <c:pt idx="16">
                  <c:v>73.991396169788189</c:v>
                </c:pt>
                <c:pt idx="17">
                  <c:v>74.550951219792012</c:v>
                </c:pt>
                <c:pt idx="18">
                  <c:v>75.536409991242209</c:v>
                </c:pt>
                <c:pt idx="19">
                  <c:v>75.034880428287437</c:v>
                </c:pt>
                <c:pt idx="20">
                  <c:v>75.859060024624284</c:v>
                </c:pt>
                <c:pt idx="21">
                  <c:v>78.507961972694289</c:v>
                </c:pt>
                <c:pt idx="22">
                  <c:v>78.653368196963626</c:v>
                </c:pt>
                <c:pt idx="23">
                  <c:v>78.23262433180102</c:v>
                </c:pt>
                <c:pt idx="24">
                  <c:v>77.672290289785266</c:v>
                </c:pt>
                <c:pt idx="25">
                  <c:v>78.740789997736584</c:v>
                </c:pt>
                <c:pt idx="26">
                  <c:v>79.283916005558382</c:v>
                </c:pt>
                <c:pt idx="27">
                  <c:v>77.31569691550601</c:v>
                </c:pt>
                <c:pt idx="28">
                  <c:v>77.71779140456286</c:v>
                </c:pt>
                <c:pt idx="29">
                  <c:v>78.665715340281992</c:v>
                </c:pt>
                <c:pt idx="30">
                  <c:v>77.254959330929253</c:v>
                </c:pt>
                <c:pt idx="31">
                  <c:v>75.30188001504365</c:v>
                </c:pt>
                <c:pt idx="32">
                  <c:v>76.128841259162044</c:v>
                </c:pt>
                <c:pt idx="33">
                  <c:v>73.766467396821028</c:v>
                </c:pt>
                <c:pt idx="34">
                  <c:v>74.844709131959902</c:v>
                </c:pt>
                <c:pt idx="35">
                  <c:v>73.178106408480033</c:v>
                </c:pt>
                <c:pt idx="36">
                  <c:v>71.098535862423546</c:v>
                </c:pt>
                <c:pt idx="37">
                  <c:v>70.917312093224751</c:v>
                </c:pt>
                <c:pt idx="38">
                  <c:v>72.883391813974015</c:v>
                </c:pt>
                <c:pt idx="39">
                  <c:v>72.469342608804595</c:v>
                </c:pt>
                <c:pt idx="40">
                  <c:v>71.914619330397983</c:v>
                </c:pt>
                <c:pt idx="41">
                  <c:v>71.254659064611516</c:v>
                </c:pt>
                <c:pt idx="42">
                  <c:v>71.713218432702604</c:v>
                </c:pt>
                <c:pt idx="43">
                  <c:v>70.156177745559603</c:v>
                </c:pt>
                <c:pt idx="44">
                  <c:v>70.605236491155836</c:v>
                </c:pt>
                <c:pt idx="45">
                  <c:v>70.915944723339621</c:v>
                </c:pt>
                <c:pt idx="46">
                  <c:v>73.011153371565612</c:v>
                </c:pt>
                <c:pt idx="47">
                  <c:v>74.579657049021179</c:v>
                </c:pt>
                <c:pt idx="48">
                  <c:v>77.091906330706195</c:v>
                </c:pt>
                <c:pt idx="49">
                  <c:v>76.612461396391367</c:v>
                </c:pt>
                <c:pt idx="50">
                  <c:v>77.097719434304096</c:v>
                </c:pt>
                <c:pt idx="51">
                  <c:v>76.115259188483748</c:v>
                </c:pt>
                <c:pt idx="52">
                  <c:v>78.362521810191581</c:v>
                </c:pt>
                <c:pt idx="53">
                  <c:v>77.896116669637578</c:v>
                </c:pt>
                <c:pt idx="54">
                  <c:v>76.376877205376672</c:v>
                </c:pt>
                <c:pt idx="55">
                  <c:v>79.09529983338264</c:v>
                </c:pt>
                <c:pt idx="56">
                  <c:v>82.783467784154553</c:v>
                </c:pt>
                <c:pt idx="57">
                  <c:v>83.509057350592386</c:v>
                </c:pt>
                <c:pt idx="58">
                  <c:v>87.516818131893416</c:v>
                </c:pt>
                <c:pt idx="59">
                  <c:v>87.345865089107548</c:v>
                </c:pt>
                <c:pt idx="60">
                  <c:v>79.30614967201592</c:v>
                </c:pt>
                <c:pt idx="61">
                  <c:v>81.011763579413099</c:v>
                </c:pt>
                <c:pt idx="62">
                  <c:v>81.77693692952657</c:v>
                </c:pt>
                <c:pt idx="63">
                  <c:v>80.516548376704392</c:v>
                </c:pt>
                <c:pt idx="64">
                  <c:v>80.533724005184354</c:v>
                </c:pt>
                <c:pt idx="65">
                  <c:v>81.724175366165454</c:v>
                </c:pt>
                <c:pt idx="66">
                  <c:v>86.552454254082818</c:v>
                </c:pt>
                <c:pt idx="67">
                  <c:v>84.947866483908626</c:v>
                </c:pt>
                <c:pt idx="68">
                  <c:v>85.175751683823165</c:v>
                </c:pt>
                <c:pt idx="69">
                  <c:v>87.472628940417337</c:v>
                </c:pt>
                <c:pt idx="70">
                  <c:v>86.880781714357454</c:v>
                </c:pt>
                <c:pt idx="71">
                  <c:v>84.895144571329624</c:v>
                </c:pt>
                <c:pt idx="72">
                  <c:v>85.423973456585571</c:v>
                </c:pt>
                <c:pt idx="73">
                  <c:v>85.945520974702234</c:v>
                </c:pt>
                <c:pt idx="74">
                  <c:v>87.192882358275909</c:v>
                </c:pt>
                <c:pt idx="75">
                  <c:v>89.625501101445565</c:v>
                </c:pt>
                <c:pt idx="76">
                  <c:v>91.385024261310534</c:v>
                </c:pt>
                <c:pt idx="77">
                  <c:v>89.277367302403931</c:v>
                </c:pt>
                <c:pt idx="78">
                  <c:v>89.028567864155889</c:v>
                </c:pt>
                <c:pt idx="79">
                  <c:v>88.608141503739716</c:v>
                </c:pt>
                <c:pt idx="80">
                  <c:v>85.27757011681615</c:v>
                </c:pt>
                <c:pt idx="81">
                  <c:v>82.248884804800113</c:v>
                </c:pt>
                <c:pt idx="82">
                  <c:v>80.478913402534303</c:v>
                </c:pt>
                <c:pt idx="83">
                  <c:v>79.183140856682797</c:v>
                </c:pt>
                <c:pt idx="84">
                  <c:v>82.510775708818912</c:v>
                </c:pt>
                <c:pt idx="85">
                  <c:v>82.649328713018761</c:v>
                </c:pt>
                <c:pt idx="86">
                  <c:v>84.741880390439434</c:v>
                </c:pt>
                <c:pt idx="87">
                  <c:v>85.441740805666299</c:v>
                </c:pt>
                <c:pt idx="88">
                  <c:v>84.735392402604802</c:v>
                </c:pt>
                <c:pt idx="89">
                  <c:v>81.77060694395233</c:v>
                </c:pt>
                <c:pt idx="90">
                  <c:v>79.643113008986603</c:v>
                </c:pt>
                <c:pt idx="91">
                  <c:v>81.286852024781624</c:v>
                </c:pt>
                <c:pt idx="92">
                  <c:v>81.457664331458531</c:v>
                </c:pt>
                <c:pt idx="93">
                  <c:v>81.215966749298104</c:v>
                </c:pt>
                <c:pt idx="94">
                  <c:v>81.86563489000315</c:v>
                </c:pt>
                <c:pt idx="95">
                  <c:v>79.222905729459924</c:v>
                </c:pt>
                <c:pt idx="96">
                  <c:v>82.025644279557469</c:v>
                </c:pt>
                <c:pt idx="97">
                  <c:v>82.320856298222807</c:v>
                </c:pt>
                <c:pt idx="98">
                  <c:v>82.066725237214627</c:v>
                </c:pt>
                <c:pt idx="99">
                  <c:v>81.389537517868078</c:v>
                </c:pt>
                <c:pt idx="100">
                  <c:v>80.884691351240861</c:v>
                </c:pt>
                <c:pt idx="101">
                  <c:v>78.218263985025743</c:v>
                </c:pt>
                <c:pt idx="102">
                  <c:v>78.302810309815513</c:v>
                </c:pt>
                <c:pt idx="103">
                  <c:v>75.944217466403828</c:v>
                </c:pt>
                <c:pt idx="104">
                  <c:v>75.40252260746189</c:v>
                </c:pt>
                <c:pt idx="105">
                  <c:v>76.337246847791391</c:v>
                </c:pt>
                <c:pt idx="106">
                  <c:v>76.229649334231766</c:v>
                </c:pt>
                <c:pt idx="107">
                  <c:v>75.595741200586815</c:v>
                </c:pt>
                <c:pt idx="108">
                  <c:v>75.71520856216749</c:v>
                </c:pt>
                <c:pt idx="109">
                  <c:v>72.518407029744651</c:v>
                </c:pt>
                <c:pt idx="110">
                  <c:v>70.780073578291237</c:v>
                </c:pt>
                <c:pt idx="111">
                  <c:v>69.287554456078851</c:v>
                </c:pt>
                <c:pt idx="112">
                  <c:v>68.757733420138834</c:v>
                </c:pt>
                <c:pt idx="113">
                  <c:v>67.731286792736569</c:v>
                </c:pt>
                <c:pt idx="114">
                  <c:v>65.285710923258037</c:v>
                </c:pt>
                <c:pt idx="115">
                  <c:v>67.504949576148832</c:v>
                </c:pt>
                <c:pt idx="116">
                  <c:v>67.767346704045252</c:v>
                </c:pt>
                <c:pt idx="117">
                  <c:v>66.093110270656751</c:v>
                </c:pt>
                <c:pt idx="118">
                  <c:v>66.005305975917551</c:v>
                </c:pt>
                <c:pt idx="119">
                  <c:v>64.404332072549636</c:v>
                </c:pt>
                <c:pt idx="120">
                  <c:v>66.184089950129476</c:v>
                </c:pt>
                <c:pt idx="121">
                  <c:v>65.755779092538319</c:v>
                </c:pt>
                <c:pt idx="122">
                  <c:v>66.416714384509106</c:v>
                </c:pt>
                <c:pt idx="123">
                  <c:v>67.094084401484707</c:v>
                </c:pt>
                <c:pt idx="124">
                  <c:v>67.445355475089201</c:v>
                </c:pt>
                <c:pt idx="125">
                  <c:v>67.616665051684706</c:v>
                </c:pt>
                <c:pt idx="126">
                  <c:v>67.936897762550004</c:v>
                </c:pt>
                <c:pt idx="127">
                  <c:v>66.851075999242141</c:v>
                </c:pt>
                <c:pt idx="128">
                  <c:v>66.123368141784312</c:v>
                </c:pt>
                <c:pt idx="129">
                  <c:v>67.126333785841396</c:v>
                </c:pt>
                <c:pt idx="130">
                  <c:v>67.673472118551814</c:v>
                </c:pt>
                <c:pt idx="131">
                  <c:v>68.470841716321146</c:v>
                </c:pt>
                <c:pt idx="132">
                  <c:v>70.300990857671025</c:v>
                </c:pt>
                <c:pt idx="133">
                  <c:v>70.875283025000513</c:v>
                </c:pt>
                <c:pt idx="134">
                  <c:v>71.957520095231416</c:v>
                </c:pt>
                <c:pt idx="135">
                  <c:v>71.359613700981598</c:v>
                </c:pt>
                <c:pt idx="136">
                  <c:v>72.391127561673883</c:v>
                </c:pt>
                <c:pt idx="137">
                  <c:v>71.556479187499747</c:v>
                </c:pt>
                <c:pt idx="138">
                  <c:v>73.815714658404005</c:v>
                </c:pt>
                <c:pt idx="139">
                  <c:v>73.920139026333388</c:v>
                </c:pt>
                <c:pt idx="140">
                  <c:v>72.352106021635009</c:v>
                </c:pt>
                <c:pt idx="141">
                  <c:v>70.769056552558595</c:v>
                </c:pt>
                <c:pt idx="142">
                  <c:v>71.512185889299204</c:v>
                </c:pt>
                <c:pt idx="143">
                  <c:v>70.90779747753669</c:v>
                </c:pt>
                <c:pt idx="144">
                  <c:v>70.662640509709547</c:v>
                </c:pt>
                <c:pt idx="145">
                  <c:v>68.302103648883843</c:v>
                </c:pt>
                <c:pt idx="146">
                  <c:v>68.766197742257106</c:v>
                </c:pt>
                <c:pt idx="147">
                  <c:v>67.470517320765808</c:v>
                </c:pt>
                <c:pt idx="148">
                  <c:v>66.714197962704375</c:v>
                </c:pt>
                <c:pt idx="149">
                  <c:v>67.848754582250464</c:v>
                </c:pt>
                <c:pt idx="150">
                  <c:v>68.733026844103975</c:v>
                </c:pt>
                <c:pt idx="151">
                  <c:v>70.612290232832493</c:v>
                </c:pt>
                <c:pt idx="152">
                  <c:v>72.595564892310307</c:v>
                </c:pt>
                <c:pt idx="153">
                  <c:v>73.016337442373157</c:v>
                </c:pt>
                <c:pt idx="154">
                  <c:v>74.406168230532217</c:v>
                </c:pt>
                <c:pt idx="155">
                  <c:v>73.550153399936761</c:v>
                </c:pt>
                <c:pt idx="156">
                  <c:v>70.305891412160008</c:v>
                </c:pt>
                <c:pt idx="157">
                  <c:v>71.039684412397733</c:v>
                </c:pt>
                <c:pt idx="158">
                  <c:v>69.76906049034784</c:v>
                </c:pt>
                <c:pt idx="159">
                  <c:v>69.820340883935742</c:v>
                </c:pt>
                <c:pt idx="160">
                  <c:v>70.737979879232725</c:v>
                </c:pt>
                <c:pt idx="161">
                  <c:v>70.429438866416632</c:v>
                </c:pt>
                <c:pt idx="162">
                  <c:v>71.27857537869869</c:v>
                </c:pt>
                <c:pt idx="163">
                  <c:v>72.350119441482207</c:v>
                </c:pt>
                <c:pt idx="164">
                  <c:v>73.801602216093727</c:v>
                </c:pt>
                <c:pt idx="165">
                  <c:v>75.809859283658326</c:v>
                </c:pt>
                <c:pt idx="166">
                  <c:v>77.645320133461027</c:v>
                </c:pt>
                <c:pt idx="167">
                  <c:v>78.465197398926776</c:v>
                </c:pt>
                <c:pt idx="168">
                  <c:v>75.633117130437753</c:v>
                </c:pt>
                <c:pt idx="169">
                  <c:v>76.52253371435917</c:v>
                </c:pt>
                <c:pt idx="170">
                  <c:v>78.437149246458532</c:v>
                </c:pt>
                <c:pt idx="171">
                  <c:v>79.130771056074906</c:v>
                </c:pt>
                <c:pt idx="172">
                  <c:v>78.077176566838986</c:v>
                </c:pt>
                <c:pt idx="173">
                  <c:v>77.756454223267824</c:v>
                </c:pt>
                <c:pt idx="174">
                  <c:v>77.14363767782622</c:v>
                </c:pt>
                <c:pt idx="175">
                  <c:v>75.871976599683293</c:v>
                </c:pt>
                <c:pt idx="176">
                  <c:v>76.751385974373719</c:v>
                </c:pt>
                <c:pt idx="177">
                  <c:v>76.159286669331237</c:v>
                </c:pt>
                <c:pt idx="178">
                  <c:v>76.924833056232671</c:v>
                </c:pt>
                <c:pt idx="179">
                  <c:v>77.19802027469099</c:v>
                </c:pt>
                <c:pt idx="180">
                  <c:v>74.589670870443314</c:v>
                </c:pt>
                <c:pt idx="181">
                  <c:v>75.148019900690613</c:v>
                </c:pt>
                <c:pt idx="182">
                  <c:v>76.589499963118513</c:v>
                </c:pt>
                <c:pt idx="183">
                  <c:v>74.831533398147201</c:v>
                </c:pt>
                <c:pt idx="184">
                  <c:v>75.630978972296248</c:v>
                </c:pt>
                <c:pt idx="185">
                  <c:v>76.615965828676323</c:v>
                </c:pt>
                <c:pt idx="186">
                  <c:v>76.913785039120569</c:v>
                </c:pt>
                <c:pt idx="187">
                  <c:v>76.959399983977121</c:v>
                </c:pt>
                <c:pt idx="188">
                  <c:v>78.039550793901157</c:v>
                </c:pt>
                <c:pt idx="189">
                  <c:v>79.153750906887495</c:v>
                </c:pt>
                <c:pt idx="190">
                  <c:v>78.527861100316045</c:v>
                </c:pt>
                <c:pt idx="191">
                  <c:v>79.30278382362404</c:v>
                </c:pt>
                <c:pt idx="192">
                  <c:v>77.228262170136901</c:v>
                </c:pt>
                <c:pt idx="193">
                  <c:v>78.351748099658806</c:v>
                </c:pt>
                <c:pt idx="194">
                  <c:v>77.208948289550676</c:v>
                </c:pt>
                <c:pt idx="195">
                  <c:v>77.55355206379032</c:v>
                </c:pt>
                <c:pt idx="196">
                  <c:v>78.985600526915832</c:v>
                </c:pt>
                <c:pt idx="197">
                  <c:v>79.09834990064472</c:v>
                </c:pt>
                <c:pt idx="198">
                  <c:v>81.08907682675121</c:v>
                </c:pt>
                <c:pt idx="199">
                  <c:v>81.062441009234874</c:v>
                </c:pt>
                <c:pt idx="200">
                  <c:v>81.226167273495037</c:v>
                </c:pt>
                <c:pt idx="201">
                  <c:v>83.349705814654087</c:v>
                </c:pt>
                <c:pt idx="202">
                  <c:v>86.188558556323486</c:v>
                </c:pt>
                <c:pt idx="203">
                  <c:v>87.408576957571967</c:v>
                </c:pt>
                <c:pt idx="204">
                  <c:v>81.894762024085153</c:v>
                </c:pt>
                <c:pt idx="205">
                  <c:v>83.471887084582264</c:v>
                </c:pt>
                <c:pt idx="206">
                  <c:v>84.684709242867513</c:v>
                </c:pt>
                <c:pt idx="207">
                  <c:v>87.592791852939058</c:v>
                </c:pt>
                <c:pt idx="208">
                  <c:v>90.334833355654524</c:v>
                </c:pt>
                <c:pt idx="209">
                  <c:v>95.523970526906538</c:v>
                </c:pt>
                <c:pt idx="210">
                  <c:v>99.93368540300564</c:v>
                </c:pt>
                <c:pt idx="211">
                  <c:v>103.70042923315046</c:v>
                </c:pt>
                <c:pt idx="212">
                  <c:v>110.11047674897954</c:v>
                </c:pt>
                <c:pt idx="213">
                  <c:v>112.78968731331591</c:v>
                </c:pt>
                <c:pt idx="214">
                  <c:v>115.79664043803328</c:v>
                </c:pt>
                <c:pt idx="215">
                  <c:v>119.9242810060436</c:v>
                </c:pt>
                <c:pt idx="216">
                  <c:v>116.76239514488493</c:v>
                </c:pt>
                <c:pt idx="217">
                  <c:v>124.55776144959805</c:v>
                </c:pt>
                <c:pt idx="218">
                  <c:v>128.48928122042543</c:v>
                </c:pt>
                <c:pt idx="219">
                  <c:v>126.84113744164252</c:v>
                </c:pt>
                <c:pt idx="220">
                  <c:v>126.51013887331439</c:v>
                </c:pt>
                <c:pt idx="221">
                  <c:v>128.93598007868462</c:v>
                </c:pt>
                <c:pt idx="222">
                  <c:v>126.57817622877958</c:v>
                </c:pt>
                <c:pt idx="223">
                  <c:v>117.82052585483945</c:v>
                </c:pt>
                <c:pt idx="224">
                  <c:v>109.70474544724824</c:v>
                </c:pt>
                <c:pt idx="225">
                  <c:v>94.938951151591027</c:v>
                </c:pt>
                <c:pt idx="226">
                  <c:v>87.119941260512562</c:v>
                </c:pt>
                <c:pt idx="227">
                  <c:v>83.642389355402528</c:v>
                </c:pt>
                <c:pt idx="228">
                  <c:v>89.632410564639272</c:v>
                </c:pt>
                <c:pt idx="229">
                  <c:v>87.282873120392637</c:v>
                </c:pt>
                <c:pt idx="230">
                  <c:v>87.136796392295921</c:v>
                </c:pt>
                <c:pt idx="231">
                  <c:v>90.45142637399276</c:v>
                </c:pt>
                <c:pt idx="232">
                  <c:v>96.809593531300493</c:v>
                </c:pt>
                <c:pt idx="233">
                  <c:v>96.794561256781734</c:v>
                </c:pt>
                <c:pt idx="234">
                  <c:v>94.076250399083833</c:v>
                </c:pt>
                <c:pt idx="235">
                  <c:v>96.931352791347507</c:v>
                </c:pt>
                <c:pt idx="236">
                  <c:v>96.502092760510308</c:v>
                </c:pt>
                <c:pt idx="237">
                  <c:v>98.308205115621547</c:v>
                </c:pt>
                <c:pt idx="238">
                  <c:v>102.47954914708934</c:v>
                </c:pt>
                <c:pt idx="239">
                  <c:v>104.39984927036501</c:v>
                </c:pt>
                <c:pt idx="240">
                  <c:v>101.54246069440407</c:v>
                </c:pt>
                <c:pt idx="241">
                  <c:v>99.025158229077945</c:v>
                </c:pt>
                <c:pt idx="242">
                  <c:v>96.353456964093255</c:v>
                </c:pt>
                <c:pt idx="243">
                  <c:v>96.888504494757186</c:v>
                </c:pt>
                <c:pt idx="244">
                  <c:v>96.331900529703859</c:v>
                </c:pt>
                <c:pt idx="245">
                  <c:v>95.794334076787848</c:v>
                </c:pt>
                <c:pt idx="246">
                  <c:v>100.00639991328788</c:v>
                </c:pt>
                <c:pt idx="247">
                  <c:v>107.71589566409077</c:v>
                </c:pt>
                <c:pt idx="248">
                  <c:v>114.1849183135553</c:v>
                </c:pt>
                <c:pt idx="249">
                  <c:v>120.12766485381378</c:v>
                </c:pt>
                <c:pt idx="250">
                  <c:v>124.17802054910638</c:v>
                </c:pt>
                <c:pt idx="251">
                  <c:v>129.36966830080402</c:v>
                </c:pt>
                <c:pt idx="252">
                  <c:v>120.45366838874456</c:v>
                </c:pt>
                <c:pt idx="253">
                  <c:v>123.9992207424349</c:v>
                </c:pt>
                <c:pt idx="254">
                  <c:v>120.98716366189286</c:v>
                </c:pt>
                <c:pt idx="255">
                  <c:v>122.91606548026066</c:v>
                </c:pt>
                <c:pt idx="256">
                  <c:v>121.78358135170843</c:v>
                </c:pt>
                <c:pt idx="257">
                  <c:v>121.59664751479428</c:v>
                </c:pt>
                <c:pt idx="258">
                  <c:v>120.01366052219487</c:v>
                </c:pt>
                <c:pt idx="259">
                  <c:v>119.81318712546927</c:v>
                </c:pt>
                <c:pt idx="260">
                  <c:v>117.50020521160887</c:v>
                </c:pt>
                <c:pt idx="261">
                  <c:v>113.27415193856511</c:v>
                </c:pt>
                <c:pt idx="262">
                  <c:v>113.63480020644776</c:v>
                </c:pt>
                <c:pt idx="263">
                  <c:v>109.97849595109184</c:v>
                </c:pt>
                <c:pt idx="264">
                  <c:v>111.09532255379355</c:v>
                </c:pt>
                <c:pt idx="265">
                  <c:v>113.80146100063666</c:v>
                </c:pt>
                <c:pt idx="266">
                  <c:v>114.14665366262817</c:v>
                </c:pt>
                <c:pt idx="267">
                  <c:v>112.89210119738198</c:v>
                </c:pt>
                <c:pt idx="268">
                  <c:v>108.04501729797877</c:v>
                </c:pt>
                <c:pt idx="269">
                  <c:v>105.16728509385391</c:v>
                </c:pt>
                <c:pt idx="270">
                  <c:v>110.84789064688592</c:v>
                </c:pt>
                <c:pt idx="271">
                  <c:v>111.95981334102115</c:v>
                </c:pt>
                <c:pt idx="272">
                  <c:v>113.65634767450581</c:v>
                </c:pt>
                <c:pt idx="273">
                  <c:v>112.58395190216761</c:v>
                </c:pt>
                <c:pt idx="274">
                  <c:v>112.21831056027716</c:v>
                </c:pt>
                <c:pt idx="275">
                  <c:v>111.51589010910052</c:v>
                </c:pt>
                <c:pt idx="276">
                  <c:v>112.48393934712465</c:v>
                </c:pt>
                <c:pt idx="277">
                  <c:v>112.35768051477848</c:v>
                </c:pt>
                <c:pt idx="278">
                  <c:v>112.02583463761266</c:v>
                </c:pt>
                <c:pt idx="279">
                  <c:v>112.01091001317845</c:v>
                </c:pt>
                <c:pt idx="280">
                  <c:v>111.29989139459443</c:v>
                </c:pt>
                <c:pt idx="281">
                  <c:v>110.23482637786188</c:v>
                </c:pt>
                <c:pt idx="282">
                  <c:v>107.47807107574552</c:v>
                </c:pt>
                <c:pt idx="283">
                  <c:v>105.88659012791652</c:v>
                </c:pt>
                <c:pt idx="284">
                  <c:v>106.11626465851656</c:v>
                </c:pt>
                <c:pt idx="285">
                  <c:v>108.25656949671296</c:v>
                </c:pt>
                <c:pt idx="286">
                  <c:v>108.18879986076632</c:v>
                </c:pt>
                <c:pt idx="287">
                  <c:v>107.74789704251589</c:v>
                </c:pt>
                <c:pt idx="288">
                  <c:v>107.41916823913604</c:v>
                </c:pt>
                <c:pt idx="289">
                  <c:v>109.49510726210798</c:v>
                </c:pt>
                <c:pt idx="290">
                  <c:v>112.8517815900917</c:v>
                </c:pt>
                <c:pt idx="291">
                  <c:v>112.25519240140922</c:v>
                </c:pt>
                <c:pt idx="292">
                  <c:v>112.11463033486663</c:v>
                </c:pt>
                <c:pt idx="293">
                  <c:v>110.25712252991835</c:v>
                </c:pt>
                <c:pt idx="294">
                  <c:v>107.55806022110951</c:v>
                </c:pt>
                <c:pt idx="295">
                  <c:v>104.46081213794538</c:v>
                </c:pt>
                <c:pt idx="296">
                  <c:v>101.06536472329886</c:v>
                </c:pt>
                <c:pt idx="297">
                  <c:v>101.07053664717569</c:v>
                </c:pt>
                <c:pt idx="298">
                  <c:v>100.03674209571969</c:v>
                </c:pt>
                <c:pt idx="299">
                  <c:v>97.183713516776621</c:v>
                </c:pt>
                <c:pt idx="300">
                  <c:v>102.96406054387323</c:v>
                </c:pt>
                <c:pt idx="301">
                  <c:v>100.65194058152211</c:v>
                </c:pt>
                <c:pt idx="302">
                  <c:v>97.743583714145515</c:v>
                </c:pt>
                <c:pt idx="303">
                  <c:v>96.814488858871243</c:v>
                </c:pt>
                <c:pt idx="304">
                  <c:v>97.1555384647925</c:v>
                </c:pt>
                <c:pt idx="305">
                  <c:v>96.657363669652867</c:v>
                </c:pt>
                <c:pt idx="306">
                  <c:v>95.900830908100488</c:v>
                </c:pt>
                <c:pt idx="307">
                  <c:v>91.567011388448947</c:v>
                </c:pt>
                <c:pt idx="308">
                  <c:v>91.01034283590495</c:v>
                </c:pt>
                <c:pt idx="309">
                  <c:v>92.390334191826952</c:v>
                </c:pt>
                <c:pt idx="310">
                  <c:v>89.667975436332554</c:v>
                </c:pt>
                <c:pt idx="311">
                  <c:v>89.00784713477411</c:v>
                </c:pt>
                <c:pt idx="312">
                  <c:v>90.287337253707605</c:v>
                </c:pt>
                <c:pt idx="313">
                  <c:v>91.548261414503443</c:v>
                </c:pt>
                <c:pt idx="314">
                  <c:v>93.012054122056298</c:v>
                </c:pt>
                <c:pt idx="315">
                  <c:v>94.879420444325063</c:v>
                </c:pt>
                <c:pt idx="316">
                  <c:v>96.375846160143581</c:v>
                </c:pt>
                <c:pt idx="317">
                  <c:v>99.836015668894262</c:v>
                </c:pt>
                <c:pt idx="318">
                  <c:v>98.917955299575283</c:v>
                </c:pt>
                <c:pt idx="319">
                  <c:v>101.38794900619384</c:v>
                </c:pt>
                <c:pt idx="320">
                  <c:v>102.22992636078763</c:v>
                </c:pt>
                <c:pt idx="321">
                  <c:v>102.05996832045636</c:v>
                </c:pt>
                <c:pt idx="322">
                  <c:v>101.92476491960061</c:v>
                </c:pt>
                <c:pt idx="323">
                  <c:v>101.16625843704389</c:v>
                </c:pt>
                <c:pt idx="324">
                  <c:v>100.43803376680754</c:v>
                </c:pt>
                <c:pt idx="325">
                  <c:v>100.86633870481447</c:v>
                </c:pt>
                <c:pt idx="326">
                  <c:v>98.934993465054362</c:v>
                </c:pt>
                <c:pt idx="327">
                  <c:v>97.800023887198833</c:v>
                </c:pt>
                <c:pt idx="328">
                  <c:v>100.12700153509853</c:v>
                </c:pt>
                <c:pt idx="329">
                  <c:v>100.70905181471174</c:v>
                </c:pt>
                <c:pt idx="330">
                  <c:v>103.03884601764173</c:v>
                </c:pt>
                <c:pt idx="331">
                  <c:v>102.11973753283621</c:v>
                </c:pt>
                <c:pt idx="332">
                  <c:v>102.68390674668737</c:v>
                </c:pt>
                <c:pt idx="333">
                  <c:v>101.68160627846865</c:v>
                </c:pt>
                <c:pt idx="334">
                  <c:v>101.70430075551238</c:v>
                </c:pt>
                <c:pt idx="335">
                  <c:v>99.105371875950496</c:v>
                </c:pt>
                <c:pt idx="336">
                  <c:v>95.154255626204559</c:v>
                </c:pt>
                <c:pt idx="337">
                  <c:v>96.208353679132571</c:v>
                </c:pt>
                <c:pt idx="338">
                  <c:v>97.355239195227966</c:v>
                </c:pt>
                <c:pt idx="339">
                  <c:v>96.879409259406017</c:v>
                </c:pt>
                <c:pt idx="340">
                  <c:v>96.992234160338171</c:v>
                </c:pt>
                <c:pt idx="341">
                  <c:v>95.299778645944386</c:v>
                </c:pt>
                <c:pt idx="342">
                  <c:v>93.514891891505684</c:v>
                </c:pt>
                <c:pt idx="343">
                  <c:v>94.335078006353143</c:v>
                </c:pt>
                <c:pt idx="344">
                  <c:v>92.634399070909254</c:v>
                </c:pt>
                <c:pt idx="345">
                  <c:v>91.719669886840762</c:v>
                </c:pt>
                <c:pt idx="346">
                  <c:v>90.62531337014002</c:v>
                </c:pt>
                <c:pt idx="347">
                  <c:v>90.678461699974349</c:v>
                </c:pt>
                <c:pt idx="348">
                  <c:v>93.848078521421542</c:v>
                </c:pt>
                <c:pt idx="349">
                  <c:v>94.546813975455152</c:v>
                </c:pt>
                <c:pt idx="350">
                  <c:v>93.690538405467834</c:v>
                </c:pt>
                <c:pt idx="351">
                  <c:v>94.146080903437635</c:v>
                </c:pt>
                <c:pt idx="352">
                  <c:v>94.806123759181801</c:v>
                </c:pt>
                <c:pt idx="353">
                  <c:v>95.949948985978182</c:v>
                </c:pt>
                <c:pt idx="354">
                  <c:v>95.690497258557855</c:v>
                </c:pt>
                <c:pt idx="355">
                  <c:v>94.621588781736776</c:v>
                </c:pt>
                <c:pt idx="356">
                  <c:v>93.901958988794448</c:v>
                </c:pt>
                <c:pt idx="357">
                  <c:v>95.791405262197387</c:v>
                </c:pt>
                <c:pt idx="358">
                  <c:v>99.189531052710763</c:v>
                </c:pt>
                <c:pt idx="359">
                  <c:v>101.58373821569708</c:v>
                </c:pt>
                <c:pt idx="360">
                  <c:v>103.60945538995607</c:v>
                </c:pt>
                <c:pt idx="361">
                  <c:v>100.48028732644208</c:v>
                </c:pt>
                <c:pt idx="362">
                  <c:v>96.193260610574342</c:v>
                </c:pt>
                <c:pt idx="363">
                  <c:v>93.514604620369994</c:v>
                </c:pt>
                <c:pt idx="364">
                  <c:v>92.10823512894396</c:v>
                </c:pt>
                <c:pt idx="365">
                  <c:v>94.251354153253985</c:v>
                </c:pt>
                <c:pt idx="366">
                  <c:v>95.045348919682553</c:v>
                </c:pt>
                <c:pt idx="367">
                  <c:v>96.939851958941361</c:v>
                </c:pt>
                <c:pt idx="368">
                  <c:v>99.057775538465407</c:v>
                </c:pt>
                <c:pt idx="369">
                  <c:v>102.45857894405401</c:v>
                </c:pt>
                <c:pt idx="370">
                  <c:v>106.71313715802577</c:v>
                </c:pt>
                <c:pt idx="371">
                  <c:v>109.75611631273421</c:v>
                </c:pt>
                <c:pt idx="372">
                  <c:v>112.93339396410771</c:v>
                </c:pt>
                <c:pt idx="373">
                  <c:v>115.96248915651752</c:v>
                </c:pt>
                <c:pt idx="374">
                  <c:v>118.60743992221327</c:v>
                </c:pt>
                <c:pt idx="375">
                  <c:v>121.42958246029249</c:v>
                </c:pt>
                <c:pt idx="376">
                  <c:v>127.45726697432356</c:v>
                </c:pt>
                <c:pt idx="377">
                  <c:v>124.62419739578033</c:v>
                </c:pt>
                <c:pt idx="378">
                  <c:v>123.91513898998979</c:v>
                </c:pt>
                <c:pt idx="379">
                  <c:v>127.29071748463021</c:v>
                </c:pt>
                <c:pt idx="380">
                  <c:v>128.51535277346414</c:v>
                </c:pt>
                <c:pt idx="381">
                  <c:v>132.52948190417487</c:v>
                </c:pt>
                <c:pt idx="382">
                  <c:v>134.60906249368975</c:v>
                </c:pt>
                <c:pt idx="383">
                  <c:v>132.99378201882567</c:v>
                </c:pt>
                <c:pt idx="384">
                  <c:v>132.45610063841247</c:v>
                </c:pt>
                <c:pt idx="385">
                  <c:v>137.63240094897969</c:v>
                </c:pt>
              </c:numCache>
            </c:numRef>
          </c:val>
          <c:smooth val="0"/>
          <c:extLst>
            <c:ext xmlns:c16="http://schemas.microsoft.com/office/drawing/2014/chart" uri="{C3380CC4-5D6E-409C-BE32-E72D297353CC}">
              <c16:uniqueId val="{00000000-F92F-4353-96AD-584A7316F465}"/>
            </c:ext>
          </c:extLst>
        </c:ser>
        <c:ser>
          <c:idx val="1"/>
          <c:order val="1"/>
          <c:tx>
            <c:strRef>
              <c:f>Sheet1!$C$1</c:f>
              <c:strCache>
                <c:ptCount val="1"/>
                <c:pt idx="0">
                  <c:v>Meat Price Index</c:v>
                </c:pt>
              </c:strCache>
            </c:strRef>
          </c:tx>
          <c:spPr>
            <a:ln w="25400" cap="rnd">
              <a:solidFill>
                <a:srgbClr val="FF0000"/>
              </a:solidFill>
              <a:round/>
            </a:ln>
            <a:effectLst/>
          </c:spPr>
          <c:marker>
            <c:symbol val="none"/>
          </c:marker>
          <c:cat>
            <c:numRef>
              <c:f>Sheet1!$A$2:$A$387</c:f>
              <c:numCache>
                <c:formatCode>mmm\-yy</c:formatCode>
                <c:ptCount val="38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formatCode="d\-mmm">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numCache>
            </c:numRef>
          </c:cat>
          <c:val>
            <c:numRef>
              <c:f>Sheet1!$C$2:$C$387</c:f>
              <c:numCache>
                <c:formatCode>General</c:formatCode>
                <c:ptCount val="386"/>
                <c:pt idx="0">
                  <c:v>88.794471197790187</c:v>
                </c:pt>
                <c:pt idx="1">
                  <c:v>91.91905732920462</c:v>
                </c:pt>
                <c:pt idx="2">
                  <c:v>94.15703434298176</c:v>
                </c:pt>
                <c:pt idx="3">
                  <c:v>97.347229515298068</c:v>
                </c:pt>
                <c:pt idx="4">
                  <c:v>98.015786071304078</c:v>
                </c:pt>
                <c:pt idx="5">
                  <c:v>100.51696968533541</c:v>
                </c:pt>
                <c:pt idx="6">
                  <c:v>100.90749434157399</c:v>
                </c:pt>
                <c:pt idx="7">
                  <c:v>101.23793713622608</c:v>
                </c:pt>
                <c:pt idx="8">
                  <c:v>102.2670830009659</c:v>
                </c:pt>
                <c:pt idx="9">
                  <c:v>103.35302292695326</c:v>
                </c:pt>
                <c:pt idx="10">
                  <c:v>104.31549261352109</c:v>
                </c:pt>
                <c:pt idx="11">
                  <c:v>101.2984632892791</c:v>
                </c:pt>
                <c:pt idx="12">
                  <c:v>97.466712851904433</c:v>
                </c:pt>
                <c:pt idx="13">
                  <c:v>99.777825257591488</c:v>
                </c:pt>
                <c:pt idx="14">
                  <c:v>98.538554963456221</c:v>
                </c:pt>
                <c:pt idx="15">
                  <c:v>97.149332839547569</c:v>
                </c:pt>
                <c:pt idx="16">
                  <c:v>99.192793735542622</c:v>
                </c:pt>
                <c:pt idx="17">
                  <c:v>98.200043256774663</c:v>
                </c:pt>
                <c:pt idx="18">
                  <c:v>100.87401656914234</c:v>
                </c:pt>
                <c:pt idx="19">
                  <c:v>97.018184683977196</c:v>
                </c:pt>
                <c:pt idx="20">
                  <c:v>97.407732127037832</c:v>
                </c:pt>
                <c:pt idx="21">
                  <c:v>100.46072210217882</c:v>
                </c:pt>
                <c:pt idx="22">
                  <c:v>100.01564047006694</c:v>
                </c:pt>
                <c:pt idx="23">
                  <c:v>95.649791990238697</c:v>
                </c:pt>
                <c:pt idx="24">
                  <c:v>95.106102910020368</c:v>
                </c:pt>
                <c:pt idx="25">
                  <c:v>96.996321105325507</c:v>
                </c:pt>
                <c:pt idx="26">
                  <c:v>97.594036674936532</c:v>
                </c:pt>
                <c:pt idx="27">
                  <c:v>92.818815519086044</c:v>
                </c:pt>
                <c:pt idx="28">
                  <c:v>93.708421029853824</c:v>
                </c:pt>
                <c:pt idx="29">
                  <c:v>93.487290127094496</c:v>
                </c:pt>
                <c:pt idx="30">
                  <c:v>94.242671257102856</c:v>
                </c:pt>
                <c:pt idx="31">
                  <c:v>92.971443172193176</c:v>
                </c:pt>
                <c:pt idx="32">
                  <c:v>92.493342502717041</c:v>
                </c:pt>
                <c:pt idx="33">
                  <c:v>88.080947387552683</c:v>
                </c:pt>
                <c:pt idx="34">
                  <c:v>90.492651979205704</c:v>
                </c:pt>
                <c:pt idx="35">
                  <c:v>87.255747847804287</c:v>
                </c:pt>
                <c:pt idx="36">
                  <c:v>84.150369989979083</c:v>
                </c:pt>
                <c:pt idx="37">
                  <c:v>83.61725735083057</c:v>
                </c:pt>
                <c:pt idx="38">
                  <c:v>87.702362805393435</c:v>
                </c:pt>
                <c:pt idx="39">
                  <c:v>86.658401095824573</c:v>
                </c:pt>
                <c:pt idx="40">
                  <c:v>86.799791698261458</c:v>
                </c:pt>
                <c:pt idx="41">
                  <c:v>89.910614372080261</c:v>
                </c:pt>
                <c:pt idx="42">
                  <c:v>89.222626170820362</c:v>
                </c:pt>
                <c:pt idx="43">
                  <c:v>85.564187612302874</c:v>
                </c:pt>
                <c:pt idx="44">
                  <c:v>86.153178719240486</c:v>
                </c:pt>
                <c:pt idx="45">
                  <c:v>85.167743482102225</c:v>
                </c:pt>
                <c:pt idx="46">
                  <c:v>83.918652380284016</c:v>
                </c:pt>
                <c:pt idx="47">
                  <c:v>81.297638412582387</c:v>
                </c:pt>
                <c:pt idx="48">
                  <c:v>83.014827705711497</c:v>
                </c:pt>
                <c:pt idx="49">
                  <c:v>84.735836012948553</c:v>
                </c:pt>
                <c:pt idx="50">
                  <c:v>86.659187769175745</c:v>
                </c:pt>
                <c:pt idx="51">
                  <c:v>87.107896771258282</c:v>
                </c:pt>
                <c:pt idx="52">
                  <c:v>90.931299225885866</c:v>
                </c:pt>
                <c:pt idx="53">
                  <c:v>88.938854015430138</c:v>
                </c:pt>
                <c:pt idx="54">
                  <c:v>89.61233333473173</c:v>
                </c:pt>
                <c:pt idx="55">
                  <c:v>91.5098536158293</c:v>
                </c:pt>
                <c:pt idx="56">
                  <c:v>93.040735488353306</c:v>
                </c:pt>
                <c:pt idx="57">
                  <c:v>93.306585487615564</c:v>
                </c:pt>
                <c:pt idx="58">
                  <c:v>97.853363706526252</c:v>
                </c:pt>
                <c:pt idx="59">
                  <c:v>93.444210360925723</c:v>
                </c:pt>
                <c:pt idx="60">
                  <c:v>85.523050145426765</c:v>
                </c:pt>
                <c:pt idx="61">
                  <c:v>90.452977776297828</c:v>
                </c:pt>
                <c:pt idx="62">
                  <c:v>91.573494971186108</c:v>
                </c:pt>
                <c:pt idx="63">
                  <c:v>92.435060752439512</c:v>
                </c:pt>
                <c:pt idx="64">
                  <c:v>91.193637296171019</c:v>
                </c:pt>
                <c:pt idx="65">
                  <c:v>88.124193681393322</c:v>
                </c:pt>
                <c:pt idx="66">
                  <c:v>95.132706345872563</c:v>
                </c:pt>
                <c:pt idx="67">
                  <c:v>94.774716933345388</c:v>
                </c:pt>
                <c:pt idx="68">
                  <c:v>96.242804546752041</c:v>
                </c:pt>
                <c:pt idx="69">
                  <c:v>96.66205615166335</c:v>
                </c:pt>
                <c:pt idx="70">
                  <c:v>94.937202301239537</c:v>
                </c:pt>
                <c:pt idx="71">
                  <c:v>88.406352719534851</c:v>
                </c:pt>
                <c:pt idx="72">
                  <c:v>88.581584152479692</c:v>
                </c:pt>
                <c:pt idx="73">
                  <c:v>88.677804638180561</c:v>
                </c:pt>
                <c:pt idx="74">
                  <c:v>91.991991263049798</c:v>
                </c:pt>
                <c:pt idx="75">
                  <c:v>89.654211701751763</c:v>
                </c:pt>
                <c:pt idx="76">
                  <c:v>92.222846824419108</c:v>
                </c:pt>
                <c:pt idx="77">
                  <c:v>92.616892735220375</c:v>
                </c:pt>
                <c:pt idx="78">
                  <c:v>95.582579465014234</c:v>
                </c:pt>
                <c:pt idx="79">
                  <c:v>98.573417186716526</c:v>
                </c:pt>
                <c:pt idx="80">
                  <c:v>98.363714603889193</c:v>
                </c:pt>
                <c:pt idx="81">
                  <c:v>95.308183753208453</c:v>
                </c:pt>
                <c:pt idx="82">
                  <c:v>94.148424799814435</c:v>
                </c:pt>
                <c:pt idx="83">
                  <c:v>89.875796536505518</c:v>
                </c:pt>
                <c:pt idx="84">
                  <c:v>91.695956166164066</c:v>
                </c:pt>
                <c:pt idx="85">
                  <c:v>91.631314855796077</c:v>
                </c:pt>
                <c:pt idx="86">
                  <c:v>95.996242885432807</c:v>
                </c:pt>
                <c:pt idx="87">
                  <c:v>97.231948278364939</c:v>
                </c:pt>
                <c:pt idx="88">
                  <c:v>97.217790924068836</c:v>
                </c:pt>
                <c:pt idx="89">
                  <c:v>93.197211036919725</c:v>
                </c:pt>
                <c:pt idx="90">
                  <c:v>92.141227385309648</c:v>
                </c:pt>
                <c:pt idx="91">
                  <c:v>93.307028238696972</c:v>
                </c:pt>
                <c:pt idx="92">
                  <c:v>92.827825473412616</c:v>
                </c:pt>
                <c:pt idx="93">
                  <c:v>87.866239822683283</c:v>
                </c:pt>
                <c:pt idx="94">
                  <c:v>87.911677820652429</c:v>
                </c:pt>
                <c:pt idx="95">
                  <c:v>80.895145058278771</c:v>
                </c:pt>
                <c:pt idx="96">
                  <c:v>81.917428245805525</c:v>
                </c:pt>
                <c:pt idx="97">
                  <c:v>83.210077930931419</c:v>
                </c:pt>
                <c:pt idx="98">
                  <c:v>82.605834579324963</c:v>
                </c:pt>
                <c:pt idx="99">
                  <c:v>82.589144709082689</c:v>
                </c:pt>
                <c:pt idx="100">
                  <c:v>80.659341664146694</c:v>
                </c:pt>
                <c:pt idx="101">
                  <c:v>80.567390372572689</c:v>
                </c:pt>
                <c:pt idx="102">
                  <c:v>81.162270950284679</c:v>
                </c:pt>
                <c:pt idx="103">
                  <c:v>78.146705959386267</c:v>
                </c:pt>
                <c:pt idx="104">
                  <c:v>78.677785653037688</c:v>
                </c:pt>
                <c:pt idx="105">
                  <c:v>78.070161465735055</c:v>
                </c:pt>
                <c:pt idx="106">
                  <c:v>76.352059715184367</c:v>
                </c:pt>
                <c:pt idx="107">
                  <c:v>77.130401919209831</c:v>
                </c:pt>
                <c:pt idx="108">
                  <c:v>77.086423887083825</c:v>
                </c:pt>
                <c:pt idx="109">
                  <c:v>77.967015625094305</c:v>
                </c:pt>
                <c:pt idx="110">
                  <c:v>77.9899545519973</c:v>
                </c:pt>
                <c:pt idx="111">
                  <c:v>75.893282441914195</c:v>
                </c:pt>
                <c:pt idx="112">
                  <c:v>76.654672498763347</c:v>
                </c:pt>
                <c:pt idx="113">
                  <c:v>77.039483280814864</c:v>
                </c:pt>
                <c:pt idx="114">
                  <c:v>77.370216886166915</c:v>
                </c:pt>
                <c:pt idx="115">
                  <c:v>79.460950973663088</c:v>
                </c:pt>
                <c:pt idx="116">
                  <c:v>77.769892506421385</c:v>
                </c:pt>
                <c:pt idx="117">
                  <c:v>74.436901762580092</c:v>
                </c:pt>
                <c:pt idx="118">
                  <c:v>75.546861016487313</c:v>
                </c:pt>
                <c:pt idx="119">
                  <c:v>73.153816331025581</c:v>
                </c:pt>
                <c:pt idx="120">
                  <c:v>75.37024635972179</c:v>
                </c:pt>
                <c:pt idx="121">
                  <c:v>75.742008270160099</c:v>
                </c:pt>
                <c:pt idx="122">
                  <c:v>77.820933332248103</c:v>
                </c:pt>
                <c:pt idx="123">
                  <c:v>77.050539254167418</c:v>
                </c:pt>
                <c:pt idx="124">
                  <c:v>78.407570025639544</c:v>
                </c:pt>
                <c:pt idx="125">
                  <c:v>77.528110383518836</c:v>
                </c:pt>
                <c:pt idx="126">
                  <c:v>77.365618287882626</c:v>
                </c:pt>
                <c:pt idx="127">
                  <c:v>74.432824637697664</c:v>
                </c:pt>
                <c:pt idx="128">
                  <c:v>73.402145485711841</c:v>
                </c:pt>
                <c:pt idx="129">
                  <c:v>73.654698604000828</c:v>
                </c:pt>
                <c:pt idx="130">
                  <c:v>74.568189631317608</c:v>
                </c:pt>
                <c:pt idx="131">
                  <c:v>74.573947744556563</c:v>
                </c:pt>
                <c:pt idx="132">
                  <c:v>74.922970640183877</c:v>
                </c:pt>
                <c:pt idx="133">
                  <c:v>79.568464958040664</c:v>
                </c:pt>
                <c:pt idx="134">
                  <c:v>83.112257472276269</c:v>
                </c:pt>
                <c:pt idx="135">
                  <c:v>83.761415676093421</c:v>
                </c:pt>
                <c:pt idx="136">
                  <c:v>84.214418132610078</c:v>
                </c:pt>
                <c:pt idx="137">
                  <c:v>81.66896312188247</c:v>
                </c:pt>
                <c:pt idx="138">
                  <c:v>82.18369722394668</c:v>
                </c:pt>
                <c:pt idx="139">
                  <c:v>82.371066896683047</c:v>
                </c:pt>
                <c:pt idx="140">
                  <c:v>82.234217026299774</c:v>
                </c:pt>
                <c:pt idx="141">
                  <c:v>80.048200307816515</c:v>
                </c:pt>
                <c:pt idx="142">
                  <c:v>77.772779379479047</c:v>
                </c:pt>
                <c:pt idx="143">
                  <c:v>76.037704794096783</c:v>
                </c:pt>
                <c:pt idx="144">
                  <c:v>77.234967382714473</c:v>
                </c:pt>
                <c:pt idx="145">
                  <c:v>74.844754164320022</c:v>
                </c:pt>
                <c:pt idx="146">
                  <c:v>78.133554929923307</c:v>
                </c:pt>
                <c:pt idx="147">
                  <c:v>74.385165771813348</c:v>
                </c:pt>
                <c:pt idx="148">
                  <c:v>73.002280472779375</c:v>
                </c:pt>
                <c:pt idx="149">
                  <c:v>73.218210051206327</c:v>
                </c:pt>
                <c:pt idx="150">
                  <c:v>72.801728985089781</c:v>
                </c:pt>
                <c:pt idx="151">
                  <c:v>72.658502521886859</c:v>
                </c:pt>
                <c:pt idx="152">
                  <c:v>71.947270766400379</c:v>
                </c:pt>
                <c:pt idx="153">
                  <c:v>69.546484024189041</c:v>
                </c:pt>
                <c:pt idx="154">
                  <c:v>69.851159757037934</c:v>
                </c:pt>
                <c:pt idx="155">
                  <c:v>67.549122874469447</c:v>
                </c:pt>
                <c:pt idx="156">
                  <c:v>66.699212461676908</c:v>
                </c:pt>
                <c:pt idx="157">
                  <c:v>68.000082951136577</c:v>
                </c:pt>
                <c:pt idx="158">
                  <c:v>68.544451865835583</c:v>
                </c:pt>
                <c:pt idx="159">
                  <c:v>69.932339849061847</c:v>
                </c:pt>
                <c:pt idx="160">
                  <c:v>70.764305724120362</c:v>
                </c:pt>
                <c:pt idx="161">
                  <c:v>70.623656958969164</c:v>
                </c:pt>
                <c:pt idx="162">
                  <c:v>75.967362839427452</c:v>
                </c:pt>
                <c:pt idx="163">
                  <c:v>76.314852893838776</c:v>
                </c:pt>
                <c:pt idx="164">
                  <c:v>79.119757405377484</c:v>
                </c:pt>
                <c:pt idx="165">
                  <c:v>78.794826018433938</c:v>
                </c:pt>
                <c:pt idx="166">
                  <c:v>78.124012554975863</c:v>
                </c:pt>
                <c:pt idx="167">
                  <c:v>76.93931587937395</c:v>
                </c:pt>
                <c:pt idx="168">
                  <c:v>77.586525781356414</c:v>
                </c:pt>
                <c:pt idx="169">
                  <c:v>75.099577175093998</c:v>
                </c:pt>
                <c:pt idx="170">
                  <c:v>78.041033943318354</c:v>
                </c:pt>
                <c:pt idx="171">
                  <c:v>78.006377036209358</c:v>
                </c:pt>
                <c:pt idx="172">
                  <c:v>77.401352810916222</c:v>
                </c:pt>
                <c:pt idx="173">
                  <c:v>80.943227505598799</c:v>
                </c:pt>
                <c:pt idx="174">
                  <c:v>83.205511553648634</c:v>
                </c:pt>
                <c:pt idx="175">
                  <c:v>81.107876767980798</c:v>
                </c:pt>
                <c:pt idx="176">
                  <c:v>81.906722223583074</c:v>
                </c:pt>
                <c:pt idx="177">
                  <c:v>79.63310566687214</c:v>
                </c:pt>
                <c:pt idx="178">
                  <c:v>80.355848834758802</c:v>
                </c:pt>
                <c:pt idx="179">
                  <c:v>80.719868134299048</c:v>
                </c:pt>
                <c:pt idx="180">
                  <c:v>78.266346816978299</c:v>
                </c:pt>
                <c:pt idx="181">
                  <c:v>79.883144595587254</c:v>
                </c:pt>
                <c:pt idx="182">
                  <c:v>80.559587051650624</c:v>
                </c:pt>
                <c:pt idx="183">
                  <c:v>79.053323245494099</c:v>
                </c:pt>
                <c:pt idx="184">
                  <c:v>81.958420581927868</c:v>
                </c:pt>
                <c:pt idx="185">
                  <c:v>83.264879757102321</c:v>
                </c:pt>
                <c:pt idx="186">
                  <c:v>82.030677125200384</c:v>
                </c:pt>
                <c:pt idx="187">
                  <c:v>82.457305519724528</c:v>
                </c:pt>
                <c:pt idx="188">
                  <c:v>83.51161594801944</c:v>
                </c:pt>
                <c:pt idx="189">
                  <c:v>83.620877513835694</c:v>
                </c:pt>
                <c:pt idx="190">
                  <c:v>83.85017832173321</c:v>
                </c:pt>
                <c:pt idx="191">
                  <c:v>83.97622573834569</c:v>
                </c:pt>
                <c:pt idx="192">
                  <c:v>77.929896688993907</c:v>
                </c:pt>
                <c:pt idx="193">
                  <c:v>75.323281382217303</c:v>
                </c:pt>
                <c:pt idx="194">
                  <c:v>74.311515016334724</c:v>
                </c:pt>
                <c:pt idx="195">
                  <c:v>73.631227445913098</c:v>
                </c:pt>
                <c:pt idx="196">
                  <c:v>75.643477402530863</c:v>
                </c:pt>
                <c:pt idx="197">
                  <c:v>78.377478249740435</c:v>
                </c:pt>
                <c:pt idx="198">
                  <c:v>79.875243200287599</c:v>
                </c:pt>
                <c:pt idx="199">
                  <c:v>82.531790987322083</c:v>
                </c:pt>
                <c:pt idx="200">
                  <c:v>83.238568754418168</c:v>
                </c:pt>
                <c:pt idx="201">
                  <c:v>81.916202898598883</c:v>
                </c:pt>
                <c:pt idx="202">
                  <c:v>80.171438878956451</c:v>
                </c:pt>
                <c:pt idx="203">
                  <c:v>78.567583856727325</c:v>
                </c:pt>
                <c:pt idx="204">
                  <c:v>72.961523298067135</c:v>
                </c:pt>
                <c:pt idx="205">
                  <c:v>74.381481827026519</c:v>
                </c:pt>
                <c:pt idx="206">
                  <c:v>76.38122381806069</c:v>
                </c:pt>
                <c:pt idx="207">
                  <c:v>78.427195140548378</c:v>
                </c:pt>
                <c:pt idx="208">
                  <c:v>80.3397826369862</c:v>
                </c:pt>
                <c:pt idx="209">
                  <c:v>81.797631727541585</c:v>
                </c:pt>
                <c:pt idx="210">
                  <c:v>83.08158755991856</c:v>
                </c:pt>
                <c:pt idx="211">
                  <c:v>83.199258978567201</c:v>
                </c:pt>
                <c:pt idx="212">
                  <c:v>84.404989052042552</c:v>
                </c:pt>
                <c:pt idx="213">
                  <c:v>83.053326388602756</c:v>
                </c:pt>
                <c:pt idx="214">
                  <c:v>84.099811660550401</c:v>
                </c:pt>
                <c:pt idx="215">
                  <c:v>84.890016710442168</c:v>
                </c:pt>
                <c:pt idx="216">
                  <c:v>79.42619089622616</c:v>
                </c:pt>
                <c:pt idx="217">
                  <c:v>77.354565331207326</c:v>
                </c:pt>
                <c:pt idx="218">
                  <c:v>82.428606613606163</c:v>
                </c:pt>
                <c:pt idx="219">
                  <c:v>83.815654864894341</c:v>
                </c:pt>
                <c:pt idx="220">
                  <c:v>88.564996012251015</c:v>
                </c:pt>
                <c:pt idx="221">
                  <c:v>90.457091252556253</c:v>
                </c:pt>
                <c:pt idx="222">
                  <c:v>97.365316931193561</c:v>
                </c:pt>
                <c:pt idx="223">
                  <c:v>99.006055609942905</c:v>
                </c:pt>
                <c:pt idx="224">
                  <c:v>98.11816537963378</c:v>
                </c:pt>
                <c:pt idx="225">
                  <c:v>92.468187342126058</c:v>
                </c:pt>
                <c:pt idx="226">
                  <c:v>85.001214363316237</c:v>
                </c:pt>
                <c:pt idx="227">
                  <c:v>78.612914358349983</c:v>
                </c:pt>
                <c:pt idx="228">
                  <c:v>80.191016209541658</c:v>
                </c:pt>
                <c:pt idx="229">
                  <c:v>77.738040644703403</c:v>
                </c:pt>
                <c:pt idx="230">
                  <c:v>78.20605686409678</c:v>
                </c:pt>
                <c:pt idx="231">
                  <c:v>80.813763967388056</c:v>
                </c:pt>
                <c:pt idx="232">
                  <c:v>83.938645434026412</c:v>
                </c:pt>
                <c:pt idx="233">
                  <c:v>86.220226365396684</c:v>
                </c:pt>
                <c:pt idx="234">
                  <c:v>88.414565909226212</c:v>
                </c:pt>
                <c:pt idx="235">
                  <c:v>88.457549995091583</c:v>
                </c:pt>
                <c:pt idx="236">
                  <c:v>87.482045027094401</c:v>
                </c:pt>
                <c:pt idx="237">
                  <c:v>85.544972716932946</c:v>
                </c:pt>
                <c:pt idx="238">
                  <c:v>86.832047359082779</c:v>
                </c:pt>
                <c:pt idx="239">
                  <c:v>87.051392669792349</c:v>
                </c:pt>
                <c:pt idx="240">
                  <c:v>85.064856879505811</c:v>
                </c:pt>
                <c:pt idx="241">
                  <c:v>85.694478724826496</c:v>
                </c:pt>
                <c:pt idx="242">
                  <c:v>86.965795930514716</c:v>
                </c:pt>
                <c:pt idx="243">
                  <c:v>89.494896760918905</c:v>
                </c:pt>
                <c:pt idx="244">
                  <c:v>89.806748294902079</c:v>
                </c:pt>
                <c:pt idx="245">
                  <c:v>90.85749686596823</c:v>
                </c:pt>
                <c:pt idx="246">
                  <c:v>91.863037816146672</c:v>
                </c:pt>
                <c:pt idx="247">
                  <c:v>92.65995180932488</c:v>
                </c:pt>
                <c:pt idx="248">
                  <c:v>92.546597948182722</c:v>
                </c:pt>
                <c:pt idx="249">
                  <c:v>94.032652850325292</c:v>
                </c:pt>
                <c:pt idx="250">
                  <c:v>96.153898359266961</c:v>
                </c:pt>
                <c:pt idx="251">
                  <c:v>97.397259982902597</c:v>
                </c:pt>
                <c:pt idx="252">
                  <c:v>87.957142236800834</c:v>
                </c:pt>
                <c:pt idx="253">
                  <c:v>90.384759017752657</c:v>
                </c:pt>
                <c:pt idx="254">
                  <c:v>93.24153348862805</c:v>
                </c:pt>
                <c:pt idx="255">
                  <c:v>97.049611158594459</c:v>
                </c:pt>
                <c:pt idx="256">
                  <c:v>97.401622345435229</c:v>
                </c:pt>
                <c:pt idx="257">
                  <c:v>96.283955546356012</c:v>
                </c:pt>
                <c:pt idx="258">
                  <c:v>95.958576555669211</c:v>
                </c:pt>
                <c:pt idx="259">
                  <c:v>95.183881642986691</c:v>
                </c:pt>
                <c:pt idx="260">
                  <c:v>96.361475052527254</c:v>
                </c:pt>
                <c:pt idx="261">
                  <c:v>95.684993611994642</c:v>
                </c:pt>
                <c:pt idx="262">
                  <c:v>97.580432579383043</c:v>
                </c:pt>
                <c:pt idx="263">
                  <c:v>95.948119545742586</c:v>
                </c:pt>
                <c:pt idx="264">
                  <c:v>93.611223499035873</c:v>
                </c:pt>
                <c:pt idx="265">
                  <c:v>95.825877783255152</c:v>
                </c:pt>
                <c:pt idx="266">
                  <c:v>96.645251154142869</c:v>
                </c:pt>
                <c:pt idx="267">
                  <c:v>95.953744447766184</c:v>
                </c:pt>
                <c:pt idx="268">
                  <c:v>94.16587318929497</c:v>
                </c:pt>
                <c:pt idx="269">
                  <c:v>92.036808548388578</c:v>
                </c:pt>
                <c:pt idx="270">
                  <c:v>91.098407271417386</c:v>
                </c:pt>
                <c:pt idx="271">
                  <c:v>93.560322850894366</c:v>
                </c:pt>
                <c:pt idx="272">
                  <c:v>97.135122023691906</c:v>
                </c:pt>
                <c:pt idx="273">
                  <c:v>97.993789019484467</c:v>
                </c:pt>
                <c:pt idx="274">
                  <c:v>97.74322380869441</c:v>
                </c:pt>
                <c:pt idx="275">
                  <c:v>97.485273044420978</c:v>
                </c:pt>
                <c:pt idx="276">
                  <c:v>97.045163784011422</c:v>
                </c:pt>
                <c:pt idx="277">
                  <c:v>98.047223049731556</c:v>
                </c:pt>
                <c:pt idx="278">
                  <c:v>98.473688312544567</c:v>
                </c:pt>
                <c:pt idx="279">
                  <c:v>99.12606002816598</c:v>
                </c:pt>
                <c:pt idx="280">
                  <c:v>96.138625622325307</c:v>
                </c:pt>
                <c:pt idx="281">
                  <c:v>95.706659017521247</c:v>
                </c:pt>
                <c:pt idx="282">
                  <c:v>95.275447069686038</c:v>
                </c:pt>
                <c:pt idx="283">
                  <c:v>96.150335348194844</c:v>
                </c:pt>
                <c:pt idx="284">
                  <c:v>96.679584152549666</c:v>
                </c:pt>
                <c:pt idx="285">
                  <c:v>97.012064444345285</c:v>
                </c:pt>
                <c:pt idx="286">
                  <c:v>96.300679717156839</c:v>
                </c:pt>
                <c:pt idx="287">
                  <c:v>95.35979508824343</c:v>
                </c:pt>
                <c:pt idx="288">
                  <c:v>95.368466374940283</c:v>
                </c:pt>
                <c:pt idx="289">
                  <c:v>95.767774220983199</c:v>
                </c:pt>
                <c:pt idx="290">
                  <c:v>98.176970683548447</c:v>
                </c:pt>
                <c:pt idx="291">
                  <c:v>101.37573010467919</c:v>
                </c:pt>
                <c:pt idx="292">
                  <c:v>103.57725391433334</c:v>
                </c:pt>
                <c:pt idx="293">
                  <c:v>107.38519975882271</c:v>
                </c:pt>
                <c:pt idx="294">
                  <c:v>108.85534705737901</c:v>
                </c:pt>
                <c:pt idx="295">
                  <c:v>110.14132865106892</c:v>
                </c:pt>
                <c:pt idx="296">
                  <c:v>108.97985922232876</c:v>
                </c:pt>
                <c:pt idx="297">
                  <c:v>108.31753697243825</c:v>
                </c:pt>
                <c:pt idx="298">
                  <c:v>106.38863628550152</c:v>
                </c:pt>
                <c:pt idx="299">
                  <c:v>100.5804405315095</c:v>
                </c:pt>
                <c:pt idx="300">
                  <c:v>106.12923260040823</c:v>
                </c:pt>
                <c:pt idx="301">
                  <c:v>102.71919138643129</c:v>
                </c:pt>
                <c:pt idx="302">
                  <c:v>98.976061594690265</c:v>
                </c:pt>
                <c:pt idx="303">
                  <c:v>99.917222617709896</c:v>
                </c:pt>
                <c:pt idx="304">
                  <c:v>101.75438069687976</c:v>
                </c:pt>
                <c:pt idx="305">
                  <c:v>100.80341108154877</c:v>
                </c:pt>
                <c:pt idx="306">
                  <c:v>101.28421897061588</c:v>
                </c:pt>
                <c:pt idx="307">
                  <c:v>101.38359982494289</c:v>
                </c:pt>
                <c:pt idx="308">
                  <c:v>99.227161941319679</c:v>
                </c:pt>
                <c:pt idx="309">
                  <c:v>94.488758064282322</c:v>
                </c:pt>
                <c:pt idx="310">
                  <c:v>91.129075337327507</c:v>
                </c:pt>
                <c:pt idx="311">
                  <c:v>88.929903597521545</c:v>
                </c:pt>
                <c:pt idx="312">
                  <c:v>89.563040427841358</c:v>
                </c:pt>
                <c:pt idx="313">
                  <c:v>91.40221095380852</c:v>
                </c:pt>
                <c:pt idx="314">
                  <c:v>91.60917761043028</c:v>
                </c:pt>
                <c:pt idx="315">
                  <c:v>93.535952557345908</c:v>
                </c:pt>
                <c:pt idx="316">
                  <c:v>95.919895532728248</c:v>
                </c:pt>
                <c:pt idx="317">
                  <c:v>100.30871906306085</c:v>
                </c:pt>
                <c:pt idx="318">
                  <c:v>101.40687275144222</c:v>
                </c:pt>
                <c:pt idx="319">
                  <c:v>102.58357649463747</c:v>
                </c:pt>
                <c:pt idx="320">
                  <c:v>100.9249910555905</c:v>
                </c:pt>
                <c:pt idx="321">
                  <c:v>98.972027657784068</c:v>
                </c:pt>
                <c:pt idx="322">
                  <c:v>99.419708503194499</c:v>
                </c:pt>
                <c:pt idx="323">
                  <c:v>96.447289475221581</c:v>
                </c:pt>
                <c:pt idx="324">
                  <c:v>94.520430768348859</c:v>
                </c:pt>
                <c:pt idx="325">
                  <c:v>96.564413534666997</c:v>
                </c:pt>
                <c:pt idx="326">
                  <c:v>98.332005419660035</c:v>
                </c:pt>
                <c:pt idx="327">
                  <c:v>100.31789631197488</c:v>
                </c:pt>
                <c:pt idx="328">
                  <c:v>102.24389514445693</c:v>
                </c:pt>
                <c:pt idx="329">
                  <c:v>103.50470017648756</c:v>
                </c:pt>
                <c:pt idx="330">
                  <c:v>104.02546354003779</c:v>
                </c:pt>
                <c:pt idx="331">
                  <c:v>103.15696914518122</c:v>
                </c:pt>
                <c:pt idx="332">
                  <c:v>101.9309179989955</c:v>
                </c:pt>
                <c:pt idx="333">
                  <c:v>101.19071693642286</c:v>
                </c:pt>
                <c:pt idx="334">
                  <c:v>101.18551627747749</c:v>
                </c:pt>
                <c:pt idx="335">
                  <c:v>98.772372990472462</c:v>
                </c:pt>
                <c:pt idx="336">
                  <c:v>94.004732855569671</c:v>
                </c:pt>
                <c:pt idx="337">
                  <c:v>95.311773912615735</c:v>
                </c:pt>
                <c:pt idx="338">
                  <c:v>95.534534675857202</c:v>
                </c:pt>
                <c:pt idx="339">
                  <c:v>94.305088087869137</c:v>
                </c:pt>
                <c:pt idx="340">
                  <c:v>93.717185794830911</c:v>
                </c:pt>
                <c:pt idx="341">
                  <c:v>93.467171007327337</c:v>
                </c:pt>
                <c:pt idx="342">
                  <c:v>93.026647425309719</c:v>
                </c:pt>
                <c:pt idx="343">
                  <c:v>94.144640797620028</c:v>
                </c:pt>
                <c:pt idx="344">
                  <c:v>92.451340773514573</c:v>
                </c:pt>
                <c:pt idx="345">
                  <c:v>90.745198646254352</c:v>
                </c:pt>
                <c:pt idx="346">
                  <c:v>91.306947993687075</c:v>
                </c:pt>
                <c:pt idx="347">
                  <c:v>91.311756311162767</c:v>
                </c:pt>
                <c:pt idx="348">
                  <c:v>92.796933777294356</c:v>
                </c:pt>
                <c:pt idx="349">
                  <c:v>93.626377372269204</c:v>
                </c:pt>
                <c:pt idx="350">
                  <c:v>95.11830627930317</c:v>
                </c:pt>
                <c:pt idx="351">
                  <c:v>98.314109054527663</c:v>
                </c:pt>
                <c:pt idx="352">
                  <c:v>101.10958099347332</c:v>
                </c:pt>
                <c:pt idx="353">
                  <c:v>101.80871033898337</c:v>
                </c:pt>
                <c:pt idx="354">
                  <c:v>103.02729002909037</c:v>
                </c:pt>
                <c:pt idx="355">
                  <c:v>102.85853137613418</c:v>
                </c:pt>
                <c:pt idx="356">
                  <c:v>101.59372589714314</c:v>
                </c:pt>
                <c:pt idx="357">
                  <c:v>102.13133736480448</c:v>
                </c:pt>
                <c:pt idx="358">
                  <c:v>107.13480147828827</c:v>
                </c:pt>
                <c:pt idx="359">
                  <c:v>107.25717026136779</c:v>
                </c:pt>
                <c:pt idx="360">
                  <c:v>104.71637112582512</c:v>
                </c:pt>
                <c:pt idx="361">
                  <c:v>101.53555598527855</c:v>
                </c:pt>
                <c:pt idx="362">
                  <c:v>100.48642403294738</c:v>
                </c:pt>
                <c:pt idx="363">
                  <c:v>97.94093903978866</c:v>
                </c:pt>
                <c:pt idx="364">
                  <c:v>96.434482892591731</c:v>
                </c:pt>
                <c:pt idx="365">
                  <c:v>95.828580302245143</c:v>
                </c:pt>
                <c:pt idx="366">
                  <c:v>93.211579436848254</c:v>
                </c:pt>
                <c:pt idx="367">
                  <c:v>93.187289352116295</c:v>
                </c:pt>
                <c:pt idx="368">
                  <c:v>92.450523181162751</c:v>
                </c:pt>
                <c:pt idx="369">
                  <c:v>92.763236104705726</c:v>
                </c:pt>
                <c:pt idx="370">
                  <c:v>94.314296188417146</c:v>
                </c:pt>
                <c:pt idx="371">
                  <c:v>95.857592557960189</c:v>
                </c:pt>
                <c:pt idx="372">
                  <c:v>95.460324257484842</c:v>
                </c:pt>
                <c:pt idx="373">
                  <c:v>97.258239076115487</c:v>
                </c:pt>
                <c:pt idx="374">
                  <c:v>100.23716980807534</c:v>
                </c:pt>
                <c:pt idx="375">
                  <c:v>103.80104296775056</c:v>
                </c:pt>
                <c:pt idx="376">
                  <c:v>106.82430004310936</c:v>
                </c:pt>
                <c:pt idx="377">
                  <c:v>110.10924015258099</c:v>
                </c:pt>
                <c:pt idx="378">
                  <c:v>113.51809339633961</c:v>
                </c:pt>
                <c:pt idx="379">
                  <c:v>112.84124349619154</c:v>
                </c:pt>
                <c:pt idx="380">
                  <c:v>112.09417390069322</c:v>
                </c:pt>
                <c:pt idx="381">
                  <c:v>111.38523298968876</c:v>
                </c:pt>
                <c:pt idx="382">
                  <c:v>111.92280424864049</c:v>
                </c:pt>
                <c:pt idx="383">
                  <c:v>110.45073647454646</c:v>
                </c:pt>
                <c:pt idx="384">
                  <c:v>109.11504993527852</c:v>
                </c:pt>
                <c:pt idx="385">
                  <c:v>110.32365869104474</c:v>
                </c:pt>
              </c:numCache>
            </c:numRef>
          </c:val>
          <c:smooth val="0"/>
          <c:extLst>
            <c:ext xmlns:c16="http://schemas.microsoft.com/office/drawing/2014/chart" uri="{C3380CC4-5D6E-409C-BE32-E72D297353CC}">
              <c16:uniqueId val="{00000001-F92F-4353-96AD-584A7316F465}"/>
            </c:ext>
          </c:extLst>
        </c:ser>
        <c:ser>
          <c:idx val="2"/>
          <c:order val="2"/>
          <c:tx>
            <c:strRef>
              <c:f>Sheet1!$D$1</c:f>
              <c:strCache>
                <c:ptCount val="1"/>
                <c:pt idx="0">
                  <c:v>Dairy Price Index</c:v>
                </c:pt>
              </c:strCache>
            </c:strRef>
          </c:tx>
          <c:spPr>
            <a:ln w="25400" cap="rnd">
              <a:solidFill>
                <a:srgbClr val="0070C0"/>
              </a:solidFill>
              <a:round/>
            </a:ln>
            <a:effectLst/>
          </c:spPr>
          <c:marker>
            <c:symbol val="none"/>
          </c:marker>
          <c:cat>
            <c:numRef>
              <c:f>Sheet1!$A$2:$A$387</c:f>
              <c:numCache>
                <c:formatCode>mmm\-yy</c:formatCode>
                <c:ptCount val="38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formatCode="d\-mmm">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numCache>
            </c:numRef>
          </c:cat>
          <c:val>
            <c:numRef>
              <c:f>Sheet1!$D$2:$D$387</c:f>
              <c:numCache>
                <c:formatCode>General</c:formatCode>
                <c:ptCount val="386"/>
                <c:pt idx="0">
                  <c:v>64.74688098890104</c:v>
                </c:pt>
                <c:pt idx="1">
                  <c:v>63.192563737886374</c:v>
                </c:pt>
                <c:pt idx="2">
                  <c:v>50.060569805812669</c:v>
                </c:pt>
                <c:pt idx="3">
                  <c:v>58.604187359011938</c:v>
                </c:pt>
                <c:pt idx="4">
                  <c:v>47.425494193358155</c:v>
                </c:pt>
                <c:pt idx="5">
                  <c:v>47.425494193358155</c:v>
                </c:pt>
                <c:pt idx="6">
                  <c:v>47.425494193358155</c:v>
                </c:pt>
                <c:pt idx="7">
                  <c:v>44.565943546494381</c:v>
                </c:pt>
                <c:pt idx="8">
                  <c:v>46.156213595965475</c:v>
                </c:pt>
                <c:pt idx="9">
                  <c:v>47.086860070033595</c:v>
                </c:pt>
                <c:pt idx="10">
                  <c:v>47.724544601936955</c:v>
                </c:pt>
                <c:pt idx="11">
                  <c:v>54.523485846039947</c:v>
                </c:pt>
                <c:pt idx="12">
                  <c:v>57.308250775917713</c:v>
                </c:pt>
                <c:pt idx="13">
                  <c:v>56.986805693523209</c:v>
                </c:pt>
                <c:pt idx="14">
                  <c:v>55.890798739687696</c:v>
                </c:pt>
                <c:pt idx="15">
                  <c:v>52.265506181269416</c:v>
                </c:pt>
                <c:pt idx="16">
                  <c:v>51.469728584218146</c:v>
                </c:pt>
                <c:pt idx="17">
                  <c:v>53.001764683865382</c:v>
                </c:pt>
                <c:pt idx="18">
                  <c:v>49.298930402157438</c:v>
                </c:pt>
                <c:pt idx="19">
                  <c:v>50.920377829527155</c:v>
                </c:pt>
                <c:pt idx="20">
                  <c:v>55.45047848994151</c:v>
                </c:pt>
                <c:pt idx="21">
                  <c:v>59.610977985977264</c:v>
                </c:pt>
                <c:pt idx="22">
                  <c:v>62.04554797497989</c:v>
                </c:pt>
                <c:pt idx="23">
                  <c:v>62.04554797497989</c:v>
                </c:pt>
                <c:pt idx="24">
                  <c:v>63.378675443673792</c:v>
                </c:pt>
                <c:pt idx="25">
                  <c:v>63.378675443673792</c:v>
                </c:pt>
                <c:pt idx="26">
                  <c:v>62.842644207803275</c:v>
                </c:pt>
                <c:pt idx="27">
                  <c:v>62.842644207803275</c:v>
                </c:pt>
                <c:pt idx="28">
                  <c:v>65.42717750131915</c:v>
                </c:pt>
                <c:pt idx="29">
                  <c:v>69.12413879343886</c:v>
                </c:pt>
                <c:pt idx="30">
                  <c:v>69.662087483039841</c:v>
                </c:pt>
                <c:pt idx="31">
                  <c:v>67.904848718929699</c:v>
                </c:pt>
                <c:pt idx="32">
                  <c:v>69.706385516227158</c:v>
                </c:pt>
                <c:pt idx="33">
                  <c:v>65.873058348262262</c:v>
                </c:pt>
                <c:pt idx="34">
                  <c:v>64.509732582986018</c:v>
                </c:pt>
                <c:pt idx="35">
                  <c:v>63.818803929425492</c:v>
                </c:pt>
                <c:pt idx="36">
                  <c:v>61.772589868776492</c:v>
                </c:pt>
                <c:pt idx="37">
                  <c:v>62.607600390022064</c:v>
                </c:pt>
                <c:pt idx="38">
                  <c:v>61.798505455838502</c:v>
                </c:pt>
                <c:pt idx="39">
                  <c:v>60.737972434448359</c:v>
                </c:pt>
                <c:pt idx="40">
                  <c:v>59.963994648342002</c:v>
                </c:pt>
                <c:pt idx="41">
                  <c:v>60.014006323484068</c:v>
                </c:pt>
                <c:pt idx="42">
                  <c:v>57.641295340043641</c:v>
                </c:pt>
                <c:pt idx="43">
                  <c:v>55.578326274139457</c:v>
                </c:pt>
                <c:pt idx="44">
                  <c:v>52.231891306215594</c:v>
                </c:pt>
                <c:pt idx="45">
                  <c:v>47.526553039258459</c:v>
                </c:pt>
                <c:pt idx="46">
                  <c:v>47.786555203080106</c:v>
                </c:pt>
                <c:pt idx="47">
                  <c:v>48.487989456964279</c:v>
                </c:pt>
                <c:pt idx="48">
                  <c:v>54.37443028062571</c:v>
                </c:pt>
                <c:pt idx="49">
                  <c:v>54.305574053106007</c:v>
                </c:pt>
                <c:pt idx="50">
                  <c:v>54.976840386906645</c:v>
                </c:pt>
                <c:pt idx="51">
                  <c:v>50.574903418715941</c:v>
                </c:pt>
                <c:pt idx="52">
                  <c:v>50.574903418715941</c:v>
                </c:pt>
                <c:pt idx="53">
                  <c:v>53.921643614238668</c:v>
                </c:pt>
                <c:pt idx="54">
                  <c:v>54.448475639280737</c:v>
                </c:pt>
                <c:pt idx="55">
                  <c:v>55.663869939519728</c:v>
                </c:pt>
                <c:pt idx="56">
                  <c:v>59.667090716435958</c:v>
                </c:pt>
                <c:pt idx="57">
                  <c:v>62.151019661701802</c:v>
                </c:pt>
                <c:pt idx="58">
                  <c:v>63.528144212095704</c:v>
                </c:pt>
                <c:pt idx="59">
                  <c:v>65.744020029341726</c:v>
                </c:pt>
                <c:pt idx="60">
                  <c:v>64.134364557550754</c:v>
                </c:pt>
                <c:pt idx="61">
                  <c:v>66.553960761191973</c:v>
                </c:pt>
                <c:pt idx="62">
                  <c:v>67.255038461986729</c:v>
                </c:pt>
                <c:pt idx="63">
                  <c:v>66.540918713307747</c:v>
                </c:pt>
                <c:pt idx="64">
                  <c:v>66.653591738130089</c:v>
                </c:pt>
                <c:pt idx="65">
                  <c:v>66.653591738130089</c:v>
                </c:pt>
                <c:pt idx="66">
                  <c:v>70.271625693942923</c:v>
                </c:pt>
                <c:pt idx="67">
                  <c:v>70.02539827903928</c:v>
                </c:pt>
                <c:pt idx="68">
                  <c:v>69.962642400113879</c:v>
                </c:pt>
                <c:pt idx="69">
                  <c:v>70.535711688565812</c:v>
                </c:pt>
                <c:pt idx="70">
                  <c:v>70.535711688565812</c:v>
                </c:pt>
                <c:pt idx="71">
                  <c:v>70.121392790379559</c:v>
                </c:pt>
                <c:pt idx="72">
                  <c:v>71.377061729899452</c:v>
                </c:pt>
                <c:pt idx="73">
                  <c:v>71.197211065816006</c:v>
                </c:pt>
                <c:pt idx="74">
                  <c:v>69.854138738297067</c:v>
                </c:pt>
                <c:pt idx="75">
                  <c:v>69.561195081226032</c:v>
                </c:pt>
                <c:pt idx="76">
                  <c:v>67.72770640898888</c:v>
                </c:pt>
                <c:pt idx="77">
                  <c:v>67.84114353337911</c:v>
                </c:pt>
                <c:pt idx="78">
                  <c:v>67.961558041135945</c:v>
                </c:pt>
                <c:pt idx="79">
                  <c:v>67.337568747789604</c:v>
                </c:pt>
                <c:pt idx="80">
                  <c:v>66.628371196497085</c:v>
                </c:pt>
                <c:pt idx="81">
                  <c:v>67.72770640898888</c:v>
                </c:pt>
                <c:pt idx="82">
                  <c:v>66.451466848615894</c:v>
                </c:pt>
                <c:pt idx="83">
                  <c:v>66.771666336203452</c:v>
                </c:pt>
                <c:pt idx="84">
                  <c:v>70.254748009947193</c:v>
                </c:pt>
                <c:pt idx="85">
                  <c:v>69.223520033682945</c:v>
                </c:pt>
                <c:pt idx="86">
                  <c:v>68.991386922860116</c:v>
                </c:pt>
                <c:pt idx="87">
                  <c:v>68.83069985040899</c:v>
                </c:pt>
                <c:pt idx="88">
                  <c:v>68.523568308914975</c:v>
                </c:pt>
                <c:pt idx="89">
                  <c:v>68.239626776370159</c:v>
                </c:pt>
                <c:pt idx="90">
                  <c:v>67.631613592302372</c:v>
                </c:pt>
                <c:pt idx="91">
                  <c:v>67.286128127979907</c:v>
                </c:pt>
                <c:pt idx="92">
                  <c:v>68.751037750293335</c:v>
                </c:pt>
                <c:pt idx="93">
                  <c:v>70.773995112266448</c:v>
                </c:pt>
                <c:pt idx="94">
                  <c:v>71.041951235835327</c:v>
                </c:pt>
                <c:pt idx="95">
                  <c:v>71.084401504467948</c:v>
                </c:pt>
                <c:pt idx="96">
                  <c:v>74.161466637866013</c:v>
                </c:pt>
                <c:pt idx="97">
                  <c:v>72.685400240889621</c:v>
                </c:pt>
                <c:pt idx="98">
                  <c:v>70.382698115649049</c:v>
                </c:pt>
                <c:pt idx="99">
                  <c:v>70.151297775080423</c:v>
                </c:pt>
                <c:pt idx="100">
                  <c:v>68.749556834455973</c:v>
                </c:pt>
                <c:pt idx="101">
                  <c:v>67.655932843105248</c:v>
                </c:pt>
                <c:pt idx="102">
                  <c:v>67.385274269861483</c:v>
                </c:pt>
                <c:pt idx="103">
                  <c:v>67.501978926853951</c:v>
                </c:pt>
                <c:pt idx="104">
                  <c:v>65.586119333008511</c:v>
                </c:pt>
                <c:pt idx="105">
                  <c:v>63.478847446881822</c:v>
                </c:pt>
                <c:pt idx="106">
                  <c:v>63.478847446881822</c:v>
                </c:pt>
                <c:pt idx="107">
                  <c:v>63.698188048041828</c:v>
                </c:pt>
                <c:pt idx="108">
                  <c:v>65.051281090926224</c:v>
                </c:pt>
                <c:pt idx="109">
                  <c:v>63.961345848794494</c:v>
                </c:pt>
                <c:pt idx="110">
                  <c:v>62.990402603499106</c:v>
                </c:pt>
                <c:pt idx="111">
                  <c:v>59.58933798209096</c:v>
                </c:pt>
                <c:pt idx="112">
                  <c:v>58.789710506557554</c:v>
                </c:pt>
                <c:pt idx="113">
                  <c:v>58.499402739959208</c:v>
                </c:pt>
                <c:pt idx="114">
                  <c:v>57.555660157530887</c:v>
                </c:pt>
                <c:pt idx="115">
                  <c:v>57.607983930456527</c:v>
                </c:pt>
                <c:pt idx="116">
                  <c:v>58.121931239742523</c:v>
                </c:pt>
                <c:pt idx="117">
                  <c:v>58.293247009504526</c:v>
                </c:pt>
                <c:pt idx="118">
                  <c:v>59.0262062611272</c:v>
                </c:pt>
                <c:pt idx="119">
                  <c:v>60.207188717676686</c:v>
                </c:pt>
                <c:pt idx="120">
                  <c:v>63.06973584740426</c:v>
                </c:pt>
                <c:pt idx="121">
                  <c:v>63.428889444649073</c:v>
                </c:pt>
                <c:pt idx="122">
                  <c:v>62.946748919481522</c:v>
                </c:pt>
                <c:pt idx="123">
                  <c:v>63.395140880979007</c:v>
                </c:pt>
                <c:pt idx="124">
                  <c:v>64.041227659252215</c:v>
                </c:pt>
                <c:pt idx="125">
                  <c:v>67.599231048421245</c:v>
                </c:pt>
                <c:pt idx="126">
                  <c:v>69.885822184486031</c:v>
                </c:pt>
                <c:pt idx="127">
                  <c:v>70.473967365545732</c:v>
                </c:pt>
                <c:pt idx="128">
                  <c:v>72.191631408821138</c:v>
                </c:pt>
                <c:pt idx="129">
                  <c:v>74.328842443185678</c:v>
                </c:pt>
                <c:pt idx="130">
                  <c:v>74.946604202239627</c:v>
                </c:pt>
                <c:pt idx="131">
                  <c:v>75.564365961293561</c:v>
                </c:pt>
                <c:pt idx="132">
                  <c:v>78.051822039269226</c:v>
                </c:pt>
                <c:pt idx="133">
                  <c:v>77.691228187730516</c:v>
                </c:pt>
                <c:pt idx="134">
                  <c:v>77.963258368598332</c:v>
                </c:pt>
                <c:pt idx="135">
                  <c:v>77.737877944980724</c:v>
                </c:pt>
                <c:pt idx="136">
                  <c:v>80.947223484109017</c:v>
                </c:pt>
                <c:pt idx="137">
                  <c:v>81.510987161116034</c:v>
                </c:pt>
                <c:pt idx="138">
                  <c:v>82.235183406213508</c:v>
                </c:pt>
                <c:pt idx="139">
                  <c:v>81.694292628905444</c:v>
                </c:pt>
                <c:pt idx="140">
                  <c:v>81.068193090901644</c:v>
                </c:pt>
                <c:pt idx="141">
                  <c:v>82.110421222842703</c:v>
                </c:pt>
                <c:pt idx="142">
                  <c:v>79.174881268039272</c:v>
                </c:pt>
                <c:pt idx="143">
                  <c:v>74.351065055858356</c:v>
                </c:pt>
                <c:pt idx="144">
                  <c:v>70.055250333877908</c:v>
                </c:pt>
                <c:pt idx="145">
                  <c:v>69.843788810794081</c:v>
                </c:pt>
                <c:pt idx="146">
                  <c:v>67.039495097582744</c:v>
                </c:pt>
                <c:pt idx="147">
                  <c:v>64.634916949989716</c:v>
                </c:pt>
                <c:pt idx="148">
                  <c:v>59.193024788824445</c:v>
                </c:pt>
                <c:pt idx="149">
                  <c:v>56.650758295472983</c:v>
                </c:pt>
                <c:pt idx="150">
                  <c:v>53.724845207609128</c:v>
                </c:pt>
                <c:pt idx="151">
                  <c:v>52.98368877315518</c:v>
                </c:pt>
                <c:pt idx="152">
                  <c:v>55.040277326778018</c:v>
                </c:pt>
                <c:pt idx="153">
                  <c:v>56.746906223726924</c:v>
                </c:pt>
                <c:pt idx="154">
                  <c:v>60.193666558955506</c:v>
                </c:pt>
                <c:pt idx="155">
                  <c:v>65.15854138364125</c:v>
                </c:pt>
                <c:pt idx="156">
                  <c:v>64.407641366847031</c:v>
                </c:pt>
                <c:pt idx="157">
                  <c:v>66.718005144703767</c:v>
                </c:pt>
                <c:pt idx="158">
                  <c:v>67.489230313467161</c:v>
                </c:pt>
                <c:pt idx="159">
                  <c:v>66.168770226201303</c:v>
                </c:pt>
                <c:pt idx="160">
                  <c:v>66.139392655424629</c:v>
                </c:pt>
                <c:pt idx="161">
                  <c:v>66.092313835711124</c:v>
                </c:pt>
                <c:pt idx="162">
                  <c:v>66.790491413557078</c:v>
                </c:pt>
                <c:pt idx="163">
                  <c:v>67.368957302047122</c:v>
                </c:pt>
                <c:pt idx="164">
                  <c:v>69.39231619357021</c:v>
                </c:pt>
                <c:pt idx="165">
                  <c:v>72.369840912470906</c:v>
                </c:pt>
                <c:pt idx="166">
                  <c:v>73.585230616806996</c:v>
                </c:pt>
                <c:pt idx="167">
                  <c:v>75.04017804479777</c:v>
                </c:pt>
                <c:pt idx="168">
                  <c:v>71.714242704009067</c:v>
                </c:pt>
                <c:pt idx="169">
                  <c:v>75.692069779152376</c:v>
                </c:pt>
                <c:pt idx="170">
                  <c:v>76.774394284452825</c:v>
                </c:pt>
                <c:pt idx="171">
                  <c:v>77.437300612983989</c:v>
                </c:pt>
                <c:pt idx="172">
                  <c:v>79.739311820558569</c:v>
                </c:pt>
                <c:pt idx="173">
                  <c:v>83.237594189499561</c:v>
                </c:pt>
                <c:pt idx="174">
                  <c:v>85.383862126596568</c:v>
                </c:pt>
                <c:pt idx="175">
                  <c:v>85.592668374468232</c:v>
                </c:pt>
                <c:pt idx="176">
                  <c:v>86.25388815939516</c:v>
                </c:pt>
                <c:pt idx="177">
                  <c:v>86.830871690351913</c:v>
                </c:pt>
                <c:pt idx="178">
                  <c:v>88.391424083355318</c:v>
                </c:pt>
                <c:pt idx="179">
                  <c:v>89.207689411602701</c:v>
                </c:pt>
                <c:pt idx="180">
                  <c:v>86.944474840864046</c:v>
                </c:pt>
                <c:pt idx="181">
                  <c:v>87.456464626371428</c:v>
                </c:pt>
                <c:pt idx="182">
                  <c:v>87.843203787767806</c:v>
                </c:pt>
                <c:pt idx="183">
                  <c:v>86.896160694755906</c:v>
                </c:pt>
                <c:pt idx="184">
                  <c:v>87.277533826628783</c:v>
                </c:pt>
                <c:pt idx="185">
                  <c:v>87.106054779236871</c:v>
                </c:pt>
                <c:pt idx="186">
                  <c:v>87.948650202360895</c:v>
                </c:pt>
                <c:pt idx="187">
                  <c:v>89.366924511355919</c:v>
                </c:pt>
                <c:pt idx="188">
                  <c:v>89.827929051826231</c:v>
                </c:pt>
                <c:pt idx="189">
                  <c:v>89.546061712196305</c:v>
                </c:pt>
                <c:pt idx="190">
                  <c:v>88.937040784961596</c:v>
                </c:pt>
                <c:pt idx="191">
                  <c:v>87.752018810317679</c:v>
                </c:pt>
                <c:pt idx="192">
                  <c:v>82.700521608399399</c:v>
                </c:pt>
                <c:pt idx="193">
                  <c:v>82.834480914241354</c:v>
                </c:pt>
                <c:pt idx="194">
                  <c:v>81.293112313713365</c:v>
                </c:pt>
                <c:pt idx="195">
                  <c:v>79.658148488115501</c:v>
                </c:pt>
                <c:pt idx="196">
                  <c:v>79.279060466890428</c:v>
                </c:pt>
                <c:pt idx="197">
                  <c:v>78.990799614544343</c:v>
                </c:pt>
                <c:pt idx="198">
                  <c:v>79.303704047643578</c:v>
                </c:pt>
                <c:pt idx="199">
                  <c:v>78.20916177843462</c:v>
                </c:pt>
                <c:pt idx="200">
                  <c:v>78.260278445278558</c:v>
                </c:pt>
                <c:pt idx="201">
                  <c:v>79.996905231076042</c:v>
                </c:pt>
                <c:pt idx="202">
                  <c:v>83.877428464501477</c:v>
                </c:pt>
                <c:pt idx="203">
                  <c:v>90.89192840623042</c:v>
                </c:pt>
                <c:pt idx="204">
                  <c:v>88.31553876178117</c:v>
                </c:pt>
                <c:pt idx="205">
                  <c:v>92.555331078879831</c:v>
                </c:pt>
                <c:pt idx="206">
                  <c:v>96.213365601539593</c:v>
                </c:pt>
                <c:pt idx="207">
                  <c:v>106.96553913525106</c:v>
                </c:pt>
                <c:pt idx="208">
                  <c:v>110.36886027890355</c:v>
                </c:pt>
                <c:pt idx="209">
                  <c:v>126.90035183482493</c:v>
                </c:pt>
                <c:pt idx="210">
                  <c:v>141.56632511895134</c:v>
                </c:pt>
                <c:pt idx="211">
                  <c:v>148.34048392087001</c:v>
                </c:pt>
                <c:pt idx="212">
                  <c:v>152.11263909254021</c:v>
                </c:pt>
                <c:pt idx="213">
                  <c:v>155.12959293246615</c:v>
                </c:pt>
                <c:pt idx="214">
                  <c:v>161.44053571396941</c:v>
                </c:pt>
                <c:pt idx="215">
                  <c:v>159.93967066865957</c:v>
                </c:pt>
                <c:pt idx="216">
                  <c:v>146.55091303313191</c:v>
                </c:pt>
                <c:pt idx="217">
                  <c:v>145.81511502963423</c:v>
                </c:pt>
                <c:pt idx="218">
                  <c:v>148.49530394654093</c:v>
                </c:pt>
                <c:pt idx="219">
                  <c:v>144.9111857022078</c:v>
                </c:pt>
                <c:pt idx="220">
                  <c:v>140.34915339282344</c:v>
                </c:pt>
                <c:pt idx="221">
                  <c:v>139.99737804165287</c:v>
                </c:pt>
                <c:pt idx="222">
                  <c:v>140.211170276693</c:v>
                </c:pt>
                <c:pt idx="223">
                  <c:v>129.92835783478841</c:v>
                </c:pt>
                <c:pt idx="224">
                  <c:v>117.237495502358</c:v>
                </c:pt>
                <c:pt idx="225">
                  <c:v>104.05114380957198</c:v>
                </c:pt>
                <c:pt idx="226">
                  <c:v>95.125050440033604</c:v>
                </c:pt>
                <c:pt idx="227">
                  <c:v>92.317968930930533</c:v>
                </c:pt>
                <c:pt idx="228">
                  <c:v>91.470909210439331</c:v>
                </c:pt>
                <c:pt idx="229">
                  <c:v>85.628100386435108</c:v>
                </c:pt>
                <c:pt idx="230">
                  <c:v>83.85419568244177</c:v>
                </c:pt>
                <c:pt idx="231">
                  <c:v>83.377931564945925</c:v>
                </c:pt>
                <c:pt idx="232">
                  <c:v>86.595125014490165</c:v>
                </c:pt>
                <c:pt idx="233">
                  <c:v>87.810573610103205</c:v>
                </c:pt>
                <c:pt idx="234">
                  <c:v>88.290812299474055</c:v>
                </c:pt>
                <c:pt idx="235">
                  <c:v>91.220857165827525</c:v>
                </c:pt>
                <c:pt idx="236">
                  <c:v>98.611679967306486</c:v>
                </c:pt>
                <c:pt idx="237">
                  <c:v>106.47080634232641</c:v>
                </c:pt>
                <c:pt idx="238">
                  <c:v>117.2992261166129</c:v>
                </c:pt>
                <c:pt idx="239">
                  <c:v>116.99368187091841</c:v>
                </c:pt>
                <c:pt idx="240">
                  <c:v>109.0283488388867</c:v>
                </c:pt>
                <c:pt idx="241">
                  <c:v>101.63519110290484</c:v>
                </c:pt>
                <c:pt idx="242">
                  <c:v>101.64715531352722</c:v>
                </c:pt>
                <c:pt idx="243">
                  <c:v>109.78826072073575</c:v>
                </c:pt>
                <c:pt idx="244">
                  <c:v>111.80910751501818</c:v>
                </c:pt>
                <c:pt idx="245">
                  <c:v>110.49162277329651</c:v>
                </c:pt>
                <c:pt idx="246">
                  <c:v>112.89454127923129</c:v>
                </c:pt>
                <c:pt idx="247">
                  <c:v>112.308820469512</c:v>
                </c:pt>
                <c:pt idx="248">
                  <c:v>116.07966759489024</c:v>
                </c:pt>
                <c:pt idx="249">
                  <c:v>121.44180202094277</c:v>
                </c:pt>
                <c:pt idx="250">
                  <c:v>118.79065424553181</c:v>
                </c:pt>
                <c:pt idx="251">
                  <c:v>117.49338634336711</c:v>
                </c:pt>
                <c:pt idx="252">
                  <c:v>110.62946758338283</c:v>
                </c:pt>
                <c:pt idx="253">
                  <c:v>117.36717118803976</c:v>
                </c:pt>
                <c:pt idx="254">
                  <c:v>122.36519017896828</c:v>
                </c:pt>
                <c:pt idx="255">
                  <c:v>121.20277222147091</c:v>
                </c:pt>
                <c:pt idx="256">
                  <c:v>120.88973200301207</c:v>
                </c:pt>
                <c:pt idx="257">
                  <c:v>121.92271697276801</c:v>
                </c:pt>
                <c:pt idx="258">
                  <c:v>120.34621881094741</c:v>
                </c:pt>
                <c:pt idx="259">
                  <c:v>118.82607000078885</c:v>
                </c:pt>
                <c:pt idx="260">
                  <c:v>114.53537420227424</c:v>
                </c:pt>
                <c:pt idx="261">
                  <c:v>113.71242432357352</c:v>
                </c:pt>
                <c:pt idx="262">
                  <c:v>112.67932934626248</c:v>
                </c:pt>
                <c:pt idx="263">
                  <c:v>109.91809245256519</c:v>
                </c:pt>
                <c:pt idx="264">
                  <c:v>109.21891735800475</c:v>
                </c:pt>
                <c:pt idx="265">
                  <c:v>110.04308385791049</c:v>
                </c:pt>
                <c:pt idx="266">
                  <c:v>107.16133859395127</c:v>
                </c:pt>
                <c:pt idx="267">
                  <c:v>102.13153222085477</c:v>
                </c:pt>
                <c:pt idx="268">
                  <c:v>95.774305904953295</c:v>
                </c:pt>
                <c:pt idx="269">
                  <c:v>92.830225636619048</c:v>
                </c:pt>
                <c:pt idx="270">
                  <c:v>90.521482990872258</c:v>
                </c:pt>
                <c:pt idx="271">
                  <c:v>92.571943186841978</c:v>
                </c:pt>
                <c:pt idx="272">
                  <c:v>100.70550373746383</c:v>
                </c:pt>
                <c:pt idx="273">
                  <c:v>103.67155934736788</c:v>
                </c:pt>
                <c:pt idx="274">
                  <c:v>104.25184288901958</c:v>
                </c:pt>
                <c:pt idx="275">
                  <c:v>107.23586483655963</c:v>
                </c:pt>
                <c:pt idx="276">
                  <c:v>110.3116642631998</c:v>
                </c:pt>
                <c:pt idx="277">
                  <c:v>112.83205152605038</c:v>
                </c:pt>
                <c:pt idx="278">
                  <c:v>116.71617222094766</c:v>
                </c:pt>
                <c:pt idx="279">
                  <c:v>128.3694364060832</c:v>
                </c:pt>
                <c:pt idx="280">
                  <c:v>127.60399913532292</c:v>
                </c:pt>
                <c:pt idx="281">
                  <c:v>127.86107725543587</c:v>
                </c:pt>
                <c:pt idx="282">
                  <c:v>128.52768215087957</c:v>
                </c:pt>
                <c:pt idx="283">
                  <c:v>132.77565396299025</c:v>
                </c:pt>
                <c:pt idx="284">
                  <c:v>135.8304195572446</c:v>
                </c:pt>
                <c:pt idx="285">
                  <c:v>139.44037398762725</c:v>
                </c:pt>
                <c:pt idx="286">
                  <c:v>138.50056947166851</c:v>
                </c:pt>
                <c:pt idx="287">
                  <c:v>142.65625162188871</c:v>
                </c:pt>
                <c:pt idx="288">
                  <c:v>144.35057392099682</c:v>
                </c:pt>
                <c:pt idx="289">
                  <c:v>144.56732143612223</c:v>
                </c:pt>
                <c:pt idx="290">
                  <c:v>143.06484593119788</c:v>
                </c:pt>
                <c:pt idx="291">
                  <c:v>136.142179275991</c:v>
                </c:pt>
                <c:pt idx="292">
                  <c:v>131.05811752376397</c:v>
                </c:pt>
                <c:pt idx="293">
                  <c:v>125.74537358254526</c:v>
                </c:pt>
                <c:pt idx="294">
                  <c:v>120.3470568041222</c:v>
                </c:pt>
                <c:pt idx="295">
                  <c:v>111.49525086173804</c:v>
                </c:pt>
                <c:pt idx="296">
                  <c:v>102.45167361211578</c:v>
                </c:pt>
                <c:pt idx="297">
                  <c:v>98.994545763341478</c:v>
                </c:pt>
                <c:pt idx="298">
                  <c:v>94.865582271927522</c:v>
                </c:pt>
                <c:pt idx="299">
                  <c:v>91.02140459810137</c:v>
                </c:pt>
                <c:pt idx="300">
                  <c:v>94.457084016255095</c:v>
                </c:pt>
                <c:pt idx="301">
                  <c:v>97.299161018065732</c:v>
                </c:pt>
                <c:pt idx="302">
                  <c:v>97.266189533836624</c:v>
                </c:pt>
                <c:pt idx="303">
                  <c:v>92.615051694474801</c:v>
                </c:pt>
                <c:pt idx="304">
                  <c:v>91.889829208024594</c:v>
                </c:pt>
                <c:pt idx="305">
                  <c:v>89.647718699109916</c:v>
                </c:pt>
                <c:pt idx="306">
                  <c:v>84.040518797781928</c:v>
                </c:pt>
                <c:pt idx="307">
                  <c:v>81.73742942429098</c:v>
                </c:pt>
                <c:pt idx="308">
                  <c:v>85.060639863420903</c:v>
                </c:pt>
                <c:pt idx="309">
                  <c:v>89.988396968234923</c:v>
                </c:pt>
                <c:pt idx="310">
                  <c:v>82.323542357330467</c:v>
                </c:pt>
                <c:pt idx="311">
                  <c:v>82.800899756166473</c:v>
                </c:pt>
                <c:pt idx="312">
                  <c:v>84.450277013064152</c:v>
                </c:pt>
                <c:pt idx="313">
                  <c:v>83.878715739491724</c:v>
                </c:pt>
                <c:pt idx="314">
                  <c:v>81.571336924197084</c:v>
                </c:pt>
                <c:pt idx="315">
                  <c:v>82.076764068366032</c:v>
                </c:pt>
                <c:pt idx="316">
                  <c:v>77.351909359460208</c:v>
                </c:pt>
                <c:pt idx="317">
                  <c:v>78.632511343778731</c:v>
                </c:pt>
                <c:pt idx="318">
                  <c:v>80.875928691362986</c:v>
                </c:pt>
                <c:pt idx="319">
                  <c:v>87.041509530563914</c:v>
                </c:pt>
                <c:pt idx="320">
                  <c:v>96.66412434227712</c:v>
                </c:pt>
                <c:pt idx="321">
                  <c:v>99.753542326129079</c:v>
                </c:pt>
                <c:pt idx="322">
                  <c:v>100.54533728076795</c:v>
                </c:pt>
                <c:pt idx="323">
                  <c:v>102.35320531158901</c:v>
                </c:pt>
                <c:pt idx="324">
                  <c:v>101.30953659809722</c:v>
                </c:pt>
                <c:pt idx="325">
                  <c:v>102.00464717947946</c:v>
                </c:pt>
                <c:pt idx="326">
                  <c:v>103.44370665556939</c:v>
                </c:pt>
                <c:pt idx="327">
                  <c:v>102.84555746546837</c:v>
                </c:pt>
                <c:pt idx="328">
                  <c:v>107.76588989909538</c:v>
                </c:pt>
                <c:pt idx="329">
                  <c:v>112.72652825252447</c:v>
                </c:pt>
                <c:pt idx="330">
                  <c:v>117.08455698036731</c:v>
                </c:pt>
                <c:pt idx="331">
                  <c:v>120.16642834874544</c:v>
                </c:pt>
                <c:pt idx="332">
                  <c:v>121.71479742216455</c:v>
                </c:pt>
                <c:pt idx="333">
                  <c:v>118.59806935038695</c:v>
                </c:pt>
                <c:pt idx="334">
                  <c:v>114.49315841020437</c:v>
                </c:pt>
                <c:pt idx="335">
                  <c:v>110.27331684297654</c:v>
                </c:pt>
                <c:pt idx="336">
                  <c:v>104.19284504721848</c:v>
                </c:pt>
                <c:pt idx="337">
                  <c:v>106.90490260981372</c:v>
                </c:pt>
                <c:pt idx="338">
                  <c:v>109.39770635283091</c:v>
                </c:pt>
                <c:pt idx="339">
                  <c:v>108.11505541268411</c:v>
                </c:pt>
                <c:pt idx="340">
                  <c:v>109.52165056228279</c:v>
                </c:pt>
                <c:pt idx="341">
                  <c:v>110.36826658654711</c:v>
                </c:pt>
                <c:pt idx="342">
                  <c:v>108.25301418757991</c:v>
                </c:pt>
                <c:pt idx="343">
                  <c:v>106.61075972232901</c:v>
                </c:pt>
                <c:pt idx="344">
                  <c:v>106.44749441925202</c:v>
                </c:pt>
                <c:pt idx="345">
                  <c:v>101.05283298704843</c:v>
                </c:pt>
                <c:pt idx="346">
                  <c:v>98.290109667846764</c:v>
                </c:pt>
                <c:pt idx="347">
                  <c:v>96.18174262303053</c:v>
                </c:pt>
                <c:pt idx="348">
                  <c:v>101.52359067559553</c:v>
                </c:pt>
                <c:pt idx="349">
                  <c:v>104.3569940290856</c:v>
                </c:pt>
                <c:pt idx="350">
                  <c:v>106.25099575207857</c:v>
                </c:pt>
                <c:pt idx="351">
                  <c:v>106.73421231251127</c:v>
                </c:pt>
                <c:pt idx="352">
                  <c:v>107.20170224088956</c:v>
                </c:pt>
                <c:pt idx="353">
                  <c:v>103.4788011630436</c:v>
                </c:pt>
                <c:pt idx="354">
                  <c:v>101.64149274295715</c:v>
                </c:pt>
                <c:pt idx="355">
                  <c:v>100.87256651203447</c:v>
                </c:pt>
                <c:pt idx="356">
                  <c:v>100.20726262564111</c:v>
                </c:pt>
                <c:pt idx="357">
                  <c:v>101.39611108544517</c:v>
                </c:pt>
                <c:pt idx="358">
                  <c:v>103.03870163019091</c:v>
                </c:pt>
                <c:pt idx="359">
                  <c:v>104.1343925963066</c:v>
                </c:pt>
                <c:pt idx="360">
                  <c:v>104.95334231183897</c:v>
                </c:pt>
                <c:pt idx="361">
                  <c:v>103.94950991180197</c:v>
                </c:pt>
                <c:pt idx="362">
                  <c:v>102.60834277975377</c:v>
                </c:pt>
                <c:pt idx="363">
                  <c:v>96.775847644619404</c:v>
                </c:pt>
                <c:pt idx="364">
                  <c:v>95.433471080373934</c:v>
                </c:pt>
                <c:pt idx="365">
                  <c:v>99.382296874251409</c:v>
                </c:pt>
                <c:pt idx="366">
                  <c:v>102.87394899683736</c:v>
                </c:pt>
                <c:pt idx="367">
                  <c:v>103.1903727585803</c:v>
                </c:pt>
                <c:pt idx="368">
                  <c:v>103.41049203553064</c:v>
                </c:pt>
                <c:pt idx="369">
                  <c:v>105.59526314528465</c:v>
                </c:pt>
                <c:pt idx="370">
                  <c:v>106.50684299676062</c:v>
                </c:pt>
                <c:pt idx="371">
                  <c:v>110.35124752075414</c:v>
                </c:pt>
                <c:pt idx="372">
                  <c:v>110.66646946151926</c:v>
                </c:pt>
                <c:pt idx="373">
                  <c:v>112.48443062107273</c:v>
                </c:pt>
                <c:pt idx="374">
                  <c:v>116.84714322930067</c:v>
                </c:pt>
                <c:pt idx="375">
                  <c:v>118.48381544607413</c:v>
                </c:pt>
                <c:pt idx="376">
                  <c:v>120.49953788985638</c:v>
                </c:pt>
                <c:pt idx="377">
                  <c:v>119.28808083111031</c:v>
                </c:pt>
                <c:pt idx="378">
                  <c:v>116.12072840702297</c:v>
                </c:pt>
                <c:pt idx="379">
                  <c:v>115.55544320520663</c:v>
                </c:pt>
                <c:pt idx="380">
                  <c:v>117.51492998870819</c:v>
                </c:pt>
                <c:pt idx="381">
                  <c:v>120.82618731375476</c:v>
                </c:pt>
                <c:pt idx="382">
                  <c:v>125.32855866913441</c:v>
                </c:pt>
                <c:pt idx="383">
                  <c:v>128.29027741115311</c:v>
                </c:pt>
                <c:pt idx="384">
                  <c:v>129.73145855032888</c:v>
                </c:pt>
                <c:pt idx="385">
                  <c:v>138.01591465556893</c:v>
                </c:pt>
              </c:numCache>
            </c:numRef>
          </c:val>
          <c:smooth val="0"/>
          <c:extLst>
            <c:ext xmlns:c16="http://schemas.microsoft.com/office/drawing/2014/chart" uri="{C3380CC4-5D6E-409C-BE32-E72D297353CC}">
              <c16:uniqueId val="{00000002-F92F-4353-96AD-584A7316F465}"/>
            </c:ext>
          </c:extLst>
        </c:ser>
        <c:ser>
          <c:idx val="3"/>
          <c:order val="3"/>
          <c:tx>
            <c:strRef>
              <c:f>Sheet1!$E$1</c:f>
              <c:strCache>
                <c:ptCount val="1"/>
                <c:pt idx="0">
                  <c:v>Cereals Price Index</c:v>
                </c:pt>
              </c:strCache>
            </c:strRef>
          </c:tx>
          <c:spPr>
            <a:ln w="25400" cap="rnd">
              <a:solidFill>
                <a:schemeClr val="accent4">
                  <a:lumMod val="75000"/>
                </a:schemeClr>
              </a:solidFill>
              <a:round/>
            </a:ln>
            <a:effectLst/>
          </c:spPr>
          <c:marker>
            <c:symbol val="none"/>
          </c:marker>
          <c:cat>
            <c:numRef>
              <c:f>Sheet1!$A$2:$A$387</c:f>
              <c:numCache>
                <c:formatCode>mmm\-yy</c:formatCode>
                <c:ptCount val="38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formatCode="d\-mmm">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numCache>
            </c:numRef>
          </c:cat>
          <c:val>
            <c:numRef>
              <c:f>Sheet1!$E$2:$E$387</c:f>
              <c:numCache>
                <c:formatCode>General</c:formatCode>
                <c:ptCount val="386"/>
                <c:pt idx="0">
                  <c:v>77.619981713054415</c:v>
                </c:pt>
                <c:pt idx="1">
                  <c:v>75.298628367442348</c:v>
                </c:pt>
                <c:pt idx="2">
                  <c:v>74.133864480520302</c:v>
                </c:pt>
                <c:pt idx="3">
                  <c:v>76.022728831214152</c:v>
                </c:pt>
                <c:pt idx="4">
                  <c:v>75.008734866792693</c:v>
                </c:pt>
                <c:pt idx="5">
                  <c:v>73.471254927442402</c:v>
                </c:pt>
                <c:pt idx="6">
                  <c:v>70.017407456474899</c:v>
                </c:pt>
                <c:pt idx="7">
                  <c:v>67.384975719990265</c:v>
                </c:pt>
                <c:pt idx="8">
                  <c:v>63.507798322024833</c:v>
                </c:pt>
                <c:pt idx="9">
                  <c:v>63.895548035455633</c:v>
                </c:pt>
                <c:pt idx="10">
                  <c:v>63.447971073366446</c:v>
                </c:pt>
                <c:pt idx="11">
                  <c:v>63.616095119127934</c:v>
                </c:pt>
                <c:pt idx="12">
                  <c:v>65.595081541938526</c:v>
                </c:pt>
                <c:pt idx="13">
                  <c:v>67.480937893670557</c:v>
                </c:pt>
                <c:pt idx="14">
                  <c:v>69.936342233617552</c:v>
                </c:pt>
                <c:pt idx="15">
                  <c:v>70.367401732895033</c:v>
                </c:pt>
                <c:pt idx="16">
                  <c:v>69.837986052135221</c:v>
                </c:pt>
                <c:pt idx="17">
                  <c:v>69.054735228061787</c:v>
                </c:pt>
                <c:pt idx="18">
                  <c:v>68.079250980346941</c:v>
                </c:pt>
                <c:pt idx="19">
                  <c:v>71.159379683049778</c:v>
                </c:pt>
                <c:pt idx="20">
                  <c:v>71.836243626785858</c:v>
                </c:pt>
                <c:pt idx="21">
                  <c:v>73.979322830858123</c:v>
                </c:pt>
                <c:pt idx="22">
                  <c:v>74.204803641419744</c:v>
                </c:pt>
                <c:pt idx="23">
                  <c:v>76.556532007463176</c:v>
                </c:pt>
                <c:pt idx="24">
                  <c:v>76.67405977053869</c:v>
                </c:pt>
                <c:pt idx="25">
                  <c:v>79.675438699313744</c:v>
                </c:pt>
                <c:pt idx="26">
                  <c:v>78.971757778424319</c:v>
                </c:pt>
                <c:pt idx="27">
                  <c:v>75.502833728243715</c:v>
                </c:pt>
                <c:pt idx="28">
                  <c:v>74.328710168261622</c:v>
                </c:pt>
                <c:pt idx="29">
                  <c:v>74.111167415253902</c:v>
                </c:pt>
                <c:pt idx="30">
                  <c:v>70.188270540594814</c:v>
                </c:pt>
                <c:pt idx="31">
                  <c:v>67.251599028712874</c:v>
                </c:pt>
                <c:pt idx="32">
                  <c:v>69.914325135126091</c:v>
                </c:pt>
                <c:pt idx="33">
                  <c:v>69.770122058472268</c:v>
                </c:pt>
                <c:pt idx="34">
                  <c:v>70.489788673008562</c:v>
                </c:pt>
                <c:pt idx="35">
                  <c:v>70.162315551690313</c:v>
                </c:pt>
                <c:pt idx="36">
                  <c:v>68.442990920753985</c:v>
                </c:pt>
                <c:pt idx="37">
                  <c:v>67.284244611718819</c:v>
                </c:pt>
                <c:pt idx="38">
                  <c:v>66.948734038716623</c:v>
                </c:pt>
                <c:pt idx="39">
                  <c:v>66.448786871094995</c:v>
                </c:pt>
                <c:pt idx="40">
                  <c:v>64.174276525228677</c:v>
                </c:pt>
                <c:pt idx="41">
                  <c:v>61.244663198543336</c:v>
                </c:pt>
                <c:pt idx="42">
                  <c:v>64.661813038894479</c:v>
                </c:pt>
                <c:pt idx="43">
                  <c:v>65.545140168528761</c:v>
                </c:pt>
                <c:pt idx="44">
                  <c:v>67.736419068043844</c:v>
                </c:pt>
                <c:pt idx="45">
                  <c:v>71.200432438894751</c:v>
                </c:pt>
                <c:pt idx="46">
                  <c:v>77.323709915656849</c:v>
                </c:pt>
                <c:pt idx="47">
                  <c:v>79.805682500073445</c:v>
                </c:pt>
                <c:pt idx="48">
                  <c:v>81.966401472486737</c:v>
                </c:pt>
                <c:pt idx="49">
                  <c:v>79.814129867176803</c:v>
                </c:pt>
                <c:pt idx="50">
                  <c:v>76.650730301029384</c:v>
                </c:pt>
                <c:pt idx="51">
                  <c:v>74.578202778956509</c:v>
                </c:pt>
                <c:pt idx="52">
                  <c:v>74.069725641186849</c:v>
                </c:pt>
                <c:pt idx="53">
                  <c:v>71.801232702567432</c:v>
                </c:pt>
                <c:pt idx="54">
                  <c:v>66.925850555498599</c:v>
                </c:pt>
                <c:pt idx="55">
                  <c:v>68.701129061509363</c:v>
                </c:pt>
                <c:pt idx="56">
                  <c:v>71.92372495040253</c:v>
                </c:pt>
                <c:pt idx="57">
                  <c:v>73.667758342677473</c:v>
                </c:pt>
                <c:pt idx="58">
                  <c:v>73.049921444857162</c:v>
                </c:pt>
                <c:pt idx="59">
                  <c:v>74.927569138008479</c:v>
                </c:pt>
                <c:pt idx="60">
                  <c:v>68.429545435526535</c:v>
                </c:pt>
                <c:pt idx="61">
                  <c:v>68.040872110717316</c:v>
                </c:pt>
                <c:pt idx="62">
                  <c:v>67.661747298969473</c:v>
                </c:pt>
                <c:pt idx="63">
                  <c:v>68.190603009425175</c:v>
                </c:pt>
                <c:pt idx="64">
                  <c:v>70.645937885112915</c:v>
                </c:pt>
                <c:pt idx="65">
                  <c:v>75.257605007848966</c:v>
                </c:pt>
                <c:pt idx="66">
                  <c:v>80.556695399273991</c:v>
                </c:pt>
                <c:pt idx="67">
                  <c:v>79.064219682477628</c:v>
                </c:pt>
                <c:pt idx="68">
                  <c:v>82.619603705489268</c:v>
                </c:pt>
                <c:pt idx="69">
                  <c:v>87.26038912654451</c:v>
                </c:pt>
                <c:pt idx="70">
                  <c:v>87.5715416441343</c:v>
                </c:pt>
                <c:pt idx="71">
                  <c:v>90.030226833404896</c:v>
                </c:pt>
                <c:pt idx="72">
                  <c:v>92.450512733245077</c:v>
                </c:pt>
                <c:pt idx="73">
                  <c:v>95.119997815260021</c:v>
                </c:pt>
                <c:pt idx="74">
                  <c:v>96.392801731264385</c:v>
                </c:pt>
                <c:pt idx="75">
                  <c:v>105.76759597898146</c:v>
                </c:pt>
                <c:pt idx="76">
                  <c:v>110.89933842375413</c:v>
                </c:pt>
                <c:pt idx="77">
                  <c:v>104.6726358332901</c:v>
                </c:pt>
                <c:pt idx="78">
                  <c:v>101.03893621312714</c:v>
                </c:pt>
                <c:pt idx="79">
                  <c:v>95.237068562537814</c:v>
                </c:pt>
                <c:pt idx="80">
                  <c:v>83.535077288505462</c:v>
                </c:pt>
                <c:pt idx="81">
                  <c:v>78.920849454138107</c:v>
                </c:pt>
                <c:pt idx="82">
                  <c:v>74.826221725328296</c:v>
                </c:pt>
                <c:pt idx="83">
                  <c:v>74.980273038718011</c:v>
                </c:pt>
                <c:pt idx="84">
                  <c:v>79.284587957851159</c:v>
                </c:pt>
                <c:pt idx="85">
                  <c:v>79.63413723126051</c:v>
                </c:pt>
                <c:pt idx="86">
                  <c:v>82.213813107498311</c:v>
                </c:pt>
                <c:pt idx="87">
                  <c:v>82.424988891877547</c:v>
                </c:pt>
                <c:pt idx="88">
                  <c:v>80.06521529309218</c:v>
                </c:pt>
                <c:pt idx="89">
                  <c:v>75.870009292217844</c:v>
                </c:pt>
                <c:pt idx="90">
                  <c:v>72.697530224627883</c:v>
                </c:pt>
                <c:pt idx="91">
                  <c:v>76.45127326521181</c:v>
                </c:pt>
                <c:pt idx="92">
                  <c:v>75.811345034687648</c:v>
                </c:pt>
                <c:pt idx="93">
                  <c:v>76.3367644215882</c:v>
                </c:pt>
                <c:pt idx="94">
                  <c:v>74.703828138310229</c:v>
                </c:pt>
                <c:pt idx="95">
                  <c:v>73.839943940151329</c:v>
                </c:pt>
                <c:pt idx="96">
                  <c:v>76.391062599335015</c:v>
                </c:pt>
                <c:pt idx="97">
                  <c:v>76.335119402667601</c:v>
                </c:pt>
                <c:pt idx="98">
                  <c:v>76.925040511457397</c:v>
                </c:pt>
                <c:pt idx="99">
                  <c:v>74.059501755463046</c:v>
                </c:pt>
                <c:pt idx="100">
                  <c:v>73.283390619727939</c:v>
                </c:pt>
                <c:pt idx="101">
                  <c:v>71.844439187044841</c:v>
                </c:pt>
                <c:pt idx="102">
                  <c:v>70.025151196518792</c:v>
                </c:pt>
                <c:pt idx="103">
                  <c:v>65.84807619551718</c:v>
                </c:pt>
                <c:pt idx="104">
                  <c:v>65.62737519729717</c:v>
                </c:pt>
                <c:pt idx="105">
                  <c:v>70.236533907418135</c:v>
                </c:pt>
                <c:pt idx="106">
                  <c:v>70.834067202626713</c:v>
                </c:pt>
                <c:pt idx="107">
                  <c:v>69.202502649844277</c:v>
                </c:pt>
                <c:pt idx="108">
                  <c:v>70.913800269471039</c:v>
                </c:pt>
                <c:pt idx="109">
                  <c:v>68.168265072121812</c:v>
                </c:pt>
                <c:pt idx="110">
                  <c:v>68.468087180056713</c:v>
                </c:pt>
                <c:pt idx="111">
                  <c:v>66.658684877984697</c:v>
                </c:pt>
                <c:pt idx="112">
                  <c:v>65.595322949067977</c:v>
                </c:pt>
                <c:pt idx="113">
                  <c:v>66.552864370072555</c:v>
                </c:pt>
                <c:pt idx="114">
                  <c:v>63.810509449023336</c:v>
                </c:pt>
                <c:pt idx="115">
                  <c:v>65.733139022932136</c:v>
                </c:pt>
                <c:pt idx="116">
                  <c:v>65.337414474536189</c:v>
                </c:pt>
                <c:pt idx="117">
                  <c:v>63.908041636598114</c:v>
                </c:pt>
                <c:pt idx="118">
                  <c:v>63.655030581729577</c:v>
                </c:pt>
                <c:pt idx="119">
                  <c:v>62.530343351711657</c:v>
                </c:pt>
                <c:pt idx="120">
                  <c:v>65.555582802676611</c:v>
                </c:pt>
                <c:pt idx="121">
                  <c:v>65.690642380426794</c:v>
                </c:pt>
                <c:pt idx="122">
                  <c:v>65.048234622244181</c:v>
                </c:pt>
                <c:pt idx="123">
                  <c:v>65.166737835535287</c:v>
                </c:pt>
                <c:pt idx="124">
                  <c:v>66.441265048116065</c:v>
                </c:pt>
                <c:pt idx="125">
                  <c:v>64.668139476512764</c:v>
                </c:pt>
                <c:pt idx="126">
                  <c:v>62.640125894662248</c:v>
                </c:pt>
                <c:pt idx="127">
                  <c:v>61.134841399467277</c:v>
                </c:pt>
                <c:pt idx="128">
                  <c:v>62.096793825364692</c:v>
                </c:pt>
                <c:pt idx="129">
                  <c:v>64.386272961045393</c:v>
                </c:pt>
                <c:pt idx="130">
                  <c:v>65.547861999827944</c:v>
                </c:pt>
                <c:pt idx="131">
                  <c:v>67.491138903296175</c:v>
                </c:pt>
                <c:pt idx="132">
                  <c:v>70.443946050306479</c:v>
                </c:pt>
                <c:pt idx="133">
                  <c:v>69.231368468331027</c:v>
                </c:pt>
                <c:pt idx="134">
                  <c:v>68.154469624194604</c:v>
                </c:pt>
                <c:pt idx="135">
                  <c:v>66.621180611674703</c:v>
                </c:pt>
                <c:pt idx="136">
                  <c:v>67.553372922485465</c:v>
                </c:pt>
                <c:pt idx="137">
                  <c:v>66.679905499040984</c:v>
                </c:pt>
                <c:pt idx="138">
                  <c:v>67.570937704225969</c:v>
                </c:pt>
                <c:pt idx="139">
                  <c:v>67.379019956392668</c:v>
                </c:pt>
                <c:pt idx="140">
                  <c:v>66.838161507338</c:v>
                </c:pt>
                <c:pt idx="141">
                  <c:v>66.639889855799936</c:v>
                </c:pt>
                <c:pt idx="142">
                  <c:v>67.764091111851172</c:v>
                </c:pt>
                <c:pt idx="143">
                  <c:v>67.944172107636462</c:v>
                </c:pt>
                <c:pt idx="144">
                  <c:v>68.284095619897926</c:v>
                </c:pt>
                <c:pt idx="145">
                  <c:v>66.584385545302197</c:v>
                </c:pt>
                <c:pt idx="146">
                  <c:v>65.580441080676906</c:v>
                </c:pt>
                <c:pt idx="147">
                  <c:v>65.183175999117722</c:v>
                </c:pt>
                <c:pt idx="148">
                  <c:v>66.3969154990059</c:v>
                </c:pt>
                <c:pt idx="149">
                  <c:v>68.779825485002291</c:v>
                </c:pt>
                <c:pt idx="150">
                  <c:v>72.203152035242837</c:v>
                </c:pt>
                <c:pt idx="151">
                  <c:v>76.749138727600382</c:v>
                </c:pt>
                <c:pt idx="152">
                  <c:v>84.366460475743608</c:v>
                </c:pt>
                <c:pt idx="153">
                  <c:v>85.07117457034893</c:v>
                </c:pt>
                <c:pt idx="154">
                  <c:v>83.289540941816895</c:v>
                </c:pt>
                <c:pt idx="155">
                  <c:v>79.103613761806741</c:v>
                </c:pt>
                <c:pt idx="156">
                  <c:v>72.881712298372847</c:v>
                </c:pt>
                <c:pt idx="157">
                  <c:v>72.683761104962073</c:v>
                </c:pt>
                <c:pt idx="158">
                  <c:v>71.011874855072136</c:v>
                </c:pt>
                <c:pt idx="159">
                  <c:v>70.903497461268671</c:v>
                </c:pt>
                <c:pt idx="160">
                  <c:v>73.134024656124822</c:v>
                </c:pt>
                <c:pt idx="161">
                  <c:v>72.482281660793831</c:v>
                </c:pt>
                <c:pt idx="162">
                  <c:v>70.950201003282416</c:v>
                </c:pt>
                <c:pt idx="163">
                  <c:v>75.264534287048662</c:v>
                </c:pt>
                <c:pt idx="164">
                  <c:v>76.05487431671996</c:v>
                </c:pt>
                <c:pt idx="165">
                  <c:v>76.143606625085553</c:v>
                </c:pt>
                <c:pt idx="166">
                  <c:v>81.399288138399754</c:v>
                </c:pt>
                <c:pt idx="167">
                  <c:v>82.527974384895558</c:v>
                </c:pt>
                <c:pt idx="168">
                  <c:v>78.745059220701535</c:v>
                </c:pt>
                <c:pt idx="169">
                  <c:v>79.402568374667055</c:v>
                </c:pt>
                <c:pt idx="170">
                  <c:v>80.560965498678087</c:v>
                </c:pt>
                <c:pt idx="171">
                  <c:v>82.659530859286093</c:v>
                </c:pt>
                <c:pt idx="172">
                  <c:v>81.007975960445123</c:v>
                </c:pt>
                <c:pt idx="173">
                  <c:v>78.118349485964742</c:v>
                </c:pt>
                <c:pt idx="174">
                  <c:v>71.434001650660619</c:v>
                </c:pt>
                <c:pt idx="175">
                  <c:v>69.532430222008713</c:v>
                </c:pt>
                <c:pt idx="176">
                  <c:v>70.572395469379202</c:v>
                </c:pt>
                <c:pt idx="177">
                  <c:v>69.817869373135267</c:v>
                </c:pt>
                <c:pt idx="178">
                  <c:v>70.622829045526998</c:v>
                </c:pt>
                <c:pt idx="179">
                  <c:v>71.218373562958092</c:v>
                </c:pt>
                <c:pt idx="180">
                  <c:v>69.012492797039641</c:v>
                </c:pt>
                <c:pt idx="181">
                  <c:v>68.751740842708628</c:v>
                </c:pt>
                <c:pt idx="182">
                  <c:v>70.20919724345282</c:v>
                </c:pt>
                <c:pt idx="183">
                  <c:v>67.924345976958378</c:v>
                </c:pt>
                <c:pt idx="184">
                  <c:v>67.720578045399819</c:v>
                </c:pt>
                <c:pt idx="185">
                  <c:v>68.63052930193389</c:v>
                </c:pt>
                <c:pt idx="186">
                  <c:v>69.791854207499753</c:v>
                </c:pt>
                <c:pt idx="187">
                  <c:v>69.524478651288689</c:v>
                </c:pt>
                <c:pt idx="188">
                  <c:v>70.191634282692817</c:v>
                </c:pt>
                <c:pt idx="189">
                  <c:v>70.809139670636796</c:v>
                </c:pt>
                <c:pt idx="190">
                  <c:v>69.124017385179513</c:v>
                </c:pt>
                <c:pt idx="191">
                  <c:v>70.123413437698062</c:v>
                </c:pt>
                <c:pt idx="192">
                  <c:v>69.804538754685197</c:v>
                </c:pt>
                <c:pt idx="193">
                  <c:v>72.082515572675561</c:v>
                </c:pt>
                <c:pt idx="194">
                  <c:v>71.122842398082355</c:v>
                </c:pt>
                <c:pt idx="195">
                  <c:v>72.449642453392613</c:v>
                </c:pt>
                <c:pt idx="196">
                  <c:v>75.415733604495301</c:v>
                </c:pt>
                <c:pt idx="197">
                  <c:v>75.412593014054536</c:v>
                </c:pt>
                <c:pt idx="198">
                  <c:v>77.715856951390535</c:v>
                </c:pt>
                <c:pt idx="199">
                  <c:v>77.484046377039604</c:v>
                </c:pt>
                <c:pt idx="200">
                  <c:v>80.702557580393162</c:v>
                </c:pt>
                <c:pt idx="201">
                  <c:v>88.844532157762728</c:v>
                </c:pt>
                <c:pt idx="202">
                  <c:v>94.935407603590676</c:v>
                </c:pt>
                <c:pt idx="203">
                  <c:v>94.960843706258558</c:v>
                </c:pt>
                <c:pt idx="204">
                  <c:v>89.226165165195908</c:v>
                </c:pt>
                <c:pt idx="205">
                  <c:v>91.226387411705915</c:v>
                </c:pt>
                <c:pt idx="206">
                  <c:v>90.610783277569524</c:v>
                </c:pt>
                <c:pt idx="207">
                  <c:v>89.191539925941285</c:v>
                </c:pt>
                <c:pt idx="208">
                  <c:v>90.750564267908231</c:v>
                </c:pt>
                <c:pt idx="209">
                  <c:v>96.395237641168876</c:v>
                </c:pt>
                <c:pt idx="210">
                  <c:v>99.442576258938274</c:v>
                </c:pt>
                <c:pt idx="211">
                  <c:v>107.07959805817002</c:v>
                </c:pt>
                <c:pt idx="212">
                  <c:v>122.82543322233697</c:v>
                </c:pt>
                <c:pt idx="213">
                  <c:v>127.20339451138662</c:v>
                </c:pt>
                <c:pt idx="214">
                  <c:v>126.89332641424092</c:v>
                </c:pt>
                <c:pt idx="215">
                  <c:v>138.63103053392734</c:v>
                </c:pt>
                <c:pt idx="216">
                  <c:v>137.15521483942192</c:v>
                </c:pt>
                <c:pt idx="217">
                  <c:v>156.46667769169756</c:v>
                </c:pt>
                <c:pt idx="218">
                  <c:v>158.90388300163158</c:v>
                </c:pt>
                <c:pt idx="219">
                  <c:v>158.32431331649346</c:v>
                </c:pt>
                <c:pt idx="220">
                  <c:v>153.17274388043066</c:v>
                </c:pt>
                <c:pt idx="221">
                  <c:v>155.94216729670077</c:v>
                </c:pt>
                <c:pt idx="222">
                  <c:v>144.19265090867981</c:v>
                </c:pt>
                <c:pt idx="223">
                  <c:v>132.80951034075636</c:v>
                </c:pt>
                <c:pt idx="224">
                  <c:v>121.93101768142243</c:v>
                </c:pt>
                <c:pt idx="225">
                  <c:v>102.08308973307373</c:v>
                </c:pt>
                <c:pt idx="226">
                  <c:v>93.390298381198221</c:v>
                </c:pt>
                <c:pt idx="227">
                  <c:v>92.555282190732996</c:v>
                </c:pt>
                <c:pt idx="228">
                  <c:v>104.09652775452342</c:v>
                </c:pt>
                <c:pt idx="229">
                  <c:v>100.82363301603368</c:v>
                </c:pt>
                <c:pt idx="230">
                  <c:v>100.82077507847755</c:v>
                </c:pt>
                <c:pt idx="231">
                  <c:v>101.75849264974902</c:v>
                </c:pt>
                <c:pt idx="232">
                  <c:v>107.14966169477067</c:v>
                </c:pt>
                <c:pt idx="233">
                  <c:v>106.81273804879707</c:v>
                </c:pt>
                <c:pt idx="234">
                  <c:v>97.969347992495273</c:v>
                </c:pt>
                <c:pt idx="235">
                  <c:v>95.314887069786252</c:v>
                </c:pt>
                <c:pt idx="236">
                  <c:v>93.173828231034648</c:v>
                </c:pt>
                <c:pt idx="237">
                  <c:v>97.308438562505245</c:v>
                </c:pt>
                <c:pt idx="238">
                  <c:v>101.65934693641898</c:v>
                </c:pt>
                <c:pt idx="239">
                  <c:v>102.72565540512511</c:v>
                </c:pt>
                <c:pt idx="240">
                  <c:v>98.406673516722336</c:v>
                </c:pt>
                <c:pt idx="241">
                  <c:v>94.013125181922774</c:v>
                </c:pt>
                <c:pt idx="242">
                  <c:v>91.814892100976493</c:v>
                </c:pt>
                <c:pt idx="243">
                  <c:v>90.706089968153165</c:v>
                </c:pt>
                <c:pt idx="244">
                  <c:v>90.599059293113299</c:v>
                </c:pt>
                <c:pt idx="245">
                  <c:v>87.838136231550976</c:v>
                </c:pt>
                <c:pt idx="246">
                  <c:v>95.322903225240509</c:v>
                </c:pt>
                <c:pt idx="247">
                  <c:v>112.99422183884775</c:v>
                </c:pt>
                <c:pt idx="248">
                  <c:v>126.0041587251971</c:v>
                </c:pt>
                <c:pt idx="249">
                  <c:v>130.64942937954328</c:v>
                </c:pt>
                <c:pt idx="250">
                  <c:v>132.45341965285027</c:v>
                </c:pt>
                <c:pt idx="251">
                  <c:v>139.78617688849528</c:v>
                </c:pt>
                <c:pt idx="252">
                  <c:v>130.55557416615605</c:v>
                </c:pt>
                <c:pt idx="253">
                  <c:v>136.45184168841379</c:v>
                </c:pt>
                <c:pt idx="254">
                  <c:v>131.12571475754982</c:v>
                </c:pt>
                <c:pt idx="255">
                  <c:v>136.71189677631463</c:v>
                </c:pt>
                <c:pt idx="256">
                  <c:v>135.95642969513719</c:v>
                </c:pt>
                <c:pt idx="257">
                  <c:v>132.56561557626426</c:v>
                </c:pt>
                <c:pt idx="258">
                  <c:v>126.56964167187108</c:v>
                </c:pt>
                <c:pt idx="259">
                  <c:v>130.52676188467564</c:v>
                </c:pt>
                <c:pt idx="260">
                  <c:v>126.57413148160883</c:v>
                </c:pt>
                <c:pt idx="261">
                  <c:v>119.948456630631</c:v>
                </c:pt>
                <c:pt idx="262">
                  <c:v>117.93795011312433</c:v>
                </c:pt>
                <c:pt idx="263">
                  <c:v>112.09971400447354</c:v>
                </c:pt>
                <c:pt idx="264">
                  <c:v>115.48652576252219</c:v>
                </c:pt>
                <c:pt idx="265">
                  <c:v>119.02532688293674</c:v>
                </c:pt>
                <c:pt idx="266">
                  <c:v>118.54169216931842</c:v>
                </c:pt>
                <c:pt idx="267">
                  <c:v>117.18474716342797</c:v>
                </c:pt>
                <c:pt idx="268">
                  <c:v>114.63765088576481</c:v>
                </c:pt>
                <c:pt idx="269">
                  <c:v>113.75150907786846</c:v>
                </c:pt>
                <c:pt idx="270">
                  <c:v>130.60537858315286</c:v>
                </c:pt>
                <c:pt idx="271">
                  <c:v>133.47561325800859</c:v>
                </c:pt>
                <c:pt idx="272">
                  <c:v>133.20805551599014</c:v>
                </c:pt>
                <c:pt idx="273">
                  <c:v>132.92496476825625</c:v>
                </c:pt>
                <c:pt idx="274">
                  <c:v>134.76922345568957</c:v>
                </c:pt>
                <c:pt idx="275">
                  <c:v>132.87375925803974</c:v>
                </c:pt>
                <c:pt idx="276">
                  <c:v>132.34911067929264</c:v>
                </c:pt>
                <c:pt idx="277">
                  <c:v>129.70675904769863</c:v>
                </c:pt>
                <c:pt idx="278">
                  <c:v>127.5721958019063</c:v>
                </c:pt>
                <c:pt idx="279">
                  <c:v>122.93408053358046</c:v>
                </c:pt>
                <c:pt idx="280">
                  <c:v>124.32561005817921</c:v>
                </c:pt>
                <c:pt idx="281">
                  <c:v>121.93653445050703</c:v>
                </c:pt>
                <c:pt idx="282">
                  <c:v>115.26526972580548</c:v>
                </c:pt>
                <c:pt idx="283">
                  <c:v>108.69302327120545</c:v>
                </c:pt>
                <c:pt idx="284">
                  <c:v>106.39032149357219</c:v>
                </c:pt>
                <c:pt idx="285">
                  <c:v>108.2288873198226</c:v>
                </c:pt>
                <c:pt idx="286">
                  <c:v>107.53653922306117</c:v>
                </c:pt>
                <c:pt idx="287">
                  <c:v>107.44638888241144</c:v>
                </c:pt>
                <c:pt idx="288">
                  <c:v>108.14747375868635</c:v>
                </c:pt>
                <c:pt idx="289">
                  <c:v>110.60772233477702</c:v>
                </c:pt>
                <c:pt idx="290">
                  <c:v>115.91360947215206</c:v>
                </c:pt>
                <c:pt idx="291">
                  <c:v>115.98363019694446</c:v>
                </c:pt>
                <c:pt idx="292">
                  <c:v>115.75799311519472</c:v>
                </c:pt>
                <c:pt idx="293">
                  <c:v>109.75176441845966</c:v>
                </c:pt>
                <c:pt idx="294">
                  <c:v>103.67665241926029</c:v>
                </c:pt>
                <c:pt idx="295">
                  <c:v>102.02297814625155</c:v>
                </c:pt>
                <c:pt idx="296">
                  <c:v>99.258602518056733</c:v>
                </c:pt>
                <c:pt idx="297">
                  <c:v>99.957150523110812</c:v>
                </c:pt>
                <c:pt idx="298">
                  <c:v>100.98353096851382</c:v>
                </c:pt>
                <c:pt idx="299">
                  <c:v>102.46475675194091</c:v>
                </c:pt>
                <c:pt idx="300">
                  <c:v>108.25753609802094</c:v>
                </c:pt>
                <c:pt idx="301">
                  <c:v>103.8642070373057</c:v>
                </c:pt>
                <c:pt idx="302">
                  <c:v>101.73600095852858</c:v>
                </c:pt>
                <c:pt idx="303">
                  <c:v>100.39649368987156</c:v>
                </c:pt>
                <c:pt idx="304">
                  <c:v>97.853782496662816</c:v>
                </c:pt>
                <c:pt idx="305">
                  <c:v>98.853682434778605</c:v>
                </c:pt>
                <c:pt idx="306">
                  <c:v>101.14469771086108</c:v>
                </c:pt>
                <c:pt idx="307">
                  <c:v>93.921051597355458</c:v>
                </c:pt>
                <c:pt idx="308">
                  <c:v>92.495398663377031</c:v>
                </c:pt>
                <c:pt idx="309">
                  <c:v>93.755190133094032</c:v>
                </c:pt>
                <c:pt idx="310">
                  <c:v>92.486108729190647</c:v>
                </c:pt>
                <c:pt idx="311">
                  <c:v>91.443727078917235</c:v>
                </c:pt>
                <c:pt idx="312">
                  <c:v>93.150681555343027</c:v>
                </c:pt>
                <c:pt idx="313">
                  <c:v>92.856660973386383</c:v>
                </c:pt>
                <c:pt idx="314">
                  <c:v>91.982827840286149</c:v>
                </c:pt>
                <c:pt idx="315">
                  <c:v>94.059571925219288</c:v>
                </c:pt>
                <c:pt idx="316">
                  <c:v>96.919138400530713</c:v>
                </c:pt>
                <c:pt idx="317">
                  <c:v>100.16252649352388</c:v>
                </c:pt>
                <c:pt idx="318">
                  <c:v>96.176160538871486</c:v>
                </c:pt>
                <c:pt idx="319">
                  <c:v>94.994636156801434</c:v>
                </c:pt>
                <c:pt idx="320">
                  <c:v>91.781098220137125</c:v>
                </c:pt>
                <c:pt idx="321">
                  <c:v>92.267030910109611</c:v>
                </c:pt>
                <c:pt idx="322">
                  <c:v>91.451833203137483</c:v>
                </c:pt>
                <c:pt idx="323">
                  <c:v>91.655376143070924</c:v>
                </c:pt>
                <c:pt idx="324">
                  <c:v>91.160369452315678</c:v>
                </c:pt>
                <c:pt idx="325">
                  <c:v>92.521758908677242</c:v>
                </c:pt>
                <c:pt idx="326">
                  <c:v>90.325682154967993</c:v>
                </c:pt>
                <c:pt idx="327">
                  <c:v>89.332992779786011</c:v>
                </c:pt>
                <c:pt idx="328">
                  <c:v>90.765354719532084</c:v>
                </c:pt>
                <c:pt idx="329">
                  <c:v>94.945915608838931</c:v>
                </c:pt>
                <c:pt idx="330">
                  <c:v>99.650472890194507</c:v>
                </c:pt>
                <c:pt idx="331">
                  <c:v>94.88400552119991</c:v>
                </c:pt>
                <c:pt idx="332">
                  <c:v>94.696098347646995</c:v>
                </c:pt>
                <c:pt idx="333">
                  <c:v>94.360416203897813</c:v>
                </c:pt>
                <c:pt idx="334">
                  <c:v>94.729908997979891</c:v>
                </c:pt>
                <c:pt idx="335">
                  <c:v>95.008171696462966</c:v>
                </c:pt>
                <c:pt idx="336">
                  <c:v>93.580560759805294</c:v>
                </c:pt>
                <c:pt idx="337">
                  <c:v>96.69519835941432</c:v>
                </c:pt>
                <c:pt idx="338">
                  <c:v>100.06218854525919</c:v>
                </c:pt>
                <c:pt idx="339">
                  <c:v>102.19781858713628</c:v>
                </c:pt>
                <c:pt idx="340">
                  <c:v>103.73338845377435</c:v>
                </c:pt>
                <c:pt idx="341">
                  <c:v>99.129849177307477</c:v>
                </c:pt>
                <c:pt idx="342">
                  <c:v>97.03901502879323</c:v>
                </c:pt>
                <c:pt idx="343">
                  <c:v>101.72629945709292</c:v>
                </c:pt>
                <c:pt idx="344">
                  <c:v>98.634113889640844</c:v>
                </c:pt>
                <c:pt idx="345">
                  <c:v>99.152702178576391</c:v>
                </c:pt>
                <c:pt idx="346">
                  <c:v>97.936826873351308</c:v>
                </c:pt>
                <c:pt idx="347">
                  <c:v>99.374232270067594</c:v>
                </c:pt>
                <c:pt idx="348">
                  <c:v>102.35128453804828</c:v>
                </c:pt>
                <c:pt idx="349">
                  <c:v>101.31282338835226</c:v>
                </c:pt>
                <c:pt idx="350">
                  <c:v>98.069547594086075</c:v>
                </c:pt>
                <c:pt idx="351">
                  <c:v>95.174354120097348</c:v>
                </c:pt>
                <c:pt idx="352">
                  <c:v>94.983063219666832</c:v>
                </c:pt>
                <c:pt idx="353">
                  <c:v>99.757212060416364</c:v>
                </c:pt>
                <c:pt idx="354">
                  <c:v>98.108612404109593</c:v>
                </c:pt>
                <c:pt idx="355">
                  <c:v>93.154750700733544</c:v>
                </c:pt>
                <c:pt idx="356">
                  <c:v>92.361892922755899</c:v>
                </c:pt>
                <c:pt idx="357">
                  <c:v>96.526076130743519</c:v>
                </c:pt>
                <c:pt idx="358">
                  <c:v>96.115003077308529</c:v>
                </c:pt>
                <c:pt idx="359">
                  <c:v>97.953391635572856</c:v>
                </c:pt>
                <c:pt idx="360">
                  <c:v>101.76234129375486</c:v>
                </c:pt>
                <c:pt idx="361">
                  <c:v>100.63938314552536</c:v>
                </c:pt>
                <c:pt idx="362">
                  <c:v>99.070308177118577</c:v>
                </c:pt>
                <c:pt idx="363">
                  <c:v>100.71105049429549</c:v>
                </c:pt>
                <c:pt idx="364">
                  <c:v>99.06535469441144</c:v>
                </c:pt>
                <c:pt idx="365">
                  <c:v>98.348407322025608</c:v>
                </c:pt>
                <c:pt idx="366">
                  <c:v>98.311993910922141</c:v>
                </c:pt>
                <c:pt idx="367">
                  <c:v>100.27682961685404</c:v>
                </c:pt>
                <c:pt idx="368">
                  <c:v>105.44104408762811</c:v>
                </c:pt>
                <c:pt idx="369">
                  <c:v>113.28489273649667</c:v>
                </c:pt>
                <c:pt idx="370">
                  <c:v>116.06947386493944</c:v>
                </c:pt>
                <c:pt idx="371">
                  <c:v>117.62898267420394</c:v>
                </c:pt>
                <c:pt idx="372">
                  <c:v>124.35737013049348</c:v>
                </c:pt>
                <c:pt idx="373">
                  <c:v>125.4892179200429</c:v>
                </c:pt>
                <c:pt idx="374">
                  <c:v>123.26210007933278</c:v>
                </c:pt>
                <c:pt idx="375">
                  <c:v>125.54251678631773</c:v>
                </c:pt>
                <c:pt idx="376">
                  <c:v>132.9980436375198</c:v>
                </c:pt>
                <c:pt idx="377">
                  <c:v>129.63491925394311</c:v>
                </c:pt>
                <c:pt idx="378">
                  <c:v>125.59855394287747</c:v>
                </c:pt>
                <c:pt idx="379">
                  <c:v>129.70816477063184</c:v>
                </c:pt>
                <c:pt idx="380">
                  <c:v>132.14410381183882</c:v>
                </c:pt>
                <c:pt idx="381">
                  <c:v>136.42745486092616</c:v>
                </c:pt>
                <c:pt idx="382">
                  <c:v>140.70698585487779</c:v>
                </c:pt>
                <c:pt idx="383">
                  <c:v>139.76217116885434</c:v>
                </c:pt>
                <c:pt idx="384">
                  <c:v>137.60811026004865</c:v>
                </c:pt>
                <c:pt idx="385">
                  <c:v>141.70613686771324</c:v>
                </c:pt>
              </c:numCache>
            </c:numRef>
          </c:val>
          <c:smooth val="0"/>
          <c:extLst>
            <c:ext xmlns:c16="http://schemas.microsoft.com/office/drawing/2014/chart" uri="{C3380CC4-5D6E-409C-BE32-E72D297353CC}">
              <c16:uniqueId val="{00000003-F92F-4353-96AD-584A7316F465}"/>
            </c:ext>
          </c:extLst>
        </c:ser>
        <c:ser>
          <c:idx val="4"/>
          <c:order val="4"/>
          <c:tx>
            <c:strRef>
              <c:f>Sheet1!$F$1</c:f>
              <c:strCache>
                <c:ptCount val="1"/>
                <c:pt idx="0">
                  <c:v>Oils Price Index</c:v>
                </c:pt>
              </c:strCache>
            </c:strRef>
          </c:tx>
          <c:spPr>
            <a:ln w="25400" cap="rnd">
              <a:solidFill>
                <a:schemeClr val="bg1">
                  <a:lumMod val="65000"/>
                </a:schemeClr>
              </a:solidFill>
              <a:round/>
            </a:ln>
            <a:effectLst/>
          </c:spPr>
          <c:marker>
            <c:symbol val="none"/>
          </c:marker>
          <c:cat>
            <c:numRef>
              <c:f>Sheet1!$A$2:$A$387</c:f>
              <c:numCache>
                <c:formatCode>mmm\-yy</c:formatCode>
                <c:ptCount val="38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formatCode="d\-mmm">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numCache>
            </c:numRef>
          </c:cat>
          <c:val>
            <c:numRef>
              <c:f>Sheet1!$F$2:$F$387</c:f>
              <c:numCache>
                <c:formatCode>General</c:formatCode>
                <c:ptCount val="386"/>
                <c:pt idx="0">
                  <c:v>53.957927930811209</c:v>
                </c:pt>
                <c:pt idx="1">
                  <c:v>53.852453209468699</c:v>
                </c:pt>
                <c:pt idx="2">
                  <c:v>55.358997886601323</c:v>
                </c:pt>
                <c:pt idx="3">
                  <c:v>53.267441096012703</c:v>
                </c:pt>
                <c:pt idx="4">
                  <c:v>55.061539274169647</c:v>
                </c:pt>
                <c:pt idx="5">
                  <c:v>53.000379654779707</c:v>
                </c:pt>
                <c:pt idx="6">
                  <c:v>52.909141915114944</c:v>
                </c:pt>
                <c:pt idx="7">
                  <c:v>54.901202901822025</c:v>
                </c:pt>
                <c:pt idx="8">
                  <c:v>54.2007555207053</c:v>
                </c:pt>
                <c:pt idx="9">
                  <c:v>55.325612413575477</c:v>
                </c:pt>
                <c:pt idx="10">
                  <c:v>58.451391781964901</c:v>
                </c:pt>
                <c:pt idx="11">
                  <c:v>60.018054101970286</c:v>
                </c:pt>
                <c:pt idx="12">
                  <c:v>60.426302991929013</c:v>
                </c:pt>
                <c:pt idx="13">
                  <c:v>59.135743867295567</c:v>
                </c:pt>
                <c:pt idx="14">
                  <c:v>59.539264387687965</c:v>
                </c:pt>
                <c:pt idx="15">
                  <c:v>57.407767523522743</c:v>
                </c:pt>
                <c:pt idx="16">
                  <c:v>56.869926795622661</c:v>
                </c:pt>
                <c:pt idx="17">
                  <c:v>57.07854282203273</c:v>
                </c:pt>
                <c:pt idx="18">
                  <c:v>58.890745261225966</c:v>
                </c:pt>
                <c:pt idx="19">
                  <c:v>59.614321577485796</c:v>
                </c:pt>
                <c:pt idx="20">
                  <c:v>59.337730216998594</c:v>
                </c:pt>
                <c:pt idx="21">
                  <c:v>62.453223168601177</c:v>
                </c:pt>
                <c:pt idx="22">
                  <c:v>63.250816715289993</c:v>
                </c:pt>
                <c:pt idx="23">
                  <c:v>64.286573773914085</c:v>
                </c:pt>
                <c:pt idx="24">
                  <c:v>63.358472746922537</c:v>
                </c:pt>
                <c:pt idx="25">
                  <c:v>62.300480634678458</c:v>
                </c:pt>
                <c:pt idx="26">
                  <c:v>64.837297104147069</c:v>
                </c:pt>
                <c:pt idx="27">
                  <c:v>64.680604548572447</c:v>
                </c:pt>
                <c:pt idx="28">
                  <c:v>64.763423856715264</c:v>
                </c:pt>
                <c:pt idx="29">
                  <c:v>65.729603825075372</c:v>
                </c:pt>
                <c:pt idx="30">
                  <c:v>62.260441695139136</c:v>
                </c:pt>
                <c:pt idx="31">
                  <c:v>61.167212291910047</c:v>
                </c:pt>
                <c:pt idx="32">
                  <c:v>62.590225137998999</c:v>
                </c:pt>
                <c:pt idx="33">
                  <c:v>62.607155218771723</c:v>
                </c:pt>
                <c:pt idx="34">
                  <c:v>64.596279109494859</c:v>
                </c:pt>
                <c:pt idx="35">
                  <c:v>63.541738296131321</c:v>
                </c:pt>
                <c:pt idx="36">
                  <c:v>62.5595669211501</c:v>
                </c:pt>
                <c:pt idx="37">
                  <c:v>62.868561490965988</c:v>
                </c:pt>
                <c:pt idx="38">
                  <c:v>61.485385431280903</c:v>
                </c:pt>
                <c:pt idx="39">
                  <c:v>61.233613485126817</c:v>
                </c:pt>
                <c:pt idx="40">
                  <c:v>60.145977636430061</c:v>
                </c:pt>
                <c:pt idx="41">
                  <c:v>59.390039640862611</c:v>
                </c:pt>
                <c:pt idx="42">
                  <c:v>61.754061242679583</c:v>
                </c:pt>
                <c:pt idx="43">
                  <c:v>60.968401266563099</c:v>
                </c:pt>
                <c:pt idx="44">
                  <c:v>60.895803093476317</c:v>
                </c:pt>
                <c:pt idx="45">
                  <c:v>60.403681100378812</c:v>
                </c:pt>
                <c:pt idx="46">
                  <c:v>65.155423155741815</c:v>
                </c:pt>
                <c:pt idx="47">
                  <c:v>73.69283579085905</c:v>
                </c:pt>
                <c:pt idx="48">
                  <c:v>76.327823825448988</c:v>
                </c:pt>
                <c:pt idx="49">
                  <c:v>72.167049373853757</c:v>
                </c:pt>
                <c:pt idx="50">
                  <c:v>73.261809766185095</c:v>
                </c:pt>
                <c:pt idx="51">
                  <c:v>76.062112457814294</c:v>
                </c:pt>
                <c:pt idx="52">
                  <c:v>80.991530129767995</c:v>
                </c:pt>
                <c:pt idx="53">
                  <c:v>81.813974202272775</c:v>
                </c:pt>
                <c:pt idx="54">
                  <c:v>80.239516741553956</c:v>
                </c:pt>
                <c:pt idx="55">
                  <c:v>87.617043816064609</c:v>
                </c:pt>
                <c:pt idx="56">
                  <c:v>96.186391764954621</c:v>
                </c:pt>
                <c:pt idx="57">
                  <c:v>94.391049101421359</c:v>
                </c:pt>
                <c:pt idx="58">
                  <c:v>105.51817628056692</c:v>
                </c:pt>
                <c:pt idx="59">
                  <c:v>105.89377530055953</c:v>
                </c:pt>
                <c:pt idx="60">
                  <c:v>89.963915710682357</c:v>
                </c:pt>
                <c:pt idx="61">
                  <c:v>89.978357601646735</c:v>
                </c:pt>
                <c:pt idx="62">
                  <c:v>91.880455095077778</c:v>
                </c:pt>
                <c:pt idx="63">
                  <c:v>84.828166947583256</c:v>
                </c:pt>
                <c:pt idx="64">
                  <c:v>83.57730022641347</c:v>
                </c:pt>
                <c:pt idx="65">
                  <c:v>87.431161100772641</c:v>
                </c:pt>
                <c:pt idx="66">
                  <c:v>91.384773436101014</c:v>
                </c:pt>
                <c:pt idx="67">
                  <c:v>87.013744042999789</c:v>
                </c:pt>
                <c:pt idx="68">
                  <c:v>83.027063558433127</c:v>
                </c:pt>
                <c:pt idx="69">
                  <c:v>87.012637582322569</c:v>
                </c:pt>
                <c:pt idx="70">
                  <c:v>85.970425616439059</c:v>
                </c:pt>
                <c:pt idx="71">
                  <c:v>82.257476210849802</c:v>
                </c:pt>
                <c:pt idx="72">
                  <c:v>78.50224348835664</c:v>
                </c:pt>
                <c:pt idx="73">
                  <c:v>76.147070256086607</c:v>
                </c:pt>
                <c:pt idx="74">
                  <c:v>75.638390649634985</c:v>
                </c:pt>
                <c:pt idx="75">
                  <c:v>81.614610663032806</c:v>
                </c:pt>
                <c:pt idx="76">
                  <c:v>81.405419453562402</c:v>
                </c:pt>
                <c:pt idx="77">
                  <c:v>76.396361147671428</c:v>
                </c:pt>
                <c:pt idx="78">
                  <c:v>73.305967634626896</c:v>
                </c:pt>
                <c:pt idx="79">
                  <c:v>76.669208316231888</c:v>
                </c:pt>
                <c:pt idx="80">
                  <c:v>79.299342992101728</c:v>
                </c:pt>
                <c:pt idx="81">
                  <c:v>76.64282418016964</c:v>
                </c:pt>
                <c:pt idx="82">
                  <c:v>77.680909237226487</c:v>
                </c:pt>
                <c:pt idx="83">
                  <c:v>77.853506987685492</c:v>
                </c:pt>
                <c:pt idx="84">
                  <c:v>82.389135302439755</c:v>
                </c:pt>
                <c:pt idx="85">
                  <c:v>83.24479703062056</c:v>
                </c:pt>
                <c:pt idx="86">
                  <c:v>81.879066091527548</c:v>
                </c:pt>
                <c:pt idx="87">
                  <c:v>82.795192042051752</c:v>
                </c:pt>
                <c:pt idx="88">
                  <c:v>83.424257183168621</c:v>
                </c:pt>
                <c:pt idx="89">
                  <c:v>80.298587378984138</c:v>
                </c:pt>
                <c:pt idx="90">
                  <c:v>76.300081890829929</c:v>
                </c:pt>
                <c:pt idx="91">
                  <c:v>76.146576035665689</c:v>
                </c:pt>
                <c:pt idx="92">
                  <c:v>79.13676229302132</c:v>
                </c:pt>
                <c:pt idx="93">
                  <c:v>84.745565795367526</c:v>
                </c:pt>
                <c:pt idx="94">
                  <c:v>89.314133124037056</c:v>
                </c:pt>
                <c:pt idx="95">
                  <c:v>87.974838976106042</c:v>
                </c:pt>
                <c:pt idx="96">
                  <c:v>96.504963961953294</c:v>
                </c:pt>
                <c:pt idx="97">
                  <c:v>99.687488108799045</c:v>
                </c:pt>
                <c:pt idx="98">
                  <c:v>103.10301585557062</c:v>
                </c:pt>
                <c:pt idx="99">
                  <c:v>104.71517761807345</c:v>
                </c:pt>
                <c:pt idx="100">
                  <c:v>109.54133223073252</c:v>
                </c:pt>
                <c:pt idx="101">
                  <c:v>100.76056983415531</c:v>
                </c:pt>
                <c:pt idx="102">
                  <c:v>101.73174180633535</c:v>
                </c:pt>
                <c:pt idx="103">
                  <c:v>101.26401689346389</c:v>
                </c:pt>
                <c:pt idx="104">
                  <c:v>102.95113582935758</c:v>
                </c:pt>
                <c:pt idx="105">
                  <c:v>102.81151861831255</c:v>
                </c:pt>
                <c:pt idx="106">
                  <c:v>102.64913936749416</c:v>
                </c:pt>
                <c:pt idx="107">
                  <c:v>99.884509966169972</c:v>
                </c:pt>
                <c:pt idx="108">
                  <c:v>95.969179074228094</c:v>
                </c:pt>
                <c:pt idx="109">
                  <c:v>84.917101867430731</c:v>
                </c:pt>
                <c:pt idx="110">
                  <c:v>77.351517363049169</c:v>
                </c:pt>
                <c:pt idx="111">
                  <c:v>80.546399999947639</c:v>
                </c:pt>
                <c:pt idx="112">
                  <c:v>77.28597421533135</c:v>
                </c:pt>
                <c:pt idx="113">
                  <c:v>68.017778516219522</c:v>
                </c:pt>
                <c:pt idx="114">
                  <c:v>60.370894079890846</c:v>
                </c:pt>
                <c:pt idx="115">
                  <c:v>64.917983128748702</c:v>
                </c:pt>
                <c:pt idx="116">
                  <c:v>67.123903685162816</c:v>
                </c:pt>
                <c:pt idx="117">
                  <c:v>65.749716220702609</c:v>
                </c:pt>
                <c:pt idx="118">
                  <c:v>63.706525901580768</c:v>
                </c:pt>
                <c:pt idx="119">
                  <c:v>61.439554115553499</c:v>
                </c:pt>
                <c:pt idx="120">
                  <c:v>61.093269832187815</c:v>
                </c:pt>
                <c:pt idx="121">
                  <c:v>58.30821044783837</c:v>
                </c:pt>
                <c:pt idx="122">
                  <c:v>60.132437950323002</c:v>
                </c:pt>
                <c:pt idx="123">
                  <c:v>62.244610661987743</c:v>
                </c:pt>
                <c:pt idx="124">
                  <c:v>55.94531284702451</c:v>
                </c:pt>
                <c:pt idx="125">
                  <c:v>53.983165759162944</c:v>
                </c:pt>
                <c:pt idx="126">
                  <c:v>53.654452186934066</c:v>
                </c:pt>
                <c:pt idx="127">
                  <c:v>52.440074396482657</c:v>
                </c:pt>
                <c:pt idx="128">
                  <c:v>48.376476052506604</c:v>
                </c:pt>
                <c:pt idx="129">
                  <c:v>45.744320960559001</c:v>
                </c:pt>
                <c:pt idx="130">
                  <c:v>47.373918074292618</c:v>
                </c:pt>
                <c:pt idx="131">
                  <c:v>47.960066152532676</c:v>
                </c:pt>
                <c:pt idx="132">
                  <c:v>48.698124297413692</c:v>
                </c:pt>
                <c:pt idx="133">
                  <c:v>46.808190747216713</c:v>
                </c:pt>
                <c:pt idx="134">
                  <c:v>49.911677494647883</c:v>
                </c:pt>
                <c:pt idx="135">
                  <c:v>49.689576596830349</c:v>
                </c:pt>
                <c:pt idx="136">
                  <c:v>47.772961395813084</c:v>
                </c:pt>
                <c:pt idx="137">
                  <c:v>50.753147871309082</c:v>
                </c:pt>
                <c:pt idx="138">
                  <c:v>61.974883402830891</c:v>
                </c:pt>
                <c:pt idx="139">
                  <c:v>65.351552137303699</c:v>
                </c:pt>
                <c:pt idx="140">
                  <c:v>59.309279415259788</c:v>
                </c:pt>
                <c:pt idx="141">
                  <c:v>56.564110247244685</c:v>
                </c:pt>
                <c:pt idx="142">
                  <c:v>63.063135850507294</c:v>
                </c:pt>
                <c:pt idx="143">
                  <c:v>66.118147526070743</c:v>
                </c:pt>
                <c:pt idx="144">
                  <c:v>65.118745819322527</c:v>
                </c:pt>
                <c:pt idx="145">
                  <c:v>63.168470476139625</c:v>
                </c:pt>
                <c:pt idx="146">
                  <c:v>62.951938806572372</c:v>
                </c:pt>
                <c:pt idx="147">
                  <c:v>64.73239514898728</c:v>
                </c:pt>
                <c:pt idx="148">
                  <c:v>68.265146929628287</c:v>
                </c:pt>
                <c:pt idx="149">
                  <c:v>73.767813583835306</c:v>
                </c:pt>
                <c:pt idx="150">
                  <c:v>74.222771882202693</c:v>
                </c:pt>
                <c:pt idx="151">
                  <c:v>78.848517283661621</c:v>
                </c:pt>
                <c:pt idx="152">
                  <c:v>74.922222979516789</c:v>
                </c:pt>
                <c:pt idx="153">
                  <c:v>77.676072692835973</c:v>
                </c:pt>
                <c:pt idx="154">
                  <c:v>84.477875374812655</c:v>
                </c:pt>
                <c:pt idx="155">
                  <c:v>86.601521558971029</c:v>
                </c:pt>
                <c:pt idx="156">
                  <c:v>80.827181028877135</c:v>
                </c:pt>
                <c:pt idx="157">
                  <c:v>78.351597620411582</c:v>
                </c:pt>
                <c:pt idx="158">
                  <c:v>74.432351465512198</c:v>
                </c:pt>
                <c:pt idx="159">
                  <c:v>74.85051748467508</c:v>
                </c:pt>
                <c:pt idx="160">
                  <c:v>76.766401462656489</c:v>
                </c:pt>
                <c:pt idx="161">
                  <c:v>77.85186214753908</c:v>
                </c:pt>
                <c:pt idx="162">
                  <c:v>73.935335221985511</c:v>
                </c:pt>
                <c:pt idx="163">
                  <c:v>71.737389586458818</c:v>
                </c:pt>
                <c:pt idx="164">
                  <c:v>74.559062291623349</c:v>
                </c:pt>
                <c:pt idx="165">
                  <c:v>84.676638984804811</c:v>
                </c:pt>
                <c:pt idx="166">
                  <c:v>86.4952023585885</c:v>
                </c:pt>
                <c:pt idx="167">
                  <c:v>89.925528290761889</c:v>
                </c:pt>
                <c:pt idx="168">
                  <c:v>83.799736372665649</c:v>
                </c:pt>
                <c:pt idx="169">
                  <c:v>89.500197690141022</c:v>
                </c:pt>
                <c:pt idx="170">
                  <c:v>90.288497616136596</c:v>
                </c:pt>
                <c:pt idx="171">
                  <c:v>89.958158816103946</c:v>
                </c:pt>
                <c:pt idx="172">
                  <c:v>86.502822284769167</c:v>
                </c:pt>
                <c:pt idx="173">
                  <c:v>77.734016458531826</c:v>
                </c:pt>
                <c:pt idx="174">
                  <c:v>76.270364867608549</c:v>
                </c:pt>
                <c:pt idx="175">
                  <c:v>77.000490102193837</c:v>
                </c:pt>
                <c:pt idx="176">
                  <c:v>77.976883726336254</c:v>
                </c:pt>
                <c:pt idx="177">
                  <c:v>77.427266217422883</c:v>
                </c:pt>
                <c:pt idx="178">
                  <c:v>78.762648969814947</c:v>
                </c:pt>
                <c:pt idx="179">
                  <c:v>77.684292093493212</c:v>
                </c:pt>
                <c:pt idx="180">
                  <c:v>72.035376891894046</c:v>
                </c:pt>
                <c:pt idx="181">
                  <c:v>71.028557480267963</c:v>
                </c:pt>
                <c:pt idx="182">
                  <c:v>76.134829300803872</c:v>
                </c:pt>
                <c:pt idx="183">
                  <c:v>74.23223770282857</c:v>
                </c:pt>
                <c:pt idx="184">
                  <c:v>73.265032435034399</c:v>
                </c:pt>
                <c:pt idx="185">
                  <c:v>73.732999888571882</c:v>
                </c:pt>
                <c:pt idx="186">
                  <c:v>73.502615019207767</c:v>
                </c:pt>
                <c:pt idx="187">
                  <c:v>71.306119501822536</c:v>
                </c:pt>
                <c:pt idx="188">
                  <c:v>73.008885129590482</c:v>
                </c:pt>
                <c:pt idx="189">
                  <c:v>76.208823041518571</c:v>
                </c:pt>
                <c:pt idx="190">
                  <c:v>74.650355797322788</c:v>
                </c:pt>
                <c:pt idx="191">
                  <c:v>72.426664635521945</c:v>
                </c:pt>
                <c:pt idx="192">
                  <c:v>70.838920399271643</c:v>
                </c:pt>
                <c:pt idx="193">
                  <c:v>72.301990379293244</c:v>
                </c:pt>
                <c:pt idx="194">
                  <c:v>72.488854518228479</c:v>
                </c:pt>
                <c:pt idx="195">
                  <c:v>74.271130134523617</c:v>
                </c:pt>
                <c:pt idx="196">
                  <c:v>75.967519251891986</c:v>
                </c:pt>
                <c:pt idx="197">
                  <c:v>75.582878329296562</c:v>
                </c:pt>
                <c:pt idx="198">
                  <c:v>78.373709786974871</c:v>
                </c:pt>
                <c:pt idx="199">
                  <c:v>81.822401100648946</c:v>
                </c:pt>
                <c:pt idx="200">
                  <c:v>79.77284271583946</c:v>
                </c:pt>
                <c:pt idx="201">
                  <c:v>80.878809314943993</c:v>
                </c:pt>
                <c:pt idx="202">
                  <c:v>87.163970945597427</c:v>
                </c:pt>
                <c:pt idx="203">
                  <c:v>92.346255486225587</c:v>
                </c:pt>
                <c:pt idx="204">
                  <c:v>86.250708479457529</c:v>
                </c:pt>
                <c:pt idx="205">
                  <c:v>86.879191554061009</c:v>
                </c:pt>
                <c:pt idx="206">
                  <c:v>88.502123397247217</c:v>
                </c:pt>
                <c:pt idx="207">
                  <c:v>97.24659180957498</c:v>
                </c:pt>
                <c:pt idx="208">
                  <c:v>105.10334208477362</c:v>
                </c:pt>
                <c:pt idx="209">
                  <c:v>109.99994752189895</c:v>
                </c:pt>
                <c:pt idx="210">
                  <c:v>113.83076054856056</c:v>
                </c:pt>
                <c:pt idx="211">
                  <c:v>118.25492436894064</c:v>
                </c:pt>
                <c:pt idx="212">
                  <c:v>123.96749210718198</c:v>
                </c:pt>
                <c:pt idx="213">
                  <c:v>131.9387699361927</c:v>
                </c:pt>
                <c:pt idx="214">
                  <c:v>142.84161572283921</c:v>
                </c:pt>
                <c:pt idx="215">
                  <c:v>145.26002310978268</c:v>
                </c:pt>
                <c:pt idx="216">
                  <c:v>149.91943865646786</c:v>
                </c:pt>
                <c:pt idx="217">
                  <c:v>164.06102800269309</c:v>
                </c:pt>
                <c:pt idx="218">
                  <c:v>171.81426218172356</c:v>
                </c:pt>
                <c:pt idx="219">
                  <c:v>164.81272710711406</c:v>
                </c:pt>
                <c:pt idx="220">
                  <c:v>167.35500781867771</c:v>
                </c:pt>
                <c:pt idx="221">
                  <c:v>173.48227571108231</c:v>
                </c:pt>
                <c:pt idx="222">
                  <c:v>160.331983130818</c:v>
                </c:pt>
                <c:pt idx="223">
                  <c:v>131.94221538511763</c:v>
                </c:pt>
                <c:pt idx="224">
                  <c:v>117.32333343767674</c:v>
                </c:pt>
                <c:pt idx="225">
                  <c:v>89.713985087516591</c:v>
                </c:pt>
                <c:pt idx="226">
                  <c:v>79.806249786209278</c:v>
                </c:pt>
                <c:pt idx="227">
                  <c:v>76.420693256121936</c:v>
                </c:pt>
                <c:pt idx="228">
                  <c:v>85.853551718637036</c:v>
                </c:pt>
                <c:pt idx="229">
                  <c:v>85.292325409282412</c:v>
                </c:pt>
                <c:pt idx="230">
                  <c:v>84.515862487525553</c:v>
                </c:pt>
                <c:pt idx="231">
                  <c:v>97.289177353659085</c:v>
                </c:pt>
                <c:pt idx="232">
                  <c:v>110.56607898336846</c:v>
                </c:pt>
                <c:pt idx="233">
                  <c:v>104.462754373416</c:v>
                </c:pt>
                <c:pt idx="234">
                  <c:v>93.243908381593087</c:v>
                </c:pt>
                <c:pt idx="235">
                  <c:v>101.49017949078751</c:v>
                </c:pt>
                <c:pt idx="236">
                  <c:v>96.711847849360069</c:v>
                </c:pt>
                <c:pt idx="237">
                  <c:v>98.707283027136015</c:v>
                </c:pt>
                <c:pt idx="238">
                  <c:v>105.53629394738697</c:v>
                </c:pt>
                <c:pt idx="239">
                  <c:v>111.56144182868756</c:v>
                </c:pt>
                <c:pt idx="240">
                  <c:v>107.15153043070235</c:v>
                </c:pt>
                <c:pt idx="241">
                  <c:v>107.3587262163213</c:v>
                </c:pt>
                <c:pt idx="242">
                  <c:v>110.3763241132737</c:v>
                </c:pt>
                <c:pt idx="243">
                  <c:v>109.41455064836885</c:v>
                </c:pt>
                <c:pt idx="244">
                  <c:v>107.21616965234671</c:v>
                </c:pt>
                <c:pt idx="245">
                  <c:v>106.0770428095931</c:v>
                </c:pt>
                <c:pt idx="246">
                  <c:v>110.18454409799034</c:v>
                </c:pt>
                <c:pt idx="247">
                  <c:v>121.86326890560839</c:v>
                </c:pt>
                <c:pt idx="248">
                  <c:v>124.91051806294755</c:v>
                </c:pt>
                <c:pt idx="249">
                  <c:v>139.2426809909856</c:v>
                </c:pt>
                <c:pt idx="250">
                  <c:v>153.94302954490573</c:v>
                </c:pt>
                <c:pt idx="251">
                  <c:v>166.34054555236742</c:v>
                </c:pt>
                <c:pt idx="252">
                  <c:v>157.21566064526701</c:v>
                </c:pt>
                <c:pt idx="253">
                  <c:v>158.06742265045261</c:v>
                </c:pt>
                <c:pt idx="254">
                  <c:v>146.96455210146371</c:v>
                </c:pt>
                <c:pt idx="255">
                  <c:v>146.6727999861256</c:v>
                </c:pt>
                <c:pt idx="256">
                  <c:v>146.32680801181149</c:v>
                </c:pt>
                <c:pt idx="257">
                  <c:v>144.86076903221769</c:v>
                </c:pt>
                <c:pt idx="258">
                  <c:v>140.60561734270067</c:v>
                </c:pt>
                <c:pt idx="259">
                  <c:v>136.48712523879922</c:v>
                </c:pt>
                <c:pt idx="260">
                  <c:v>133.18751438746219</c:v>
                </c:pt>
                <c:pt idx="261">
                  <c:v>124.33105030468714</c:v>
                </c:pt>
                <c:pt idx="262">
                  <c:v>130.61080740927767</c:v>
                </c:pt>
                <c:pt idx="263">
                  <c:v>126.55005881980999</c:v>
                </c:pt>
                <c:pt idx="264">
                  <c:v>130.99699130232253</c:v>
                </c:pt>
                <c:pt idx="265">
                  <c:v>134.63374167787896</c:v>
                </c:pt>
                <c:pt idx="266">
                  <c:v>138.38960475252557</c:v>
                </c:pt>
                <c:pt idx="267">
                  <c:v>141.85510772458588</c:v>
                </c:pt>
                <c:pt idx="268">
                  <c:v>131.05887138527154</c:v>
                </c:pt>
                <c:pt idx="269">
                  <c:v>122.76436704103592</c:v>
                </c:pt>
                <c:pt idx="270">
                  <c:v>125.75877909805729</c:v>
                </c:pt>
                <c:pt idx="271">
                  <c:v>125.53684421164837</c:v>
                </c:pt>
                <c:pt idx="272">
                  <c:v>124.27846068225614</c:v>
                </c:pt>
                <c:pt idx="273">
                  <c:v>113.36084415751364</c:v>
                </c:pt>
                <c:pt idx="274">
                  <c:v>110.29699193701788</c:v>
                </c:pt>
                <c:pt idx="275">
                  <c:v>107.44625284647933</c:v>
                </c:pt>
                <c:pt idx="276">
                  <c:v>113.29461071336769</c:v>
                </c:pt>
                <c:pt idx="277">
                  <c:v>114.45179485630348</c:v>
                </c:pt>
                <c:pt idx="278">
                  <c:v>111.56446699208419</c:v>
                </c:pt>
                <c:pt idx="279">
                  <c:v>109.97294723310536</c:v>
                </c:pt>
                <c:pt idx="280">
                  <c:v>110.34662311133457</c:v>
                </c:pt>
                <c:pt idx="281">
                  <c:v>110.01418710205763</c:v>
                </c:pt>
                <c:pt idx="282">
                  <c:v>105.94818448990107</c:v>
                </c:pt>
                <c:pt idx="283">
                  <c:v>102.0045031231608</c:v>
                </c:pt>
                <c:pt idx="284">
                  <c:v>102.93617237887473</c:v>
                </c:pt>
                <c:pt idx="285">
                  <c:v>105.78257729350517</c:v>
                </c:pt>
                <c:pt idx="286">
                  <c:v>111.18825734372197</c:v>
                </c:pt>
                <c:pt idx="287">
                  <c:v>109.74263600845175</c:v>
                </c:pt>
                <c:pt idx="288">
                  <c:v>106.82351204023739</c:v>
                </c:pt>
                <c:pt idx="289">
                  <c:v>111.68549298107628</c:v>
                </c:pt>
                <c:pt idx="290">
                  <c:v>115.88447180971801</c:v>
                </c:pt>
                <c:pt idx="291">
                  <c:v>112.32287420924121</c:v>
                </c:pt>
                <c:pt idx="292">
                  <c:v>110.14813462244636</c:v>
                </c:pt>
                <c:pt idx="293">
                  <c:v>106.49298460590053</c:v>
                </c:pt>
                <c:pt idx="294">
                  <c:v>102.24734634002672</c:v>
                </c:pt>
                <c:pt idx="295">
                  <c:v>93.946663442878105</c:v>
                </c:pt>
                <c:pt idx="296">
                  <c:v>91.084743944855035</c:v>
                </c:pt>
                <c:pt idx="297">
                  <c:v>92.508182492570029</c:v>
                </c:pt>
                <c:pt idx="298">
                  <c:v>93.210615586922614</c:v>
                </c:pt>
                <c:pt idx="299">
                  <c:v>90.475800201022892</c:v>
                </c:pt>
                <c:pt idx="300">
                  <c:v>97.12466202534614</c:v>
                </c:pt>
                <c:pt idx="301">
                  <c:v>97.30808073882892</c:v>
                </c:pt>
                <c:pt idx="302">
                  <c:v>94.686262510217531</c:v>
                </c:pt>
                <c:pt idx="303">
                  <c:v>93.921740900672461</c:v>
                </c:pt>
                <c:pt idx="304">
                  <c:v>96.602668272766735</c:v>
                </c:pt>
                <c:pt idx="305">
                  <c:v>98.034438126796459</c:v>
                </c:pt>
                <c:pt idx="306">
                  <c:v>92.450856327037485</c:v>
                </c:pt>
                <c:pt idx="307">
                  <c:v>84.134756103090609</c:v>
                </c:pt>
                <c:pt idx="308">
                  <c:v>83.793344590823125</c:v>
                </c:pt>
                <c:pt idx="309">
                  <c:v>89.718756827708106</c:v>
                </c:pt>
                <c:pt idx="310">
                  <c:v>87.032991211623312</c:v>
                </c:pt>
                <c:pt idx="311">
                  <c:v>88.619515180909076</c:v>
                </c:pt>
                <c:pt idx="312">
                  <c:v>90.744163326404276</c:v>
                </c:pt>
                <c:pt idx="313">
                  <c:v>98.043202072464382</c:v>
                </c:pt>
                <c:pt idx="314">
                  <c:v>103.56675615675222</c:v>
                </c:pt>
                <c:pt idx="315">
                  <c:v>107.6379907075618</c:v>
                </c:pt>
                <c:pt idx="316">
                  <c:v>105.92146719457737</c:v>
                </c:pt>
                <c:pt idx="317">
                  <c:v>104.18848413116723</c:v>
                </c:pt>
                <c:pt idx="318">
                  <c:v>100.97065692193748</c:v>
                </c:pt>
                <c:pt idx="319">
                  <c:v>108.93277528525726</c:v>
                </c:pt>
                <c:pt idx="320">
                  <c:v>110.98990405217089</c:v>
                </c:pt>
                <c:pt idx="321">
                  <c:v>108.35901771985942</c:v>
                </c:pt>
                <c:pt idx="322">
                  <c:v>112.94915558561145</c:v>
                </c:pt>
                <c:pt idx="323">
                  <c:v>117.30951472115734</c:v>
                </c:pt>
                <c:pt idx="324">
                  <c:v>115.33354780932137</c:v>
                </c:pt>
                <c:pt idx="325">
                  <c:v>110.99239398286799</c:v>
                </c:pt>
                <c:pt idx="326">
                  <c:v>104.43542777158694</c:v>
                </c:pt>
                <c:pt idx="327">
                  <c:v>100.30990443804484</c:v>
                </c:pt>
                <c:pt idx="328">
                  <c:v>104.81737204274559</c:v>
                </c:pt>
                <c:pt idx="329">
                  <c:v>100.2017347946004</c:v>
                </c:pt>
                <c:pt idx="330">
                  <c:v>99.365605732688522</c:v>
                </c:pt>
                <c:pt idx="331">
                  <c:v>101.93790998570762</c:v>
                </c:pt>
                <c:pt idx="332">
                  <c:v>106.74227652523933</c:v>
                </c:pt>
                <c:pt idx="333">
                  <c:v>105.55163190824139</c:v>
                </c:pt>
                <c:pt idx="334">
                  <c:v>106.76071647333509</c:v>
                </c:pt>
                <c:pt idx="335">
                  <c:v>100.7059608027985</c:v>
                </c:pt>
                <c:pt idx="336">
                  <c:v>96.578140215806002</c:v>
                </c:pt>
                <c:pt idx="337">
                  <c:v>93.972356527440837</c:v>
                </c:pt>
                <c:pt idx="338">
                  <c:v>93.731085714920297</c:v>
                </c:pt>
                <c:pt idx="339">
                  <c:v>92.420410938284064</c:v>
                </c:pt>
                <c:pt idx="340">
                  <c:v>90.583243506407044</c:v>
                </c:pt>
                <c:pt idx="341">
                  <c:v>87.811950215131091</c:v>
                </c:pt>
                <c:pt idx="342">
                  <c:v>85.419485363370143</c:v>
                </c:pt>
                <c:pt idx="343">
                  <c:v>82.992207333321758</c:v>
                </c:pt>
                <c:pt idx="344">
                  <c:v>80.931974553421</c:v>
                </c:pt>
                <c:pt idx="345">
                  <c:v>79.942857542681182</c:v>
                </c:pt>
                <c:pt idx="346">
                  <c:v>75.286150494497818</c:v>
                </c:pt>
                <c:pt idx="347">
                  <c:v>75.526712515870358</c:v>
                </c:pt>
                <c:pt idx="348">
                  <c:v>80.716423435410221</c:v>
                </c:pt>
                <c:pt idx="349">
                  <c:v>82.251316944676148</c:v>
                </c:pt>
                <c:pt idx="350">
                  <c:v>78.861948786358923</c:v>
                </c:pt>
                <c:pt idx="351">
                  <c:v>79.563990947835492</c:v>
                </c:pt>
                <c:pt idx="352">
                  <c:v>78.949880193292472</c:v>
                </c:pt>
                <c:pt idx="353">
                  <c:v>77.904342983834127</c:v>
                </c:pt>
                <c:pt idx="354">
                  <c:v>78.536388410207195</c:v>
                </c:pt>
                <c:pt idx="355">
                  <c:v>83.06115845281586</c:v>
                </c:pt>
                <c:pt idx="356">
                  <c:v>84.367477770334901</c:v>
                </c:pt>
                <c:pt idx="357">
                  <c:v>84.589650902633522</c:v>
                </c:pt>
                <c:pt idx="358">
                  <c:v>93.695891028914502</c:v>
                </c:pt>
                <c:pt idx="359">
                  <c:v>102.07842464826469</c:v>
                </c:pt>
                <c:pt idx="360">
                  <c:v>109.89325160952635</c:v>
                </c:pt>
                <c:pt idx="361">
                  <c:v>98.594731726341664</c:v>
                </c:pt>
                <c:pt idx="362">
                  <c:v>86.336751449775392</c:v>
                </c:pt>
                <c:pt idx="363">
                  <c:v>82.04413746872963</c:v>
                </c:pt>
                <c:pt idx="364">
                  <c:v>78.599053374789989</c:v>
                </c:pt>
                <c:pt idx="365">
                  <c:v>87.538259242140001</c:v>
                </c:pt>
                <c:pt idx="366">
                  <c:v>94.195333873118486</c:v>
                </c:pt>
                <c:pt idx="367">
                  <c:v>99.755475533166717</c:v>
                </c:pt>
                <c:pt idx="368">
                  <c:v>105.71291478161208</c:v>
                </c:pt>
                <c:pt idx="369">
                  <c:v>107.5866098849968</c:v>
                </c:pt>
                <c:pt idx="370">
                  <c:v>123.2047756320077</c:v>
                </c:pt>
                <c:pt idx="371">
                  <c:v>132.59991029523036</c:v>
                </c:pt>
                <c:pt idx="372">
                  <c:v>138.15018094516179</c:v>
                </c:pt>
                <c:pt idx="373">
                  <c:v>146.69333022791699</c:v>
                </c:pt>
                <c:pt idx="374">
                  <c:v>158.47110552097777</c:v>
                </c:pt>
                <c:pt idx="375">
                  <c:v>161.34535507282982</c:v>
                </c:pt>
                <c:pt idx="376">
                  <c:v>173.96378313737117</c:v>
                </c:pt>
                <c:pt idx="377">
                  <c:v>156.85808000033242</c:v>
                </c:pt>
                <c:pt idx="378">
                  <c:v>154.68447649591798</c:v>
                </c:pt>
                <c:pt idx="379">
                  <c:v>164.99717391352368</c:v>
                </c:pt>
                <c:pt idx="380">
                  <c:v>167.6916130830578</c:v>
                </c:pt>
                <c:pt idx="381">
                  <c:v>183.8733753290328</c:v>
                </c:pt>
                <c:pt idx="382">
                  <c:v>183.59255513118299</c:v>
                </c:pt>
                <c:pt idx="383">
                  <c:v>177.57437322682125</c:v>
                </c:pt>
                <c:pt idx="384">
                  <c:v>181.91330031024333</c:v>
                </c:pt>
                <c:pt idx="385">
                  <c:v>197.34127606950494</c:v>
                </c:pt>
              </c:numCache>
            </c:numRef>
          </c:val>
          <c:smooth val="0"/>
          <c:extLst>
            <c:ext xmlns:c16="http://schemas.microsoft.com/office/drawing/2014/chart" uri="{C3380CC4-5D6E-409C-BE32-E72D297353CC}">
              <c16:uniqueId val="{00000004-F92F-4353-96AD-584A7316F465}"/>
            </c:ext>
          </c:extLst>
        </c:ser>
        <c:ser>
          <c:idx val="5"/>
          <c:order val="5"/>
          <c:tx>
            <c:strRef>
              <c:f>Sheet1!$G$1</c:f>
              <c:strCache>
                <c:ptCount val="1"/>
                <c:pt idx="0">
                  <c:v>Sugar Price Index</c:v>
                </c:pt>
              </c:strCache>
            </c:strRef>
          </c:tx>
          <c:spPr>
            <a:ln w="25400" cap="rnd">
              <a:solidFill>
                <a:schemeClr val="accent3">
                  <a:lumMod val="75000"/>
                </a:schemeClr>
              </a:solidFill>
              <a:round/>
            </a:ln>
            <a:effectLst/>
          </c:spPr>
          <c:marker>
            <c:symbol val="none"/>
          </c:marker>
          <c:cat>
            <c:numRef>
              <c:f>Sheet1!$A$2:$A$387</c:f>
              <c:numCache>
                <c:formatCode>mmm\-yy</c:formatCode>
                <c:ptCount val="38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formatCode="d\-mmm">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numCache>
            </c:numRef>
          </c:cat>
          <c:val>
            <c:numRef>
              <c:f>Sheet1!$G$2:$G$387</c:f>
              <c:numCache>
                <c:formatCode>General</c:formatCode>
                <c:ptCount val="386"/>
                <c:pt idx="0">
                  <c:v>106.34566865156107</c:v>
                </c:pt>
                <c:pt idx="1">
                  <c:v>109.71577786939226</c:v>
                </c:pt>
                <c:pt idx="2">
                  <c:v>115.03306130197031</c:v>
                </c:pt>
                <c:pt idx="3">
                  <c:v>114.13436551054865</c:v>
                </c:pt>
                <c:pt idx="4">
                  <c:v>109.34132128963323</c:v>
                </c:pt>
                <c:pt idx="5">
                  <c:v>97.134036789489258</c:v>
                </c:pt>
                <c:pt idx="6">
                  <c:v>89.794687826212495</c:v>
                </c:pt>
                <c:pt idx="7">
                  <c:v>81.856208335321313</c:v>
                </c:pt>
                <c:pt idx="8">
                  <c:v>82.904686758646562</c:v>
                </c:pt>
                <c:pt idx="9">
                  <c:v>73.543272264671117</c:v>
                </c:pt>
                <c:pt idx="10">
                  <c:v>75.415555163466209</c:v>
                </c:pt>
                <c:pt idx="11">
                  <c:v>72.944141737056682</c:v>
                </c:pt>
                <c:pt idx="12">
                  <c:v>66.516018533533483</c:v>
                </c:pt>
                <c:pt idx="13">
                  <c:v>64.324013377314742</c:v>
                </c:pt>
                <c:pt idx="14">
                  <c:v>69.085955613238184</c:v>
                </c:pt>
                <c:pt idx="15">
                  <c:v>64.324013377314742</c:v>
                </c:pt>
                <c:pt idx="16">
                  <c:v>57.294479600475427</c:v>
                </c:pt>
                <c:pt idx="17">
                  <c:v>69.539473921421362</c:v>
                </c:pt>
                <c:pt idx="18">
                  <c:v>77.929562622810238</c:v>
                </c:pt>
                <c:pt idx="19">
                  <c:v>71.504719923548492</c:v>
                </c:pt>
                <c:pt idx="20">
                  <c:v>70.219751383696121</c:v>
                </c:pt>
                <c:pt idx="21">
                  <c:v>68.934782843843763</c:v>
                </c:pt>
                <c:pt idx="22">
                  <c:v>65.457809147772707</c:v>
                </c:pt>
                <c:pt idx="23">
                  <c:v>68.027746227477408</c:v>
                </c:pt>
                <c:pt idx="24">
                  <c:v>61.734003151021213</c:v>
                </c:pt>
                <c:pt idx="25">
                  <c:v>58.172426046154591</c:v>
                </c:pt>
                <c:pt idx="26">
                  <c:v>60.992007920840663</c:v>
                </c:pt>
                <c:pt idx="27">
                  <c:v>70.192748775079409</c:v>
                </c:pt>
                <c:pt idx="28">
                  <c:v>71.157342574314114</c:v>
                </c:pt>
                <c:pt idx="29">
                  <c:v>76.870705846704283</c:v>
                </c:pt>
                <c:pt idx="30">
                  <c:v>76.499708231614022</c:v>
                </c:pt>
                <c:pt idx="31">
                  <c:v>72.938131126747422</c:v>
                </c:pt>
                <c:pt idx="32">
                  <c:v>69.079755929808599</c:v>
                </c:pt>
                <c:pt idx="33">
                  <c:v>64.62778454872533</c:v>
                </c:pt>
                <c:pt idx="34">
                  <c:v>63.588991226472572</c:v>
                </c:pt>
                <c:pt idx="35">
                  <c:v>60.472611259714284</c:v>
                </c:pt>
                <c:pt idx="36">
                  <c:v>59.100945557151178</c:v>
                </c:pt>
                <c:pt idx="37">
                  <c:v>61.396127908885191</c:v>
                </c:pt>
                <c:pt idx="38">
                  <c:v>76.171364298172975</c:v>
                </c:pt>
                <c:pt idx="39">
                  <c:v>79.972760068232475</c:v>
                </c:pt>
                <c:pt idx="40">
                  <c:v>84.850022565667274</c:v>
                </c:pt>
                <c:pt idx="41">
                  <c:v>74.521701982864158</c:v>
                </c:pt>
                <c:pt idx="42">
                  <c:v>69.429266139954279</c:v>
                </c:pt>
                <c:pt idx="43">
                  <c:v>66.990634891236866</c:v>
                </c:pt>
                <c:pt idx="44">
                  <c:v>68.425123861070631</c:v>
                </c:pt>
                <c:pt idx="45">
                  <c:v>73.804457497947269</c:v>
                </c:pt>
                <c:pt idx="46">
                  <c:v>72.585141873588569</c:v>
                </c:pt>
                <c:pt idx="47">
                  <c:v>75.454119813256085</c:v>
                </c:pt>
                <c:pt idx="48">
                  <c:v>76.16375712353441</c:v>
                </c:pt>
                <c:pt idx="49">
                  <c:v>80.008917677343902</c:v>
                </c:pt>
                <c:pt idx="50">
                  <c:v>86.811894041776114</c:v>
                </c:pt>
                <c:pt idx="51">
                  <c:v>81.41388018738968</c:v>
                </c:pt>
                <c:pt idx="52">
                  <c:v>85.628767717527026</c:v>
                </c:pt>
                <c:pt idx="53">
                  <c:v>89.104201295008693</c:v>
                </c:pt>
                <c:pt idx="54">
                  <c:v>87.033730227572789</c:v>
                </c:pt>
                <c:pt idx="55">
                  <c:v>89.473928271336518</c:v>
                </c:pt>
                <c:pt idx="56">
                  <c:v>93.097252639349335</c:v>
                </c:pt>
                <c:pt idx="57">
                  <c:v>94.280378963598409</c:v>
                </c:pt>
                <c:pt idx="58">
                  <c:v>103.07988100020091</c:v>
                </c:pt>
                <c:pt idx="59">
                  <c:v>108.47789485458735</c:v>
                </c:pt>
                <c:pt idx="60">
                  <c:v>99.418669472023069</c:v>
                </c:pt>
                <c:pt idx="61">
                  <c:v>97.061180697279994</c:v>
                </c:pt>
                <c:pt idx="62">
                  <c:v>98.273603495719286</c:v>
                </c:pt>
                <c:pt idx="63">
                  <c:v>92.278846325658279</c:v>
                </c:pt>
                <c:pt idx="64">
                  <c:v>91.066423527218973</c:v>
                </c:pt>
                <c:pt idx="65">
                  <c:v>94.434264633994815</c:v>
                </c:pt>
                <c:pt idx="66">
                  <c:v>91.537921282167588</c:v>
                </c:pt>
                <c:pt idx="67">
                  <c:v>87.429155131901055</c:v>
                </c:pt>
                <c:pt idx="68">
                  <c:v>78.740125076419361</c:v>
                </c:pt>
                <c:pt idx="69">
                  <c:v>79.750477408452113</c:v>
                </c:pt>
                <c:pt idx="70">
                  <c:v>80.693472918349357</c:v>
                </c:pt>
                <c:pt idx="71">
                  <c:v>82.916248048821416</c:v>
                </c:pt>
                <c:pt idx="72">
                  <c:v>86.037427900673237</c:v>
                </c:pt>
                <c:pt idx="73">
                  <c:v>87.960051987839122</c:v>
                </c:pt>
                <c:pt idx="74">
                  <c:v>88.646703447541213</c:v>
                </c:pt>
                <c:pt idx="75">
                  <c:v>82.260844872311694</c:v>
                </c:pt>
                <c:pt idx="76">
                  <c:v>78.209601260069277</c:v>
                </c:pt>
                <c:pt idx="77">
                  <c:v>83.565482645745675</c:v>
                </c:pt>
                <c:pt idx="78">
                  <c:v>87.960051987839122</c:v>
                </c:pt>
                <c:pt idx="79">
                  <c:v>84.938785565149871</c:v>
                </c:pt>
                <c:pt idx="80">
                  <c:v>81.848853996490405</c:v>
                </c:pt>
                <c:pt idx="81">
                  <c:v>76.35564231887362</c:v>
                </c:pt>
                <c:pt idx="82">
                  <c:v>73.609036480065228</c:v>
                </c:pt>
                <c:pt idx="83">
                  <c:v>73.746366772005629</c:v>
                </c:pt>
                <c:pt idx="84">
                  <c:v>77.030806584456329</c:v>
                </c:pt>
                <c:pt idx="85">
                  <c:v>77.895511616274362</c:v>
                </c:pt>
                <c:pt idx="86">
                  <c:v>80.057274195819446</c:v>
                </c:pt>
                <c:pt idx="87">
                  <c:v>81.42639049619801</c:v>
                </c:pt>
                <c:pt idx="88">
                  <c:v>80.273450453773947</c:v>
                </c:pt>
                <c:pt idx="89">
                  <c:v>82.36315428066753</c:v>
                </c:pt>
                <c:pt idx="90">
                  <c:v>80.849920474985964</c:v>
                </c:pt>
                <c:pt idx="91">
                  <c:v>84.308740602258098</c:v>
                </c:pt>
                <c:pt idx="92">
                  <c:v>81.642566754152483</c:v>
                </c:pt>
                <c:pt idx="93">
                  <c:v>82.219036775364543</c:v>
                </c:pt>
                <c:pt idx="94">
                  <c:v>86.556973684984982</c:v>
                </c:pt>
                <c:pt idx="95">
                  <c:v>88.84844201930278</c:v>
                </c:pt>
                <c:pt idx="96">
                  <c:v>87.027310416183795</c:v>
                </c:pt>
                <c:pt idx="97">
                  <c:v>80.773399797531638</c:v>
                </c:pt>
                <c:pt idx="98">
                  <c:v>74.142747575346192</c:v>
                </c:pt>
                <c:pt idx="99">
                  <c:v>73.012522764746407</c:v>
                </c:pt>
                <c:pt idx="100">
                  <c:v>69.546500012240372</c:v>
                </c:pt>
                <c:pt idx="101">
                  <c:v>61.032139772388639</c:v>
                </c:pt>
                <c:pt idx="102">
                  <c:v>65.100949090547871</c:v>
                </c:pt>
                <c:pt idx="103">
                  <c:v>63.895375959241441</c:v>
                </c:pt>
                <c:pt idx="104">
                  <c:v>54.469986023572893</c:v>
                </c:pt>
                <c:pt idx="105">
                  <c:v>56.230396789173753</c:v>
                </c:pt>
                <c:pt idx="106">
                  <c:v>60.741510535377252</c:v>
                </c:pt>
                <c:pt idx="107">
                  <c:v>60.857468665295933</c:v>
                </c:pt>
                <c:pt idx="108">
                  <c:v>62.305157456740169</c:v>
                </c:pt>
                <c:pt idx="109">
                  <c:v>52.394719340933158</c:v>
                </c:pt>
                <c:pt idx="110">
                  <c:v>46.248711207099362</c:v>
                </c:pt>
                <c:pt idx="111">
                  <c:v>41.639205106724013</c:v>
                </c:pt>
                <c:pt idx="112">
                  <c:v>44.174433461930448</c:v>
                </c:pt>
                <c:pt idx="113">
                  <c:v>46.356964759456673</c:v>
                </c:pt>
                <c:pt idx="114">
                  <c:v>41.324920599880244</c:v>
                </c:pt>
                <c:pt idx="115">
                  <c:v>44.174433461930448</c:v>
                </c:pt>
                <c:pt idx="116">
                  <c:v>51.242342815839322</c:v>
                </c:pt>
                <c:pt idx="117">
                  <c:v>52.010593832568553</c:v>
                </c:pt>
                <c:pt idx="118">
                  <c:v>49.936316087399653</c:v>
                </c:pt>
                <c:pt idx="119">
                  <c:v>46.171886105426438</c:v>
                </c:pt>
                <c:pt idx="120">
                  <c:v>43.672628212811503</c:v>
                </c:pt>
                <c:pt idx="121">
                  <c:v>41.167520306841169</c:v>
                </c:pt>
                <c:pt idx="122">
                  <c:v>40.0001993151538</c:v>
                </c:pt>
                <c:pt idx="123">
                  <c:v>46.848482466386358</c:v>
                </c:pt>
                <c:pt idx="124">
                  <c:v>53.774587017064746</c:v>
                </c:pt>
                <c:pt idx="125">
                  <c:v>65.13651133615511</c:v>
                </c:pt>
                <c:pt idx="126">
                  <c:v>74.942007666329019</c:v>
                </c:pt>
                <c:pt idx="127">
                  <c:v>81.245541021440786</c:v>
                </c:pt>
                <c:pt idx="128">
                  <c:v>78.054863644161983</c:v>
                </c:pt>
                <c:pt idx="129">
                  <c:v>83.650929731584384</c:v>
                </c:pt>
                <c:pt idx="130">
                  <c:v>77.276649649703742</c:v>
                </c:pt>
                <c:pt idx="131">
                  <c:v>77.977042244716159</c:v>
                </c:pt>
                <c:pt idx="132">
                  <c:v>83.465634620667359</c:v>
                </c:pt>
                <c:pt idx="133">
                  <c:v>79.825796457296931</c:v>
                </c:pt>
                <c:pt idx="134">
                  <c:v>74.979784136799694</c:v>
                </c:pt>
                <c:pt idx="135">
                  <c:v>70.705620380741578</c:v>
                </c:pt>
                <c:pt idx="136">
                  <c:v>77.489890624665364</c:v>
                </c:pt>
                <c:pt idx="137">
                  <c:v>73.110023437060732</c:v>
                </c:pt>
                <c:pt idx="138">
                  <c:v>71.102533266084919</c:v>
                </c:pt>
                <c:pt idx="139">
                  <c:v>65.599601358541165</c:v>
                </c:pt>
                <c:pt idx="140">
                  <c:v>61.771405341208208</c:v>
                </c:pt>
                <c:pt idx="141">
                  <c:v>54.905962896900228</c:v>
                </c:pt>
                <c:pt idx="142">
                  <c:v>62.042261634261934</c:v>
                </c:pt>
                <c:pt idx="143">
                  <c:v>63.307605212259197</c:v>
                </c:pt>
                <c:pt idx="144">
                  <c:v>63.6931900812694</c:v>
                </c:pt>
                <c:pt idx="145">
                  <c:v>53.547728427753363</c:v>
                </c:pt>
                <c:pt idx="146">
                  <c:v>54.790751999726794</c:v>
                </c:pt>
                <c:pt idx="147">
                  <c:v>56.328366167285004</c:v>
                </c:pt>
                <c:pt idx="148">
                  <c:v>49.671542053406334</c:v>
                </c:pt>
                <c:pt idx="149">
                  <c:v>47.039466069194333</c:v>
                </c:pt>
                <c:pt idx="150">
                  <c:v>52.250265146046495</c:v>
                </c:pt>
                <c:pt idx="151">
                  <c:v>51.494270840016021</c:v>
                </c:pt>
                <c:pt idx="152">
                  <c:v>56.938205885494362</c:v>
                </c:pt>
                <c:pt idx="153">
                  <c:v>61.437633074721653</c:v>
                </c:pt>
                <c:pt idx="154">
                  <c:v>64.055481621181158</c:v>
                </c:pt>
                <c:pt idx="155">
                  <c:v>65.037174826103467</c:v>
                </c:pt>
                <c:pt idx="156">
                  <c:v>63.689022337170741</c:v>
                </c:pt>
                <c:pt idx="157">
                  <c:v>69.987936634253572</c:v>
                </c:pt>
                <c:pt idx="158">
                  <c:v>64.000079833322985</c:v>
                </c:pt>
                <c:pt idx="159">
                  <c:v>60.267389879496122</c:v>
                </c:pt>
                <c:pt idx="160">
                  <c:v>55.757056185288675</c:v>
                </c:pt>
                <c:pt idx="161">
                  <c:v>52.257659353576003</c:v>
                </c:pt>
                <c:pt idx="162">
                  <c:v>53.190831842032715</c:v>
                </c:pt>
                <c:pt idx="163">
                  <c:v>53.113067467994654</c:v>
                </c:pt>
                <c:pt idx="164">
                  <c:v>46.531373628955222</c:v>
                </c:pt>
                <c:pt idx="165">
                  <c:v>46.337423747461095</c:v>
                </c:pt>
                <c:pt idx="166">
                  <c:v>47.280739415140197</c:v>
                </c:pt>
                <c:pt idx="167">
                  <c:v>48.869354484774803</c:v>
                </c:pt>
                <c:pt idx="168">
                  <c:v>42.276138421651979</c:v>
                </c:pt>
                <c:pt idx="169">
                  <c:v>42.551287009558614</c:v>
                </c:pt>
                <c:pt idx="170">
                  <c:v>47.021530028977942</c:v>
                </c:pt>
                <c:pt idx="171">
                  <c:v>47.881575721973597</c:v>
                </c:pt>
                <c:pt idx="172">
                  <c:v>46.159043178261399</c:v>
                </c:pt>
                <c:pt idx="173">
                  <c:v>50.462979203600803</c:v>
                </c:pt>
                <c:pt idx="174">
                  <c:v>57.628947324799526</c:v>
                </c:pt>
                <c:pt idx="175">
                  <c:v>55.166369827260553</c:v>
                </c:pt>
                <c:pt idx="176">
                  <c:v>55.973989329141602</c:v>
                </c:pt>
                <c:pt idx="177">
                  <c:v>61.541740871676417</c:v>
                </c:pt>
                <c:pt idx="178">
                  <c:v>59.429541624075277</c:v>
                </c:pt>
                <c:pt idx="179">
                  <c:v>60.065477222580697</c:v>
                </c:pt>
                <c:pt idx="180">
                  <c:v>61.561752558491847</c:v>
                </c:pt>
                <c:pt idx="181">
                  <c:v>64.258629967439049</c:v>
                </c:pt>
                <c:pt idx="182">
                  <c:v>62.697110652586041</c:v>
                </c:pt>
                <c:pt idx="183">
                  <c:v>60.637300969260963</c:v>
                </c:pt>
                <c:pt idx="184">
                  <c:v>60.608895093155503</c:v>
                </c:pt>
                <c:pt idx="185">
                  <c:v>63.897635441892305</c:v>
                </c:pt>
                <c:pt idx="186">
                  <c:v>68.04636025167872</c:v>
                </c:pt>
                <c:pt idx="187">
                  <c:v>70.1340861806232</c:v>
                </c:pt>
                <c:pt idx="188">
                  <c:v>72.782914030683514</c:v>
                </c:pt>
                <c:pt idx="189">
                  <c:v>78.511152241772578</c:v>
                </c:pt>
                <c:pt idx="190">
                  <c:v>80.34550867787118</c:v>
                </c:pt>
                <c:pt idx="191">
                  <c:v>94.206659405841478</c:v>
                </c:pt>
                <c:pt idx="192">
                  <c:v>108.41953026627502</c:v>
                </c:pt>
                <c:pt idx="193">
                  <c:v>123.55183973871084</c:v>
                </c:pt>
                <c:pt idx="194">
                  <c:v>118.70388149778535</c:v>
                </c:pt>
                <c:pt idx="195">
                  <c:v>120.40385162363845</c:v>
                </c:pt>
                <c:pt idx="196">
                  <c:v>115.81273963911497</c:v>
                </c:pt>
                <c:pt idx="197">
                  <c:v>106.02631217882413</c:v>
                </c:pt>
                <c:pt idx="198">
                  <c:v>110.5047103820735</c:v>
                </c:pt>
                <c:pt idx="199">
                  <c:v>92.618603256707559</c:v>
                </c:pt>
                <c:pt idx="200">
                  <c:v>83.194096601249299</c:v>
                </c:pt>
                <c:pt idx="201">
                  <c:v>80.138604326076674</c:v>
                </c:pt>
                <c:pt idx="202">
                  <c:v>81.099378783377247</c:v>
                </c:pt>
                <c:pt idx="203">
                  <c:v>79.666339046847909</c:v>
                </c:pt>
                <c:pt idx="204">
                  <c:v>71.033428604490624</c:v>
                </c:pt>
                <c:pt idx="205">
                  <c:v>68.577735794808973</c:v>
                </c:pt>
                <c:pt idx="206">
                  <c:v>67.734301012091336</c:v>
                </c:pt>
                <c:pt idx="207">
                  <c:v>63.062969907809183</c:v>
                </c:pt>
                <c:pt idx="208">
                  <c:v>61.181461546362193</c:v>
                </c:pt>
                <c:pt idx="209">
                  <c:v>60.273147164973992</c:v>
                </c:pt>
                <c:pt idx="210">
                  <c:v>65.982551847985533</c:v>
                </c:pt>
                <c:pt idx="211">
                  <c:v>63.618677774683306</c:v>
                </c:pt>
                <c:pt idx="212">
                  <c:v>63.297447053881804</c:v>
                </c:pt>
                <c:pt idx="213">
                  <c:v>64.885240374817855</c:v>
                </c:pt>
                <c:pt idx="214">
                  <c:v>65.512174757623782</c:v>
                </c:pt>
                <c:pt idx="215">
                  <c:v>69.476781662101175</c:v>
                </c:pt>
                <c:pt idx="216">
                  <c:v>72.129392129618182</c:v>
                </c:pt>
                <c:pt idx="217">
                  <c:v>81.341242710445869</c:v>
                </c:pt>
                <c:pt idx="218">
                  <c:v>79.474789324787963</c:v>
                </c:pt>
                <c:pt idx="219">
                  <c:v>75.624202941179675</c:v>
                </c:pt>
                <c:pt idx="220">
                  <c:v>72.676739163535487</c:v>
                </c:pt>
                <c:pt idx="221">
                  <c:v>73.003844176662227</c:v>
                </c:pt>
                <c:pt idx="222">
                  <c:v>85.676231219070672</c:v>
                </c:pt>
                <c:pt idx="223">
                  <c:v>87.944072429601235</c:v>
                </c:pt>
                <c:pt idx="224">
                  <c:v>81.467393169691562</c:v>
                </c:pt>
                <c:pt idx="225">
                  <c:v>71.647726739770974</c:v>
                </c:pt>
                <c:pt idx="226">
                  <c:v>72.851890214388973</c:v>
                </c:pt>
                <c:pt idx="227">
                  <c:v>70.744604133807471</c:v>
                </c:pt>
                <c:pt idx="228">
                  <c:v>80.295709609464609</c:v>
                </c:pt>
                <c:pt idx="229">
                  <c:v>84.91704541432587</c:v>
                </c:pt>
                <c:pt idx="230">
                  <c:v>86.008194146029254</c:v>
                </c:pt>
                <c:pt idx="231">
                  <c:v>87.593569067974698</c:v>
                </c:pt>
                <c:pt idx="232">
                  <c:v>103.05293577198363</c:v>
                </c:pt>
                <c:pt idx="233">
                  <c:v>105.43881059828684</c:v>
                </c:pt>
                <c:pt idx="234">
                  <c:v>118.27001948072362</c:v>
                </c:pt>
                <c:pt idx="235">
                  <c:v>144.0038189897212</c:v>
                </c:pt>
                <c:pt idx="236">
                  <c:v>147.86746356043881</c:v>
                </c:pt>
                <c:pt idx="237">
                  <c:v>145.34159456488263</c:v>
                </c:pt>
                <c:pt idx="238">
                  <c:v>142.89769370679835</c:v>
                </c:pt>
                <c:pt idx="239">
                  <c:v>151.05699661142503</c:v>
                </c:pt>
                <c:pt idx="240">
                  <c:v>163.85030990807408</c:v>
                </c:pt>
                <c:pt idx="241">
                  <c:v>157.42978499216289</c:v>
                </c:pt>
                <c:pt idx="242">
                  <c:v>115.54575949253889</c:v>
                </c:pt>
                <c:pt idx="243">
                  <c:v>101.84626564505437</c:v>
                </c:pt>
                <c:pt idx="244">
                  <c:v>94.12229486179497</c:v>
                </c:pt>
                <c:pt idx="245">
                  <c:v>98.145606170546856</c:v>
                </c:pt>
                <c:pt idx="246">
                  <c:v>107.92808386306336</c:v>
                </c:pt>
                <c:pt idx="247">
                  <c:v>114.62046935006116</c:v>
                </c:pt>
                <c:pt idx="248">
                  <c:v>138.78679154385839</c:v>
                </c:pt>
                <c:pt idx="249">
                  <c:v>152.39791197292905</c:v>
                </c:pt>
                <c:pt idx="250">
                  <c:v>162.90527078001108</c:v>
                </c:pt>
                <c:pt idx="251">
                  <c:v>173.84114306933046</c:v>
                </c:pt>
                <c:pt idx="252">
                  <c:v>165.09904504273857</c:v>
                </c:pt>
                <c:pt idx="253">
                  <c:v>164.3269192354939</c:v>
                </c:pt>
                <c:pt idx="254">
                  <c:v>146.30388777559097</c:v>
                </c:pt>
                <c:pt idx="255">
                  <c:v>135.82013113815395</c:v>
                </c:pt>
                <c:pt idx="256">
                  <c:v>122.68412361250358</c:v>
                </c:pt>
                <c:pt idx="257">
                  <c:v>140.54752002239766</c:v>
                </c:pt>
                <c:pt idx="258">
                  <c:v>157.33542912479112</c:v>
                </c:pt>
                <c:pt idx="259">
                  <c:v>154.71310463001748</c:v>
                </c:pt>
                <c:pt idx="260">
                  <c:v>148.90641351840088</c:v>
                </c:pt>
                <c:pt idx="261">
                  <c:v>141.92184097072118</c:v>
                </c:pt>
                <c:pt idx="262">
                  <c:v>133.55980948010509</c:v>
                </c:pt>
                <c:pt idx="263">
                  <c:v>128.45895900623324</c:v>
                </c:pt>
                <c:pt idx="264">
                  <c:v>132.3272780927858</c:v>
                </c:pt>
                <c:pt idx="265">
                  <c:v>135.48881757302098</c:v>
                </c:pt>
                <c:pt idx="266">
                  <c:v>135.35143333933902</c:v>
                </c:pt>
                <c:pt idx="267">
                  <c:v>128.23493003461346</c:v>
                </c:pt>
                <c:pt idx="268">
                  <c:v>116.60517228498368</c:v>
                </c:pt>
                <c:pt idx="269">
                  <c:v>114.9628835871289</c:v>
                </c:pt>
                <c:pt idx="270">
                  <c:v>128.36692832001921</c:v>
                </c:pt>
                <c:pt idx="271">
                  <c:v>117.2281534883832</c:v>
                </c:pt>
                <c:pt idx="272">
                  <c:v>112.29403071625019</c:v>
                </c:pt>
                <c:pt idx="273">
                  <c:v>114.08754673478833</c:v>
                </c:pt>
                <c:pt idx="274">
                  <c:v>108.63943988975504</c:v>
                </c:pt>
                <c:pt idx="275">
                  <c:v>108.46327196532566</c:v>
                </c:pt>
                <c:pt idx="276">
                  <c:v>106.47949584007907</c:v>
                </c:pt>
                <c:pt idx="277">
                  <c:v>103.04044635253892</c:v>
                </c:pt>
                <c:pt idx="278">
                  <c:v>104.15465633116551</c:v>
                </c:pt>
                <c:pt idx="279">
                  <c:v>100.44301646220303</c:v>
                </c:pt>
                <c:pt idx="280">
                  <c:v>99.419840900702368</c:v>
                </c:pt>
                <c:pt idx="281">
                  <c:v>96.431347669191453</c:v>
                </c:pt>
                <c:pt idx="282">
                  <c:v>94.999124870027785</c:v>
                </c:pt>
                <c:pt idx="283">
                  <c:v>96.086186189046146</c:v>
                </c:pt>
                <c:pt idx="284">
                  <c:v>97.986003039007613</c:v>
                </c:pt>
                <c:pt idx="285">
                  <c:v>105.29049232625501</c:v>
                </c:pt>
                <c:pt idx="286">
                  <c:v>99.640863429204146</c:v>
                </c:pt>
                <c:pt idx="287">
                  <c:v>93.373348347501974</c:v>
                </c:pt>
                <c:pt idx="288">
                  <c:v>89.342166172101685</c:v>
                </c:pt>
                <c:pt idx="289">
                  <c:v>94.867424336138214</c:v>
                </c:pt>
                <c:pt idx="290">
                  <c:v>102.38042449372389</c:v>
                </c:pt>
                <c:pt idx="291">
                  <c:v>100.72442677917483</c:v>
                </c:pt>
                <c:pt idx="292">
                  <c:v>104.49944788503829</c:v>
                </c:pt>
                <c:pt idx="293">
                  <c:v>103.99069304700726</c:v>
                </c:pt>
                <c:pt idx="294">
                  <c:v>104.43965071876084</c:v>
                </c:pt>
                <c:pt idx="295">
                  <c:v>98.482837767540204</c:v>
                </c:pt>
                <c:pt idx="296">
                  <c:v>91.939443089978809</c:v>
                </c:pt>
                <c:pt idx="297">
                  <c:v>95.782249389372936</c:v>
                </c:pt>
                <c:pt idx="298">
                  <c:v>92.602411672620178</c:v>
                </c:pt>
                <c:pt idx="299">
                  <c:v>87.65744600915437</c:v>
                </c:pt>
                <c:pt idx="300">
                  <c:v>97.080990645867359</c:v>
                </c:pt>
                <c:pt idx="301">
                  <c:v>92.333766966296096</c:v>
                </c:pt>
                <c:pt idx="302">
                  <c:v>83.794358714407409</c:v>
                </c:pt>
                <c:pt idx="303">
                  <c:v>82.729620454865909</c:v>
                </c:pt>
                <c:pt idx="304">
                  <c:v>84.401747602702713</c:v>
                </c:pt>
                <c:pt idx="305">
                  <c:v>78.834016126662362</c:v>
                </c:pt>
                <c:pt idx="306">
                  <c:v>80.801127867164197</c:v>
                </c:pt>
                <c:pt idx="307">
                  <c:v>72.745063035170176</c:v>
                </c:pt>
                <c:pt idx="308">
                  <c:v>75.064951150186985</c:v>
                </c:pt>
                <c:pt idx="309">
                  <c:v>87.996615549526297</c:v>
                </c:pt>
                <c:pt idx="310">
                  <c:v>92.057378382258221</c:v>
                </c:pt>
                <c:pt idx="311">
                  <c:v>92.655564408609706</c:v>
                </c:pt>
                <c:pt idx="312">
                  <c:v>92.509172581945236</c:v>
                </c:pt>
                <c:pt idx="313">
                  <c:v>86.808569888658084</c:v>
                </c:pt>
                <c:pt idx="314">
                  <c:v>101.64636131998081</c:v>
                </c:pt>
                <c:pt idx="315">
                  <c:v>99.890153540262716</c:v>
                </c:pt>
                <c:pt idx="316">
                  <c:v>111.54814595393275</c:v>
                </c:pt>
                <c:pt idx="317">
                  <c:v>128.07327797797421</c:v>
                </c:pt>
                <c:pt idx="318">
                  <c:v>129.3341253687592</c:v>
                </c:pt>
                <c:pt idx="319">
                  <c:v>132.5330234830183</c:v>
                </c:pt>
                <c:pt idx="320">
                  <c:v>141.42440767347915</c:v>
                </c:pt>
                <c:pt idx="321">
                  <c:v>146.30276261714044</c:v>
                </c:pt>
                <c:pt idx="322">
                  <c:v>133.23296136623927</c:v>
                </c:pt>
                <c:pt idx="323">
                  <c:v>121.8256915087147</c:v>
                </c:pt>
                <c:pt idx="324">
                  <c:v>129.35167744062656</c:v>
                </c:pt>
                <c:pt idx="325">
                  <c:v>129.06933221749048</c:v>
                </c:pt>
                <c:pt idx="326">
                  <c:v>115.01682237235305</c:v>
                </c:pt>
                <c:pt idx="327">
                  <c:v>104.58891076772198</c:v>
                </c:pt>
                <c:pt idx="328">
                  <c:v>102.17718903634949</c:v>
                </c:pt>
                <c:pt idx="329">
                  <c:v>88.43558032234219</c:v>
                </c:pt>
                <c:pt idx="330">
                  <c:v>93.022450875729078</c:v>
                </c:pt>
                <c:pt idx="331">
                  <c:v>91.411571010570043</c:v>
                </c:pt>
                <c:pt idx="332">
                  <c:v>91.534988380451793</c:v>
                </c:pt>
                <c:pt idx="333">
                  <c:v>91.21455464350403</c:v>
                </c:pt>
                <c:pt idx="334">
                  <c:v>95.34397746412742</c:v>
                </c:pt>
                <c:pt idx="335">
                  <c:v>91.480306714383048</c:v>
                </c:pt>
                <c:pt idx="336">
                  <c:v>85.711998567450891</c:v>
                </c:pt>
                <c:pt idx="337">
                  <c:v>82.497038223739196</c:v>
                </c:pt>
                <c:pt idx="338">
                  <c:v>79.533226289091644</c:v>
                </c:pt>
                <c:pt idx="339">
                  <c:v>75.512534342367417</c:v>
                </c:pt>
                <c:pt idx="340">
                  <c:v>75.14385679944013</c:v>
                </c:pt>
                <c:pt idx="341">
                  <c:v>76.048433485122473</c:v>
                </c:pt>
                <c:pt idx="342">
                  <c:v>71.26997751713165</c:v>
                </c:pt>
                <c:pt idx="343">
                  <c:v>67.436011586209659</c:v>
                </c:pt>
                <c:pt idx="344">
                  <c:v>69.177916799790736</c:v>
                </c:pt>
                <c:pt idx="345">
                  <c:v>75.197222873778884</c:v>
                </c:pt>
                <c:pt idx="346">
                  <c:v>78.500665827793142</c:v>
                </c:pt>
                <c:pt idx="347">
                  <c:v>76.976552865331698</c:v>
                </c:pt>
                <c:pt idx="348">
                  <c:v>79.796429167637754</c:v>
                </c:pt>
                <c:pt idx="349">
                  <c:v>80.767927918831333</c:v>
                </c:pt>
                <c:pt idx="350">
                  <c:v>79.112066400898485</c:v>
                </c:pt>
                <c:pt idx="351">
                  <c:v>79.708728348514285</c:v>
                </c:pt>
                <c:pt idx="352">
                  <c:v>77.173891769977658</c:v>
                </c:pt>
                <c:pt idx="353">
                  <c:v>80.400716101985282</c:v>
                </c:pt>
                <c:pt idx="354">
                  <c:v>79.882776958696184</c:v>
                </c:pt>
                <c:pt idx="355">
                  <c:v>76.66466120732521</c:v>
                </c:pt>
                <c:pt idx="356">
                  <c:v>73.931386369850244</c:v>
                </c:pt>
                <c:pt idx="357">
                  <c:v>78.215846382593313</c:v>
                </c:pt>
                <c:pt idx="358">
                  <c:v>79.642582262201458</c:v>
                </c:pt>
                <c:pt idx="359">
                  <c:v>83.47178054601973</c:v>
                </c:pt>
                <c:pt idx="360">
                  <c:v>88.474770512507945</c:v>
                </c:pt>
                <c:pt idx="361">
                  <c:v>92.424861969772692</c:v>
                </c:pt>
                <c:pt idx="362">
                  <c:v>74.733603792774502</c:v>
                </c:pt>
                <c:pt idx="363">
                  <c:v>63.853949856757986</c:v>
                </c:pt>
                <c:pt idx="364">
                  <c:v>68.569652958964454</c:v>
                </c:pt>
                <c:pt idx="365">
                  <c:v>75.740601341474061</c:v>
                </c:pt>
                <c:pt idx="366">
                  <c:v>76.823334460606475</c:v>
                </c:pt>
                <c:pt idx="367">
                  <c:v>81.959652603118897</c:v>
                </c:pt>
                <c:pt idx="368">
                  <c:v>79.803560677573827</c:v>
                </c:pt>
                <c:pt idx="369">
                  <c:v>85.614692776788701</c:v>
                </c:pt>
                <c:pt idx="370">
                  <c:v>88.4625455281505</c:v>
                </c:pt>
                <c:pt idx="371">
                  <c:v>88.071061726750358</c:v>
                </c:pt>
                <c:pt idx="372">
                  <c:v>93.668114709333935</c:v>
                </c:pt>
                <c:pt idx="373">
                  <c:v>99.652038961550346</c:v>
                </c:pt>
                <c:pt idx="374">
                  <c:v>95.69567895206697</c:v>
                </c:pt>
                <c:pt idx="375">
                  <c:v>99.465297841196545</c:v>
                </c:pt>
                <c:pt idx="376">
                  <c:v>106.24235882986068</c:v>
                </c:pt>
                <c:pt idx="377">
                  <c:v>107.17000140824157</c:v>
                </c:pt>
                <c:pt idx="378">
                  <c:v>108.98051346921432</c:v>
                </c:pt>
                <c:pt idx="379">
                  <c:v>119.91354379722094</c:v>
                </c:pt>
                <c:pt idx="380">
                  <c:v>120.55715704918964</c:v>
                </c:pt>
                <c:pt idx="381">
                  <c:v>118.4442933383791</c:v>
                </c:pt>
                <c:pt idx="382">
                  <c:v>119.55815734939479</c:v>
                </c:pt>
                <c:pt idx="383">
                  <c:v>115.82520048797662</c:v>
                </c:pt>
                <c:pt idx="384">
                  <c:v>110.23267109796183</c:v>
                </c:pt>
                <c:pt idx="385">
                  <c:v>108.18085456246725</c:v>
                </c:pt>
              </c:numCache>
            </c:numRef>
          </c:val>
          <c:smooth val="0"/>
          <c:extLst>
            <c:ext xmlns:c16="http://schemas.microsoft.com/office/drawing/2014/chart" uri="{C3380CC4-5D6E-409C-BE32-E72D297353CC}">
              <c16:uniqueId val="{00000005-F92F-4353-96AD-584A7316F465}"/>
            </c:ext>
          </c:extLst>
        </c:ser>
        <c:dLbls>
          <c:showLegendKey val="0"/>
          <c:showVal val="0"/>
          <c:showCatName val="0"/>
          <c:showSerName val="0"/>
          <c:showPercent val="0"/>
          <c:showBubbleSize val="0"/>
        </c:dLbls>
        <c:smooth val="0"/>
        <c:axId val="1028639808"/>
        <c:axId val="1028640136"/>
      </c:lineChart>
      <c:dateAx>
        <c:axId val="10286398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8640136"/>
        <c:crosses val="autoZero"/>
        <c:auto val="1"/>
        <c:lblOffset val="100"/>
        <c:baseTimeUnit val="months"/>
      </c:dateAx>
      <c:valAx>
        <c:axId val="1028640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86398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Agricultural Products</c:v>
                </c:pt>
              </c:strCache>
            </c:strRef>
          </c:tx>
          <c:spPr>
            <a:solidFill>
              <a:schemeClr val="accent2">
                <a:lumMod val="75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2"/>
                <c:pt idx="0">
                  <c:v>1900</c:v>
                </c:pt>
                <c:pt idx="1">
                  <c:v>1925</c:v>
                </c:pt>
                <c:pt idx="2">
                  <c:v>1938</c:v>
                </c:pt>
                <c:pt idx="3">
                  <c:v>1955</c:v>
                </c:pt>
                <c:pt idx="4">
                  <c:v>1963</c:v>
                </c:pt>
                <c:pt idx="5">
                  <c:v>1970</c:v>
                </c:pt>
                <c:pt idx="6">
                  <c:v>1980</c:v>
                </c:pt>
                <c:pt idx="7">
                  <c:v>1990</c:v>
                </c:pt>
                <c:pt idx="8">
                  <c:v>2000</c:v>
                </c:pt>
                <c:pt idx="9">
                  <c:v>2010</c:v>
                </c:pt>
                <c:pt idx="10">
                  <c:v>2015</c:v>
                </c:pt>
                <c:pt idx="11">
                  <c:v>2020</c:v>
                </c:pt>
              </c:strCache>
            </c:strRef>
          </c:cat>
          <c:val>
            <c:numRef>
              <c:f>Sheet1!$B$2:$P$2</c:f>
              <c:numCache>
                <c:formatCode>General</c:formatCode>
                <c:ptCount val="12"/>
                <c:pt idx="0">
                  <c:v>57</c:v>
                </c:pt>
                <c:pt idx="1">
                  <c:v>54.2</c:v>
                </c:pt>
                <c:pt idx="2">
                  <c:v>43.6</c:v>
                </c:pt>
                <c:pt idx="3">
                  <c:v>31.7</c:v>
                </c:pt>
                <c:pt idx="4">
                  <c:v>26.1</c:v>
                </c:pt>
                <c:pt idx="5">
                  <c:v>18.100000000000001</c:v>
                </c:pt>
                <c:pt idx="6">
                  <c:v>13.1</c:v>
                </c:pt>
                <c:pt idx="7">
                  <c:v>10.7</c:v>
                </c:pt>
                <c:pt idx="8">
                  <c:v>7.8</c:v>
                </c:pt>
                <c:pt idx="9">
                  <c:v>9.18</c:v>
                </c:pt>
                <c:pt idx="10">
                  <c:v>9.3699999999999992</c:v>
                </c:pt>
                <c:pt idx="11">
                  <c:v>9.0126291618828933</c:v>
                </c:pt>
              </c:numCache>
            </c:numRef>
          </c:val>
          <c:extLst>
            <c:ext xmlns:c16="http://schemas.microsoft.com/office/drawing/2014/chart" uri="{C3380CC4-5D6E-409C-BE32-E72D297353CC}">
              <c16:uniqueId val="{00000000-46E4-41D4-92ED-AD71153AD067}"/>
            </c:ext>
          </c:extLst>
        </c:ser>
        <c:ser>
          <c:idx val="1"/>
          <c:order val="1"/>
          <c:tx>
            <c:strRef>
              <c:f>Sheet1!$A$3</c:f>
              <c:strCache>
                <c:ptCount val="1"/>
                <c:pt idx="0">
                  <c:v>Natural Resources</c:v>
                </c:pt>
              </c:strCache>
            </c:strRef>
          </c:tx>
          <c:spPr>
            <a:solidFill>
              <a:schemeClr val="accent2">
                <a:lumMod val="50000"/>
              </a:schemeClr>
            </a:solidFill>
            <a:ln>
              <a:noFill/>
            </a:ln>
            <a:effectLst/>
          </c:spPr>
          <c:invertIfNegative val="0"/>
          <c:cat>
            <c:strRef>
              <c:f>Sheet1!$B$1:$P$1</c:f>
              <c:strCache>
                <c:ptCount val="12"/>
                <c:pt idx="0">
                  <c:v>1900</c:v>
                </c:pt>
                <c:pt idx="1">
                  <c:v>1925</c:v>
                </c:pt>
                <c:pt idx="2">
                  <c:v>1938</c:v>
                </c:pt>
                <c:pt idx="3">
                  <c:v>1955</c:v>
                </c:pt>
                <c:pt idx="4">
                  <c:v>1963</c:v>
                </c:pt>
                <c:pt idx="5">
                  <c:v>1970</c:v>
                </c:pt>
                <c:pt idx="6">
                  <c:v>1980</c:v>
                </c:pt>
                <c:pt idx="7">
                  <c:v>1990</c:v>
                </c:pt>
                <c:pt idx="8">
                  <c:v>2000</c:v>
                </c:pt>
                <c:pt idx="9">
                  <c:v>2010</c:v>
                </c:pt>
                <c:pt idx="10">
                  <c:v>2015</c:v>
                </c:pt>
                <c:pt idx="11">
                  <c:v>2020</c:v>
                </c:pt>
              </c:strCache>
            </c:strRef>
          </c:cat>
          <c:val>
            <c:numRef>
              <c:f>Sheet1!$B$3:$P$3</c:f>
              <c:numCache>
                <c:formatCode>General</c:formatCode>
                <c:ptCount val="12"/>
                <c:pt idx="0">
                  <c:v>3</c:v>
                </c:pt>
                <c:pt idx="1">
                  <c:v>5.8</c:v>
                </c:pt>
                <c:pt idx="2">
                  <c:v>11.4</c:v>
                </c:pt>
              </c:numCache>
            </c:numRef>
          </c:val>
          <c:extLst>
            <c:ext xmlns:c16="http://schemas.microsoft.com/office/drawing/2014/chart" uri="{C3380CC4-5D6E-409C-BE32-E72D297353CC}">
              <c16:uniqueId val="{00000001-46E4-41D4-92ED-AD71153AD067}"/>
            </c:ext>
          </c:extLst>
        </c:ser>
        <c:ser>
          <c:idx val="2"/>
          <c:order val="2"/>
          <c:tx>
            <c:strRef>
              <c:f>Sheet1!$A$4</c:f>
              <c:strCache>
                <c:ptCount val="1"/>
                <c:pt idx="0">
                  <c:v>Mining Products</c:v>
                </c:pt>
              </c:strCache>
            </c:strRef>
          </c:tx>
          <c:spPr>
            <a:solidFill>
              <a:schemeClr val="accent3"/>
            </a:solidFill>
            <a:ln>
              <a:noFill/>
            </a:ln>
            <a:effectLst/>
          </c:spPr>
          <c:invertIfNegative val="0"/>
          <c:cat>
            <c:strRef>
              <c:f>Sheet1!$B$1:$P$1</c:f>
              <c:strCache>
                <c:ptCount val="12"/>
                <c:pt idx="0">
                  <c:v>1900</c:v>
                </c:pt>
                <c:pt idx="1">
                  <c:v>1925</c:v>
                </c:pt>
                <c:pt idx="2">
                  <c:v>1938</c:v>
                </c:pt>
                <c:pt idx="3">
                  <c:v>1955</c:v>
                </c:pt>
                <c:pt idx="4">
                  <c:v>1963</c:v>
                </c:pt>
                <c:pt idx="5">
                  <c:v>1970</c:v>
                </c:pt>
                <c:pt idx="6">
                  <c:v>1980</c:v>
                </c:pt>
                <c:pt idx="7">
                  <c:v>1990</c:v>
                </c:pt>
                <c:pt idx="8">
                  <c:v>2000</c:v>
                </c:pt>
                <c:pt idx="9">
                  <c:v>2010</c:v>
                </c:pt>
                <c:pt idx="10">
                  <c:v>2015</c:v>
                </c:pt>
                <c:pt idx="11">
                  <c:v>2020</c:v>
                </c:pt>
              </c:strCache>
            </c:strRef>
          </c:cat>
          <c:val>
            <c:numRef>
              <c:f>Sheet1!$B$4:$P$4</c:f>
              <c:numCache>
                <c:formatCode>General</c:formatCode>
                <c:ptCount val="12"/>
                <c:pt idx="3">
                  <c:v>7.6</c:v>
                </c:pt>
                <c:pt idx="4">
                  <c:v>6.3</c:v>
                </c:pt>
                <c:pt idx="5">
                  <c:v>7.2</c:v>
                </c:pt>
                <c:pt idx="6">
                  <c:v>4.8</c:v>
                </c:pt>
                <c:pt idx="7">
                  <c:v>3.7</c:v>
                </c:pt>
                <c:pt idx="8">
                  <c:v>3.1</c:v>
                </c:pt>
                <c:pt idx="9">
                  <c:v>4.5</c:v>
                </c:pt>
                <c:pt idx="10">
                  <c:v>4.2569999999999997</c:v>
                </c:pt>
                <c:pt idx="11">
                  <c:v>4.1446613088404121</c:v>
                </c:pt>
              </c:numCache>
            </c:numRef>
          </c:val>
          <c:extLst>
            <c:ext xmlns:c16="http://schemas.microsoft.com/office/drawing/2014/chart" uri="{C3380CC4-5D6E-409C-BE32-E72D297353CC}">
              <c16:uniqueId val="{00000002-46E4-41D4-92ED-AD71153AD067}"/>
            </c:ext>
          </c:extLst>
        </c:ser>
        <c:ser>
          <c:idx val="3"/>
          <c:order val="3"/>
          <c:tx>
            <c:strRef>
              <c:f>Sheet1!$A$5</c:f>
              <c:strCache>
                <c:ptCount val="1"/>
                <c:pt idx="0">
                  <c:v>Fuels</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Sheet1!$B$1:$P$1</c:f>
              <c:strCache>
                <c:ptCount val="12"/>
                <c:pt idx="0">
                  <c:v>1900</c:v>
                </c:pt>
                <c:pt idx="1">
                  <c:v>1925</c:v>
                </c:pt>
                <c:pt idx="2">
                  <c:v>1938</c:v>
                </c:pt>
                <c:pt idx="3">
                  <c:v>1955</c:v>
                </c:pt>
                <c:pt idx="4">
                  <c:v>1963</c:v>
                </c:pt>
                <c:pt idx="5">
                  <c:v>1970</c:v>
                </c:pt>
                <c:pt idx="6">
                  <c:v>1980</c:v>
                </c:pt>
                <c:pt idx="7">
                  <c:v>1990</c:v>
                </c:pt>
                <c:pt idx="8">
                  <c:v>2000</c:v>
                </c:pt>
                <c:pt idx="9">
                  <c:v>2010</c:v>
                </c:pt>
                <c:pt idx="10">
                  <c:v>2015</c:v>
                </c:pt>
                <c:pt idx="11">
                  <c:v>2020</c:v>
                </c:pt>
              </c:strCache>
            </c:strRef>
          </c:cat>
          <c:val>
            <c:numRef>
              <c:f>Sheet1!$B$5:$P$5</c:f>
              <c:numCache>
                <c:formatCode>General</c:formatCode>
                <c:ptCount val="12"/>
                <c:pt idx="3">
                  <c:v>11</c:v>
                </c:pt>
                <c:pt idx="4">
                  <c:v>10.199999999999999</c:v>
                </c:pt>
                <c:pt idx="5">
                  <c:v>9.1999999999999993</c:v>
                </c:pt>
                <c:pt idx="6">
                  <c:v>23.7</c:v>
                </c:pt>
                <c:pt idx="7">
                  <c:v>10.7</c:v>
                </c:pt>
                <c:pt idx="8">
                  <c:v>10.6</c:v>
                </c:pt>
                <c:pt idx="9">
                  <c:v>15.8</c:v>
                </c:pt>
                <c:pt idx="10">
                  <c:v>12.204000000000001</c:v>
                </c:pt>
                <c:pt idx="11">
                  <c:v>8.5533869115958652</c:v>
                </c:pt>
              </c:numCache>
            </c:numRef>
          </c:val>
          <c:extLst>
            <c:ext xmlns:c16="http://schemas.microsoft.com/office/drawing/2014/chart" uri="{C3380CC4-5D6E-409C-BE32-E72D297353CC}">
              <c16:uniqueId val="{00000003-46E4-41D4-92ED-AD71153AD067}"/>
            </c:ext>
          </c:extLst>
        </c:ser>
        <c:ser>
          <c:idx val="4"/>
          <c:order val="4"/>
          <c:tx>
            <c:strRef>
              <c:f>Sheet1!$A$6</c:f>
              <c:strCache>
                <c:ptCount val="1"/>
                <c:pt idx="0">
                  <c:v>Manufactures</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Sheet1!$B$1:$P$1</c:f>
              <c:strCache>
                <c:ptCount val="12"/>
                <c:pt idx="0">
                  <c:v>1900</c:v>
                </c:pt>
                <c:pt idx="1">
                  <c:v>1925</c:v>
                </c:pt>
                <c:pt idx="2">
                  <c:v>1938</c:v>
                </c:pt>
                <c:pt idx="3">
                  <c:v>1955</c:v>
                </c:pt>
                <c:pt idx="4">
                  <c:v>1963</c:v>
                </c:pt>
                <c:pt idx="5">
                  <c:v>1970</c:v>
                </c:pt>
                <c:pt idx="6">
                  <c:v>1980</c:v>
                </c:pt>
                <c:pt idx="7">
                  <c:v>1990</c:v>
                </c:pt>
                <c:pt idx="8">
                  <c:v>2000</c:v>
                </c:pt>
                <c:pt idx="9">
                  <c:v>2010</c:v>
                </c:pt>
                <c:pt idx="10">
                  <c:v>2015</c:v>
                </c:pt>
                <c:pt idx="11">
                  <c:v>2020</c:v>
                </c:pt>
              </c:strCache>
            </c:strRef>
          </c:cat>
          <c:val>
            <c:numRef>
              <c:f>Sheet1!$B$6:$P$6</c:f>
              <c:numCache>
                <c:formatCode>General</c:formatCode>
                <c:ptCount val="12"/>
                <c:pt idx="0">
                  <c:v>40</c:v>
                </c:pt>
                <c:pt idx="1">
                  <c:v>40</c:v>
                </c:pt>
                <c:pt idx="2">
                  <c:v>45</c:v>
                </c:pt>
                <c:pt idx="3">
                  <c:v>44.7</c:v>
                </c:pt>
                <c:pt idx="4">
                  <c:v>52.3</c:v>
                </c:pt>
                <c:pt idx="5">
                  <c:v>61</c:v>
                </c:pt>
                <c:pt idx="6">
                  <c:v>55</c:v>
                </c:pt>
                <c:pt idx="7">
                  <c:v>70.400000000000006</c:v>
                </c:pt>
                <c:pt idx="8">
                  <c:v>74.8</c:v>
                </c:pt>
                <c:pt idx="9">
                  <c:v>67.099999999999994</c:v>
                </c:pt>
                <c:pt idx="10">
                  <c:v>68.180000000000007</c:v>
                </c:pt>
                <c:pt idx="11">
                  <c:v>71.067738231917332</c:v>
                </c:pt>
              </c:numCache>
            </c:numRef>
          </c:val>
          <c:extLst>
            <c:ext xmlns:c16="http://schemas.microsoft.com/office/drawing/2014/chart" uri="{C3380CC4-5D6E-409C-BE32-E72D297353CC}">
              <c16:uniqueId val="{00000004-46E4-41D4-92ED-AD71153AD067}"/>
            </c:ext>
          </c:extLst>
        </c:ser>
        <c:ser>
          <c:idx val="5"/>
          <c:order val="5"/>
          <c:tx>
            <c:strRef>
              <c:f>Sheet1!$A$7</c:f>
              <c:strCache>
                <c:ptCount val="1"/>
                <c:pt idx="0">
                  <c:v>Other</c:v>
                </c:pt>
              </c:strCache>
            </c:strRef>
          </c:tx>
          <c:spPr>
            <a:solidFill>
              <a:schemeClr val="bg1">
                <a:lumMod val="75000"/>
              </a:schemeClr>
            </a:solidFill>
            <a:ln>
              <a:noFill/>
            </a:ln>
            <a:effectLst/>
          </c:spPr>
          <c:invertIfNegative val="0"/>
          <c:cat>
            <c:strRef>
              <c:f>Sheet1!$B$1:$P$1</c:f>
              <c:strCache>
                <c:ptCount val="12"/>
                <c:pt idx="0">
                  <c:v>1900</c:v>
                </c:pt>
                <c:pt idx="1">
                  <c:v>1925</c:v>
                </c:pt>
                <c:pt idx="2">
                  <c:v>1938</c:v>
                </c:pt>
                <c:pt idx="3">
                  <c:v>1955</c:v>
                </c:pt>
                <c:pt idx="4">
                  <c:v>1963</c:v>
                </c:pt>
                <c:pt idx="5">
                  <c:v>1970</c:v>
                </c:pt>
                <c:pt idx="6">
                  <c:v>1980</c:v>
                </c:pt>
                <c:pt idx="7">
                  <c:v>1990</c:v>
                </c:pt>
                <c:pt idx="8">
                  <c:v>2000</c:v>
                </c:pt>
                <c:pt idx="9">
                  <c:v>2010</c:v>
                </c:pt>
                <c:pt idx="10">
                  <c:v>2015</c:v>
                </c:pt>
                <c:pt idx="11">
                  <c:v>2020</c:v>
                </c:pt>
              </c:strCache>
            </c:strRef>
          </c:cat>
          <c:val>
            <c:numRef>
              <c:f>Sheet1!$B$7:$P$7</c:f>
              <c:numCache>
                <c:formatCode>General</c:formatCode>
                <c:ptCount val="12"/>
                <c:pt idx="3">
                  <c:v>5</c:v>
                </c:pt>
                <c:pt idx="4">
                  <c:v>5.0999999999999996</c:v>
                </c:pt>
                <c:pt idx="5">
                  <c:v>4.5</c:v>
                </c:pt>
                <c:pt idx="6">
                  <c:v>3.4</c:v>
                </c:pt>
                <c:pt idx="7">
                  <c:v>4.5</c:v>
                </c:pt>
                <c:pt idx="8">
                  <c:v>3.7</c:v>
                </c:pt>
                <c:pt idx="9">
                  <c:v>3.5</c:v>
                </c:pt>
                <c:pt idx="10">
                  <c:v>6</c:v>
                </c:pt>
                <c:pt idx="11">
                  <c:v>7.2215843857635047</c:v>
                </c:pt>
              </c:numCache>
            </c:numRef>
          </c:val>
          <c:extLst>
            <c:ext xmlns:c16="http://schemas.microsoft.com/office/drawing/2014/chart" uri="{C3380CC4-5D6E-409C-BE32-E72D297353CC}">
              <c16:uniqueId val="{00000005-46E4-41D4-92ED-AD71153AD067}"/>
            </c:ext>
          </c:extLst>
        </c:ser>
        <c:dLbls>
          <c:showLegendKey val="0"/>
          <c:showVal val="0"/>
          <c:showCatName val="0"/>
          <c:showSerName val="0"/>
          <c:showPercent val="0"/>
          <c:showBubbleSize val="0"/>
        </c:dLbls>
        <c:gapWidth val="150"/>
        <c:overlap val="100"/>
        <c:axId val="189652352"/>
        <c:axId val="189662336"/>
      </c:barChart>
      <c:catAx>
        <c:axId val="18965235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89662336"/>
        <c:crosses val="autoZero"/>
        <c:auto val="1"/>
        <c:lblAlgn val="ctr"/>
        <c:lblOffset val="100"/>
        <c:noMultiLvlLbl val="0"/>
      </c:catAx>
      <c:valAx>
        <c:axId val="189662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1896523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b="0">
          <a:solidFill>
            <a:schemeClr val="tx1"/>
          </a:solidFill>
          <a:latin typeface="Arial Narrow" panose="020B060602020203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ICO Composite</c:v>
                </c:pt>
              </c:strCache>
            </c:strRef>
          </c:tx>
          <c:spPr>
            <a:ln w="28575" cap="rnd">
              <a:solidFill>
                <a:schemeClr val="tx1"/>
              </a:solidFill>
              <a:round/>
            </a:ln>
            <a:effectLst/>
          </c:spPr>
          <c:marker>
            <c:symbol val="none"/>
          </c:marker>
          <c:cat>
            <c:numRef>
              <c:f>Sheet1!$A$2:$A$507</c:f>
              <c:numCache>
                <c:formatCode>[$-409]mmm\-yy;@</c:formatCode>
                <c:ptCount val="506"/>
                <c:pt idx="0">
                  <c:v>29221</c:v>
                </c:pt>
                <c:pt idx="1">
                  <c:v>29252</c:v>
                </c:pt>
                <c:pt idx="2">
                  <c:v>29281</c:v>
                </c:pt>
                <c:pt idx="3">
                  <c:v>29312</c:v>
                </c:pt>
                <c:pt idx="4">
                  <c:v>29342</c:v>
                </c:pt>
                <c:pt idx="5">
                  <c:v>29373</c:v>
                </c:pt>
                <c:pt idx="6">
                  <c:v>29403</c:v>
                </c:pt>
                <c:pt idx="7">
                  <c:v>29434</c:v>
                </c:pt>
                <c:pt idx="8">
                  <c:v>29465</c:v>
                </c:pt>
                <c:pt idx="9">
                  <c:v>29495</c:v>
                </c:pt>
                <c:pt idx="10">
                  <c:v>29526</c:v>
                </c:pt>
                <c:pt idx="11">
                  <c:v>29556</c:v>
                </c:pt>
                <c:pt idx="12">
                  <c:v>29587</c:v>
                </c:pt>
                <c:pt idx="13">
                  <c:v>29618</c:v>
                </c:pt>
                <c:pt idx="14">
                  <c:v>29646</c:v>
                </c:pt>
                <c:pt idx="15">
                  <c:v>29677</c:v>
                </c:pt>
                <c:pt idx="16">
                  <c:v>29707</c:v>
                </c:pt>
                <c:pt idx="17">
                  <c:v>29738</c:v>
                </c:pt>
                <c:pt idx="18">
                  <c:v>29768</c:v>
                </c:pt>
                <c:pt idx="19">
                  <c:v>29799</c:v>
                </c:pt>
                <c:pt idx="20">
                  <c:v>29830</c:v>
                </c:pt>
                <c:pt idx="21">
                  <c:v>29860</c:v>
                </c:pt>
                <c:pt idx="22">
                  <c:v>29891</c:v>
                </c:pt>
                <c:pt idx="23">
                  <c:v>29921</c:v>
                </c:pt>
                <c:pt idx="24">
                  <c:v>29952</c:v>
                </c:pt>
                <c:pt idx="25">
                  <c:v>29983</c:v>
                </c:pt>
                <c:pt idx="26">
                  <c:v>30011</c:v>
                </c:pt>
                <c:pt idx="27">
                  <c:v>30042</c:v>
                </c:pt>
                <c:pt idx="28">
                  <c:v>30072</c:v>
                </c:pt>
                <c:pt idx="29">
                  <c:v>30103</c:v>
                </c:pt>
                <c:pt idx="30">
                  <c:v>30133</c:v>
                </c:pt>
                <c:pt idx="31">
                  <c:v>30164</c:v>
                </c:pt>
                <c:pt idx="32">
                  <c:v>30195</c:v>
                </c:pt>
                <c:pt idx="33">
                  <c:v>30225</c:v>
                </c:pt>
                <c:pt idx="34">
                  <c:v>30256</c:v>
                </c:pt>
                <c:pt idx="35">
                  <c:v>30286</c:v>
                </c:pt>
                <c:pt idx="36">
                  <c:v>30317</c:v>
                </c:pt>
                <c:pt idx="37">
                  <c:v>30348</c:v>
                </c:pt>
                <c:pt idx="38">
                  <c:v>30376</c:v>
                </c:pt>
                <c:pt idx="39">
                  <c:v>30407</c:v>
                </c:pt>
                <c:pt idx="40">
                  <c:v>30437</c:v>
                </c:pt>
                <c:pt idx="41">
                  <c:v>30468</c:v>
                </c:pt>
                <c:pt idx="42">
                  <c:v>30498</c:v>
                </c:pt>
                <c:pt idx="43">
                  <c:v>30529</c:v>
                </c:pt>
                <c:pt idx="44">
                  <c:v>30560</c:v>
                </c:pt>
                <c:pt idx="45">
                  <c:v>30590</c:v>
                </c:pt>
                <c:pt idx="46">
                  <c:v>30621</c:v>
                </c:pt>
                <c:pt idx="47">
                  <c:v>30651</c:v>
                </c:pt>
                <c:pt idx="48">
                  <c:v>30682</c:v>
                </c:pt>
                <c:pt idx="49">
                  <c:v>30713</c:v>
                </c:pt>
                <c:pt idx="50">
                  <c:v>30742</c:v>
                </c:pt>
                <c:pt idx="51">
                  <c:v>30773</c:v>
                </c:pt>
                <c:pt idx="52">
                  <c:v>30803</c:v>
                </c:pt>
                <c:pt idx="53">
                  <c:v>30834</c:v>
                </c:pt>
                <c:pt idx="54">
                  <c:v>30864</c:v>
                </c:pt>
                <c:pt idx="55">
                  <c:v>30895</c:v>
                </c:pt>
                <c:pt idx="56">
                  <c:v>30926</c:v>
                </c:pt>
                <c:pt idx="57">
                  <c:v>30956</c:v>
                </c:pt>
                <c:pt idx="58">
                  <c:v>30987</c:v>
                </c:pt>
                <c:pt idx="59">
                  <c:v>31017</c:v>
                </c:pt>
                <c:pt idx="60">
                  <c:v>31048</c:v>
                </c:pt>
                <c:pt idx="61">
                  <c:v>31079</c:v>
                </c:pt>
                <c:pt idx="62">
                  <c:v>31107</c:v>
                </c:pt>
                <c:pt idx="63">
                  <c:v>31138</c:v>
                </c:pt>
                <c:pt idx="64">
                  <c:v>31168</c:v>
                </c:pt>
                <c:pt idx="65">
                  <c:v>31199</c:v>
                </c:pt>
                <c:pt idx="66">
                  <c:v>31229</c:v>
                </c:pt>
                <c:pt idx="67">
                  <c:v>31260</c:v>
                </c:pt>
                <c:pt idx="68">
                  <c:v>31291</c:v>
                </c:pt>
                <c:pt idx="69">
                  <c:v>31321</c:v>
                </c:pt>
                <c:pt idx="70">
                  <c:v>31352</c:v>
                </c:pt>
                <c:pt idx="71">
                  <c:v>31382</c:v>
                </c:pt>
                <c:pt idx="72">
                  <c:v>31413</c:v>
                </c:pt>
                <c:pt idx="73">
                  <c:v>31444</c:v>
                </c:pt>
                <c:pt idx="74">
                  <c:v>31472</c:v>
                </c:pt>
                <c:pt idx="75">
                  <c:v>31503</c:v>
                </c:pt>
                <c:pt idx="76">
                  <c:v>31533</c:v>
                </c:pt>
                <c:pt idx="77">
                  <c:v>31564</c:v>
                </c:pt>
                <c:pt idx="78">
                  <c:v>31594</c:v>
                </c:pt>
                <c:pt idx="79">
                  <c:v>31625</c:v>
                </c:pt>
                <c:pt idx="80">
                  <c:v>31656</c:v>
                </c:pt>
                <c:pt idx="81">
                  <c:v>31686</c:v>
                </c:pt>
                <c:pt idx="82">
                  <c:v>31717</c:v>
                </c:pt>
                <c:pt idx="83">
                  <c:v>31747</c:v>
                </c:pt>
                <c:pt idx="84">
                  <c:v>31778</c:v>
                </c:pt>
                <c:pt idx="85">
                  <c:v>31809</c:v>
                </c:pt>
                <c:pt idx="86">
                  <c:v>31837</c:v>
                </c:pt>
                <c:pt idx="87">
                  <c:v>31868</c:v>
                </c:pt>
                <c:pt idx="88">
                  <c:v>31898</c:v>
                </c:pt>
                <c:pt idx="89">
                  <c:v>31929</c:v>
                </c:pt>
                <c:pt idx="90">
                  <c:v>31959</c:v>
                </c:pt>
                <c:pt idx="91">
                  <c:v>31990</c:v>
                </c:pt>
                <c:pt idx="92">
                  <c:v>32021</c:v>
                </c:pt>
                <c:pt idx="93">
                  <c:v>32051</c:v>
                </c:pt>
                <c:pt idx="94">
                  <c:v>32082</c:v>
                </c:pt>
                <c:pt idx="95">
                  <c:v>32112</c:v>
                </c:pt>
                <c:pt idx="96">
                  <c:v>32143</c:v>
                </c:pt>
                <c:pt idx="97">
                  <c:v>32174</c:v>
                </c:pt>
                <c:pt idx="98">
                  <c:v>32203</c:v>
                </c:pt>
                <c:pt idx="99">
                  <c:v>32234</c:v>
                </c:pt>
                <c:pt idx="100">
                  <c:v>32264</c:v>
                </c:pt>
                <c:pt idx="101">
                  <c:v>32295</c:v>
                </c:pt>
                <c:pt idx="102">
                  <c:v>32325</c:v>
                </c:pt>
                <c:pt idx="103">
                  <c:v>32356</c:v>
                </c:pt>
                <c:pt idx="104">
                  <c:v>32387</c:v>
                </c:pt>
                <c:pt idx="105">
                  <c:v>32417</c:v>
                </c:pt>
                <c:pt idx="106">
                  <c:v>32448</c:v>
                </c:pt>
                <c:pt idx="107">
                  <c:v>32478</c:v>
                </c:pt>
                <c:pt idx="108">
                  <c:v>32509</c:v>
                </c:pt>
                <c:pt idx="109">
                  <c:v>32540</c:v>
                </c:pt>
                <c:pt idx="110">
                  <c:v>32568</c:v>
                </c:pt>
                <c:pt idx="111">
                  <c:v>32599</c:v>
                </c:pt>
                <c:pt idx="112">
                  <c:v>32629</c:v>
                </c:pt>
                <c:pt idx="113">
                  <c:v>32660</c:v>
                </c:pt>
                <c:pt idx="114">
                  <c:v>32690</c:v>
                </c:pt>
                <c:pt idx="115">
                  <c:v>32721</c:v>
                </c:pt>
                <c:pt idx="116">
                  <c:v>32752</c:v>
                </c:pt>
                <c:pt idx="117">
                  <c:v>32782</c:v>
                </c:pt>
                <c:pt idx="118">
                  <c:v>32813</c:v>
                </c:pt>
                <c:pt idx="119">
                  <c:v>32843</c:v>
                </c:pt>
                <c:pt idx="120">
                  <c:v>32874</c:v>
                </c:pt>
                <c:pt idx="121">
                  <c:v>32905</c:v>
                </c:pt>
                <c:pt idx="122">
                  <c:v>32933</c:v>
                </c:pt>
                <c:pt idx="123">
                  <c:v>32964</c:v>
                </c:pt>
                <c:pt idx="124">
                  <c:v>32994</c:v>
                </c:pt>
                <c:pt idx="125">
                  <c:v>33025</c:v>
                </c:pt>
                <c:pt idx="126">
                  <c:v>33055</c:v>
                </c:pt>
                <c:pt idx="127">
                  <c:v>33086</c:v>
                </c:pt>
                <c:pt idx="128">
                  <c:v>33117</c:v>
                </c:pt>
                <c:pt idx="129">
                  <c:v>33147</c:v>
                </c:pt>
                <c:pt idx="130">
                  <c:v>33178</c:v>
                </c:pt>
                <c:pt idx="131">
                  <c:v>33208</c:v>
                </c:pt>
                <c:pt idx="132">
                  <c:v>33239</c:v>
                </c:pt>
                <c:pt idx="133">
                  <c:v>33270</c:v>
                </c:pt>
                <c:pt idx="134">
                  <c:v>33298</c:v>
                </c:pt>
                <c:pt idx="135">
                  <c:v>33329</c:v>
                </c:pt>
                <c:pt idx="136">
                  <c:v>33359</c:v>
                </c:pt>
                <c:pt idx="137">
                  <c:v>33390</c:v>
                </c:pt>
                <c:pt idx="138">
                  <c:v>33420</c:v>
                </c:pt>
                <c:pt idx="139">
                  <c:v>33451</c:v>
                </c:pt>
                <c:pt idx="140">
                  <c:v>33482</c:v>
                </c:pt>
                <c:pt idx="141">
                  <c:v>33512</c:v>
                </c:pt>
                <c:pt idx="142">
                  <c:v>33543</c:v>
                </c:pt>
                <c:pt idx="143">
                  <c:v>33573</c:v>
                </c:pt>
                <c:pt idx="144">
                  <c:v>33604</c:v>
                </c:pt>
                <c:pt idx="145">
                  <c:v>33635</c:v>
                </c:pt>
                <c:pt idx="146">
                  <c:v>33664</c:v>
                </c:pt>
                <c:pt idx="147">
                  <c:v>33695</c:v>
                </c:pt>
                <c:pt idx="148">
                  <c:v>33725</c:v>
                </c:pt>
                <c:pt idx="149">
                  <c:v>33756</c:v>
                </c:pt>
                <c:pt idx="150">
                  <c:v>33786</c:v>
                </c:pt>
                <c:pt idx="151">
                  <c:v>33817</c:v>
                </c:pt>
                <c:pt idx="152">
                  <c:v>33848</c:v>
                </c:pt>
                <c:pt idx="153">
                  <c:v>33878</c:v>
                </c:pt>
                <c:pt idx="154">
                  <c:v>33909</c:v>
                </c:pt>
                <c:pt idx="155">
                  <c:v>33939</c:v>
                </c:pt>
                <c:pt idx="156">
                  <c:v>33970</c:v>
                </c:pt>
                <c:pt idx="157">
                  <c:v>34001</c:v>
                </c:pt>
                <c:pt idx="158">
                  <c:v>34029</c:v>
                </c:pt>
                <c:pt idx="159">
                  <c:v>34060</c:v>
                </c:pt>
                <c:pt idx="160">
                  <c:v>34090</c:v>
                </c:pt>
                <c:pt idx="161">
                  <c:v>34121</c:v>
                </c:pt>
                <c:pt idx="162">
                  <c:v>34151</c:v>
                </c:pt>
                <c:pt idx="163">
                  <c:v>34182</c:v>
                </c:pt>
                <c:pt idx="164">
                  <c:v>34213</c:v>
                </c:pt>
                <c:pt idx="165">
                  <c:v>34243</c:v>
                </c:pt>
                <c:pt idx="166">
                  <c:v>34274</c:v>
                </c:pt>
                <c:pt idx="167">
                  <c:v>34304</c:v>
                </c:pt>
                <c:pt idx="168">
                  <c:v>34335</c:v>
                </c:pt>
                <c:pt idx="169">
                  <c:v>34366</c:v>
                </c:pt>
                <c:pt idx="170">
                  <c:v>34394</c:v>
                </c:pt>
                <c:pt idx="171">
                  <c:v>34425</c:v>
                </c:pt>
                <c:pt idx="172">
                  <c:v>34455</c:v>
                </c:pt>
                <c:pt idx="173">
                  <c:v>34486</c:v>
                </c:pt>
                <c:pt idx="174">
                  <c:v>34516</c:v>
                </c:pt>
                <c:pt idx="175">
                  <c:v>34547</c:v>
                </c:pt>
                <c:pt idx="176">
                  <c:v>34578</c:v>
                </c:pt>
                <c:pt idx="177">
                  <c:v>34608</c:v>
                </c:pt>
                <c:pt idx="178">
                  <c:v>34639</c:v>
                </c:pt>
                <c:pt idx="179">
                  <c:v>34669</c:v>
                </c:pt>
                <c:pt idx="180">
                  <c:v>34700</c:v>
                </c:pt>
                <c:pt idx="181">
                  <c:v>34731</c:v>
                </c:pt>
                <c:pt idx="182">
                  <c:v>34759</c:v>
                </c:pt>
                <c:pt idx="183">
                  <c:v>34790</c:v>
                </c:pt>
                <c:pt idx="184">
                  <c:v>34820</c:v>
                </c:pt>
                <c:pt idx="185">
                  <c:v>34851</c:v>
                </c:pt>
                <c:pt idx="186">
                  <c:v>34881</c:v>
                </c:pt>
                <c:pt idx="187">
                  <c:v>34912</c:v>
                </c:pt>
                <c:pt idx="188">
                  <c:v>34943</c:v>
                </c:pt>
                <c:pt idx="189">
                  <c:v>34973</c:v>
                </c:pt>
                <c:pt idx="190">
                  <c:v>35004</c:v>
                </c:pt>
                <c:pt idx="191">
                  <c:v>35034</c:v>
                </c:pt>
                <c:pt idx="192">
                  <c:v>35065</c:v>
                </c:pt>
                <c:pt idx="193">
                  <c:v>35096</c:v>
                </c:pt>
                <c:pt idx="194">
                  <c:v>35125</c:v>
                </c:pt>
                <c:pt idx="195">
                  <c:v>35156</c:v>
                </c:pt>
                <c:pt idx="196">
                  <c:v>35186</c:v>
                </c:pt>
                <c:pt idx="197">
                  <c:v>35217</c:v>
                </c:pt>
                <c:pt idx="198">
                  <c:v>35247</c:v>
                </c:pt>
                <c:pt idx="199">
                  <c:v>35278</c:v>
                </c:pt>
                <c:pt idx="200">
                  <c:v>35309</c:v>
                </c:pt>
                <c:pt idx="201">
                  <c:v>35339</c:v>
                </c:pt>
                <c:pt idx="202">
                  <c:v>35370</c:v>
                </c:pt>
                <c:pt idx="203">
                  <c:v>35400</c:v>
                </c:pt>
                <c:pt idx="204">
                  <c:v>35431</c:v>
                </c:pt>
                <c:pt idx="205">
                  <c:v>35462</c:v>
                </c:pt>
                <c:pt idx="206">
                  <c:v>35490</c:v>
                </c:pt>
                <c:pt idx="207">
                  <c:v>35521</c:v>
                </c:pt>
                <c:pt idx="208">
                  <c:v>35551</c:v>
                </c:pt>
                <c:pt idx="209">
                  <c:v>35582</c:v>
                </c:pt>
                <c:pt idx="210">
                  <c:v>35612</c:v>
                </c:pt>
                <c:pt idx="211">
                  <c:v>35643</c:v>
                </c:pt>
                <c:pt idx="212">
                  <c:v>35674</c:v>
                </c:pt>
                <c:pt idx="213">
                  <c:v>35704</c:v>
                </c:pt>
                <c:pt idx="214">
                  <c:v>35735</c:v>
                </c:pt>
                <c:pt idx="215">
                  <c:v>35765</c:v>
                </c:pt>
                <c:pt idx="216">
                  <c:v>35796</c:v>
                </c:pt>
                <c:pt idx="217">
                  <c:v>35827</c:v>
                </c:pt>
                <c:pt idx="218">
                  <c:v>35855</c:v>
                </c:pt>
                <c:pt idx="219">
                  <c:v>35886</c:v>
                </c:pt>
                <c:pt idx="220">
                  <c:v>35916</c:v>
                </c:pt>
                <c:pt idx="221">
                  <c:v>35947</c:v>
                </c:pt>
                <c:pt idx="222">
                  <c:v>35977</c:v>
                </c:pt>
                <c:pt idx="223">
                  <c:v>36008</c:v>
                </c:pt>
                <c:pt idx="224">
                  <c:v>36039</c:v>
                </c:pt>
                <c:pt idx="225">
                  <c:v>36069</c:v>
                </c:pt>
                <c:pt idx="226">
                  <c:v>36100</c:v>
                </c:pt>
                <c:pt idx="227">
                  <c:v>36130</c:v>
                </c:pt>
                <c:pt idx="228">
                  <c:v>36161</c:v>
                </c:pt>
                <c:pt idx="229">
                  <c:v>36192</c:v>
                </c:pt>
                <c:pt idx="230">
                  <c:v>36220</c:v>
                </c:pt>
                <c:pt idx="231">
                  <c:v>36251</c:v>
                </c:pt>
                <c:pt idx="232">
                  <c:v>36281</c:v>
                </c:pt>
                <c:pt idx="233">
                  <c:v>36312</c:v>
                </c:pt>
                <c:pt idx="234">
                  <c:v>36342</c:v>
                </c:pt>
                <c:pt idx="235">
                  <c:v>36373</c:v>
                </c:pt>
                <c:pt idx="236">
                  <c:v>36404</c:v>
                </c:pt>
                <c:pt idx="237">
                  <c:v>36434</c:v>
                </c:pt>
                <c:pt idx="238">
                  <c:v>36465</c:v>
                </c:pt>
                <c:pt idx="239">
                  <c:v>36495</c:v>
                </c:pt>
                <c:pt idx="240">
                  <c:v>36526</c:v>
                </c:pt>
                <c:pt idx="241">
                  <c:v>36557</c:v>
                </c:pt>
                <c:pt idx="242">
                  <c:v>36586</c:v>
                </c:pt>
                <c:pt idx="243">
                  <c:v>36617</c:v>
                </c:pt>
                <c:pt idx="244">
                  <c:v>36647</c:v>
                </c:pt>
                <c:pt idx="245">
                  <c:v>36678</c:v>
                </c:pt>
                <c:pt idx="246">
                  <c:v>36708</c:v>
                </c:pt>
                <c:pt idx="247">
                  <c:v>36739</c:v>
                </c:pt>
                <c:pt idx="248">
                  <c:v>36770</c:v>
                </c:pt>
                <c:pt idx="249">
                  <c:v>36800</c:v>
                </c:pt>
                <c:pt idx="250">
                  <c:v>36831</c:v>
                </c:pt>
                <c:pt idx="251">
                  <c:v>36861</c:v>
                </c:pt>
                <c:pt idx="252">
                  <c:v>36892</c:v>
                </c:pt>
                <c:pt idx="253">
                  <c:v>36923</c:v>
                </c:pt>
                <c:pt idx="254">
                  <c:v>36951</c:v>
                </c:pt>
                <c:pt idx="255">
                  <c:v>36982</c:v>
                </c:pt>
                <c:pt idx="256">
                  <c:v>37012</c:v>
                </c:pt>
                <c:pt idx="257">
                  <c:v>37043</c:v>
                </c:pt>
                <c:pt idx="258">
                  <c:v>37073</c:v>
                </c:pt>
                <c:pt idx="259">
                  <c:v>37104</c:v>
                </c:pt>
                <c:pt idx="260">
                  <c:v>37135</c:v>
                </c:pt>
                <c:pt idx="261">
                  <c:v>37165</c:v>
                </c:pt>
                <c:pt idx="262">
                  <c:v>37196</c:v>
                </c:pt>
                <c:pt idx="263">
                  <c:v>37226</c:v>
                </c:pt>
                <c:pt idx="264">
                  <c:v>37257</c:v>
                </c:pt>
                <c:pt idx="265">
                  <c:v>37288</c:v>
                </c:pt>
                <c:pt idx="266">
                  <c:v>37316</c:v>
                </c:pt>
                <c:pt idx="267">
                  <c:v>37347</c:v>
                </c:pt>
                <c:pt idx="268">
                  <c:v>37377</c:v>
                </c:pt>
                <c:pt idx="269">
                  <c:v>37408</c:v>
                </c:pt>
                <c:pt idx="270">
                  <c:v>37438</c:v>
                </c:pt>
                <c:pt idx="271">
                  <c:v>37469</c:v>
                </c:pt>
                <c:pt idx="272">
                  <c:v>37500</c:v>
                </c:pt>
                <c:pt idx="273">
                  <c:v>37530</c:v>
                </c:pt>
                <c:pt idx="274">
                  <c:v>37561</c:v>
                </c:pt>
                <c:pt idx="275">
                  <c:v>37591</c:v>
                </c:pt>
                <c:pt idx="276">
                  <c:v>37622</c:v>
                </c:pt>
                <c:pt idx="277">
                  <c:v>37653</c:v>
                </c:pt>
                <c:pt idx="278">
                  <c:v>37681</c:v>
                </c:pt>
                <c:pt idx="279">
                  <c:v>37712</c:v>
                </c:pt>
                <c:pt idx="280">
                  <c:v>37742</c:v>
                </c:pt>
                <c:pt idx="281">
                  <c:v>37773</c:v>
                </c:pt>
                <c:pt idx="282">
                  <c:v>37803</c:v>
                </c:pt>
                <c:pt idx="283">
                  <c:v>37834</c:v>
                </c:pt>
                <c:pt idx="284">
                  <c:v>37865</c:v>
                </c:pt>
                <c:pt idx="285">
                  <c:v>37895</c:v>
                </c:pt>
                <c:pt idx="286">
                  <c:v>37926</c:v>
                </c:pt>
                <c:pt idx="287">
                  <c:v>37956</c:v>
                </c:pt>
                <c:pt idx="288">
                  <c:v>37987</c:v>
                </c:pt>
                <c:pt idx="289">
                  <c:v>38018</c:v>
                </c:pt>
                <c:pt idx="290">
                  <c:v>38047</c:v>
                </c:pt>
                <c:pt idx="291">
                  <c:v>38078</c:v>
                </c:pt>
                <c:pt idx="292">
                  <c:v>38108</c:v>
                </c:pt>
                <c:pt idx="293">
                  <c:v>38139</c:v>
                </c:pt>
                <c:pt idx="294">
                  <c:v>38169</c:v>
                </c:pt>
                <c:pt idx="295">
                  <c:v>38200</c:v>
                </c:pt>
                <c:pt idx="296">
                  <c:v>38231</c:v>
                </c:pt>
                <c:pt idx="297">
                  <c:v>38261</c:v>
                </c:pt>
                <c:pt idx="298">
                  <c:v>38292</c:v>
                </c:pt>
                <c:pt idx="299">
                  <c:v>38322</c:v>
                </c:pt>
                <c:pt idx="300">
                  <c:v>38353</c:v>
                </c:pt>
                <c:pt idx="301">
                  <c:v>38384</c:v>
                </c:pt>
                <c:pt idx="302">
                  <c:v>38412</c:v>
                </c:pt>
                <c:pt idx="303">
                  <c:v>38443</c:v>
                </c:pt>
                <c:pt idx="304">
                  <c:v>38473</c:v>
                </c:pt>
                <c:pt idx="305">
                  <c:v>38504</c:v>
                </c:pt>
                <c:pt idx="306">
                  <c:v>38534</c:v>
                </c:pt>
                <c:pt idx="307">
                  <c:v>38565</c:v>
                </c:pt>
                <c:pt idx="308">
                  <c:v>38596</c:v>
                </c:pt>
                <c:pt idx="309">
                  <c:v>38626</c:v>
                </c:pt>
                <c:pt idx="310">
                  <c:v>38657</c:v>
                </c:pt>
                <c:pt idx="311">
                  <c:v>38687</c:v>
                </c:pt>
                <c:pt idx="312">
                  <c:v>38718</c:v>
                </c:pt>
                <c:pt idx="313">
                  <c:v>38749</c:v>
                </c:pt>
                <c:pt idx="314">
                  <c:v>38777</c:v>
                </c:pt>
                <c:pt idx="315">
                  <c:v>38808</c:v>
                </c:pt>
                <c:pt idx="316">
                  <c:v>38838</c:v>
                </c:pt>
                <c:pt idx="317">
                  <c:v>38869</c:v>
                </c:pt>
                <c:pt idx="318">
                  <c:v>38899</c:v>
                </c:pt>
                <c:pt idx="319">
                  <c:v>38930</c:v>
                </c:pt>
                <c:pt idx="320">
                  <c:v>38961</c:v>
                </c:pt>
                <c:pt idx="321">
                  <c:v>38991</c:v>
                </c:pt>
                <c:pt idx="322">
                  <c:v>39022</c:v>
                </c:pt>
                <c:pt idx="323">
                  <c:v>39052</c:v>
                </c:pt>
                <c:pt idx="324">
                  <c:v>39083</c:v>
                </c:pt>
                <c:pt idx="325">
                  <c:v>39114</c:v>
                </c:pt>
                <c:pt idx="326">
                  <c:v>39142</c:v>
                </c:pt>
                <c:pt idx="327">
                  <c:v>39173</c:v>
                </c:pt>
                <c:pt idx="328">
                  <c:v>39203</c:v>
                </c:pt>
                <c:pt idx="329">
                  <c:v>39234</c:v>
                </c:pt>
                <c:pt idx="330">
                  <c:v>39264</c:v>
                </c:pt>
                <c:pt idx="331">
                  <c:v>39295</c:v>
                </c:pt>
                <c:pt idx="332">
                  <c:v>39326</c:v>
                </c:pt>
                <c:pt idx="333">
                  <c:v>39356</c:v>
                </c:pt>
                <c:pt idx="334">
                  <c:v>39387</c:v>
                </c:pt>
                <c:pt idx="335">
                  <c:v>39417</c:v>
                </c:pt>
                <c:pt idx="336">
                  <c:v>39448</c:v>
                </c:pt>
                <c:pt idx="337">
                  <c:v>39479</c:v>
                </c:pt>
                <c:pt idx="338">
                  <c:v>39508</c:v>
                </c:pt>
                <c:pt idx="339">
                  <c:v>39539</c:v>
                </c:pt>
                <c:pt idx="340">
                  <c:v>39569</c:v>
                </c:pt>
                <c:pt idx="341">
                  <c:v>39600</c:v>
                </c:pt>
                <c:pt idx="342">
                  <c:v>39630</c:v>
                </c:pt>
                <c:pt idx="343">
                  <c:v>39661</c:v>
                </c:pt>
                <c:pt idx="344">
                  <c:v>39692</c:v>
                </c:pt>
                <c:pt idx="345">
                  <c:v>39722</c:v>
                </c:pt>
                <c:pt idx="346">
                  <c:v>39753</c:v>
                </c:pt>
                <c:pt idx="347">
                  <c:v>39783</c:v>
                </c:pt>
                <c:pt idx="348">
                  <c:v>39814</c:v>
                </c:pt>
                <c:pt idx="349">
                  <c:v>39845</c:v>
                </c:pt>
                <c:pt idx="350">
                  <c:v>39873</c:v>
                </c:pt>
                <c:pt idx="351">
                  <c:v>39904</c:v>
                </c:pt>
                <c:pt idx="352">
                  <c:v>39934</c:v>
                </c:pt>
                <c:pt idx="353">
                  <c:v>39965</c:v>
                </c:pt>
                <c:pt idx="354">
                  <c:v>39995</c:v>
                </c:pt>
                <c:pt idx="355">
                  <c:v>40026</c:v>
                </c:pt>
                <c:pt idx="356">
                  <c:v>40057</c:v>
                </c:pt>
                <c:pt idx="357">
                  <c:v>40087</c:v>
                </c:pt>
                <c:pt idx="358">
                  <c:v>40118</c:v>
                </c:pt>
                <c:pt idx="359">
                  <c:v>40148</c:v>
                </c:pt>
                <c:pt idx="360">
                  <c:v>40179</c:v>
                </c:pt>
                <c:pt idx="361">
                  <c:v>40210</c:v>
                </c:pt>
                <c:pt idx="362">
                  <c:v>40238</c:v>
                </c:pt>
                <c:pt idx="363">
                  <c:v>40269</c:v>
                </c:pt>
                <c:pt idx="364">
                  <c:v>40308</c:v>
                </c:pt>
                <c:pt idx="365">
                  <c:v>40330</c:v>
                </c:pt>
                <c:pt idx="366">
                  <c:v>40360</c:v>
                </c:pt>
                <c:pt idx="367">
                  <c:v>40391</c:v>
                </c:pt>
                <c:pt idx="368">
                  <c:v>40422</c:v>
                </c:pt>
                <c:pt idx="369">
                  <c:v>40452</c:v>
                </c:pt>
                <c:pt idx="370">
                  <c:v>40483</c:v>
                </c:pt>
                <c:pt idx="371">
                  <c:v>40513</c:v>
                </c:pt>
                <c:pt idx="372">
                  <c:v>40544</c:v>
                </c:pt>
                <c:pt idx="373">
                  <c:v>40575</c:v>
                </c:pt>
                <c:pt idx="374">
                  <c:v>40603</c:v>
                </c:pt>
                <c:pt idx="375">
                  <c:v>40634</c:v>
                </c:pt>
                <c:pt idx="376">
                  <c:v>40664</c:v>
                </c:pt>
                <c:pt idx="377">
                  <c:v>40695</c:v>
                </c:pt>
                <c:pt idx="378">
                  <c:v>40725</c:v>
                </c:pt>
                <c:pt idx="379">
                  <c:v>40756</c:v>
                </c:pt>
                <c:pt idx="380">
                  <c:v>40787</c:v>
                </c:pt>
                <c:pt idx="381">
                  <c:v>40817</c:v>
                </c:pt>
                <c:pt idx="382">
                  <c:v>40848</c:v>
                </c:pt>
                <c:pt idx="383">
                  <c:v>40878</c:v>
                </c:pt>
                <c:pt idx="384">
                  <c:v>40909</c:v>
                </c:pt>
                <c:pt idx="385">
                  <c:v>40940</c:v>
                </c:pt>
                <c:pt idx="386">
                  <c:v>40969</c:v>
                </c:pt>
                <c:pt idx="387">
                  <c:v>41000</c:v>
                </c:pt>
                <c:pt idx="388">
                  <c:v>41030</c:v>
                </c:pt>
                <c:pt idx="389">
                  <c:v>41061</c:v>
                </c:pt>
                <c:pt idx="390">
                  <c:v>41091</c:v>
                </c:pt>
                <c:pt idx="391">
                  <c:v>41122</c:v>
                </c:pt>
                <c:pt idx="392">
                  <c:v>41153</c:v>
                </c:pt>
                <c:pt idx="393">
                  <c:v>41183</c:v>
                </c:pt>
                <c:pt idx="394">
                  <c:v>41214</c:v>
                </c:pt>
                <c:pt idx="395">
                  <c:v>41244</c:v>
                </c:pt>
                <c:pt idx="396">
                  <c:v>41275</c:v>
                </c:pt>
                <c:pt idx="397">
                  <c:v>41306</c:v>
                </c:pt>
                <c:pt idx="398">
                  <c:v>41334</c:v>
                </c:pt>
                <c:pt idx="399">
                  <c:v>41365</c:v>
                </c:pt>
                <c:pt idx="400">
                  <c:v>41395</c:v>
                </c:pt>
                <c:pt idx="401">
                  <c:v>41426</c:v>
                </c:pt>
                <c:pt idx="402">
                  <c:v>41456</c:v>
                </c:pt>
                <c:pt idx="403">
                  <c:v>41487</c:v>
                </c:pt>
                <c:pt idx="404">
                  <c:v>41518</c:v>
                </c:pt>
                <c:pt idx="405">
                  <c:v>41548</c:v>
                </c:pt>
                <c:pt idx="406">
                  <c:v>41579</c:v>
                </c:pt>
                <c:pt idx="407">
                  <c:v>41609</c:v>
                </c:pt>
                <c:pt idx="408">
                  <c:v>41640</c:v>
                </c:pt>
                <c:pt idx="409">
                  <c:v>41671</c:v>
                </c:pt>
                <c:pt idx="410">
                  <c:v>41699</c:v>
                </c:pt>
                <c:pt idx="411">
                  <c:v>41730</c:v>
                </c:pt>
                <c:pt idx="412">
                  <c:v>41760</c:v>
                </c:pt>
                <c:pt idx="413">
                  <c:v>41791</c:v>
                </c:pt>
                <c:pt idx="414">
                  <c:v>41821</c:v>
                </c:pt>
                <c:pt idx="415">
                  <c:v>41852</c:v>
                </c:pt>
                <c:pt idx="416">
                  <c:v>41883</c:v>
                </c:pt>
                <c:pt idx="417">
                  <c:v>41913</c:v>
                </c:pt>
                <c:pt idx="418">
                  <c:v>41944</c:v>
                </c:pt>
                <c:pt idx="419">
                  <c:v>41974</c:v>
                </c:pt>
                <c:pt idx="420">
                  <c:v>42005</c:v>
                </c:pt>
                <c:pt idx="421">
                  <c:v>42036</c:v>
                </c:pt>
                <c:pt idx="422">
                  <c:v>42064</c:v>
                </c:pt>
                <c:pt idx="423">
                  <c:v>42095</c:v>
                </c:pt>
                <c:pt idx="424">
                  <c:v>42125</c:v>
                </c:pt>
                <c:pt idx="425">
                  <c:v>42156</c:v>
                </c:pt>
                <c:pt idx="426">
                  <c:v>42186</c:v>
                </c:pt>
                <c:pt idx="427">
                  <c:v>42217</c:v>
                </c:pt>
                <c:pt idx="428">
                  <c:v>42248</c:v>
                </c:pt>
                <c:pt idx="429">
                  <c:v>42278</c:v>
                </c:pt>
                <c:pt idx="430">
                  <c:v>42309</c:v>
                </c:pt>
                <c:pt idx="431">
                  <c:v>42339</c:v>
                </c:pt>
                <c:pt idx="432">
                  <c:v>42370</c:v>
                </c:pt>
                <c:pt idx="433">
                  <c:v>42401</c:v>
                </c:pt>
                <c:pt idx="434">
                  <c:v>42430</c:v>
                </c:pt>
                <c:pt idx="435">
                  <c:v>42461</c:v>
                </c:pt>
                <c:pt idx="436">
                  <c:v>42491</c:v>
                </c:pt>
                <c:pt idx="437">
                  <c:v>42522</c:v>
                </c:pt>
                <c:pt idx="438">
                  <c:v>42552</c:v>
                </c:pt>
                <c:pt idx="439">
                  <c:v>42583</c:v>
                </c:pt>
                <c:pt idx="440">
                  <c:v>42614</c:v>
                </c:pt>
                <c:pt idx="441">
                  <c:v>42644</c:v>
                </c:pt>
                <c:pt idx="442">
                  <c:v>42675</c:v>
                </c:pt>
                <c:pt idx="443">
                  <c:v>42705</c:v>
                </c:pt>
                <c:pt idx="444">
                  <c:v>42736</c:v>
                </c:pt>
                <c:pt idx="445">
                  <c:v>42767</c:v>
                </c:pt>
                <c:pt idx="446">
                  <c:v>42795</c:v>
                </c:pt>
                <c:pt idx="447">
                  <c:v>42826</c:v>
                </c:pt>
                <c:pt idx="448">
                  <c:v>42856</c:v>
                </c:pt>
                <c:pt idx="449">
                  <c:v>42887</c:v>
                </c:pt>
                <c:pt idx="450">
                  <c:v>42917</c:v>
                </c:pt>
                <c:pt idx="451">
                  <c:v>42948</c:v>
                </c:pt>
                <c:pt idx="452">
                  <c:v>42979</c:v>
                </c:pt>
                <c:pt idx="453">
                  <c:v>43009</c:v>
                </c:pt>
                <c:pt idx="454">
                  <c:v>43040</c:v>
                </c:pt>
                <c:pt idx="455">
                  <c:v>43070</c:v>
                </c:pt>
                <c:pt idx="456">
                  <c:v>43101</c:v>
                </c:pt>
                <c:pt idx="457">
                  <c:v>43132</c:v>
                </c:pt>
                <c:pt idx="458">
                  <c:v>43160</c:v>
                </c:pt>
                <c:pt idx="459">
                  <c:v>43191</c:v>
                </c:pt>
                <c:pt idx="460">
                  <c:v>43221</c:v>
                </c:pt>
                <c:pt idx="461">
                  <c:v>43252</c:v>
                </c:pt>
                <c:pt idx="462">
                  <c:v>43282</c:v>
                </c:pt>
                <c:pt idx="463">
                  <c:v>43313</c:v>
                </c:pt>
                <c:pt idx="464">
                  <c:v>43344</c:v>
                </c:pt>
                <c:pt idx="465">
                  <c:v>43374</c:v>
                </c:pt>
                <c:pt idx="466">
                  <c:v>43405</c:v>
                </c:pt>
                <c:pt idx="467">
                  <c:v>43435</c:v>
                </c:pt>
                <c:pt idx="468">
                  <c:v>43466</c:v>
                </c:pt>
                <c:pt idx="469">
                  <c:v>43497</c:v>
                </c:pt>
                <c:pt idx="470">
                  <c:v>43525</c:v>
                </c:pt>
                <c:pt idx="471">
                  <c:v>43556</c:v>
                </c:pt>
                <c:pt idx="472">
                  <c:v>43586</c:v>
                </c:pt>
                <c:pt idx="473">
                  <c:v>43617</c:v>
                </c:pt>
                <c:pt idx="474">
                  <c:v>43647</c:v>
                </c:pt>
                <c:pt idx="475">
                  <c:v>43678</c:v>
                </c:pt>
                <c:pt idx="476">
                  <c:v>43709</c:v>
                </c:pt>
                <c:pt idx="477">
                  <c:v>43739</c:v>
                </c:pt>
                <c:pt idx="478">
                  <c:v>43770</c:v>
                </c:pt>
                <c:pt idx="479">
                  <c:v>43800</c:v>
                </c:pt>
                <c:pt idx="480">
                  <c:v>43831</c:v>
                </c:pt>
                <c:pt idx="481">
                  <c:v>43862</c:v>
                </c:pt>
                <c:pt idx="482">
                  <c:v>43891</c:v>
                </c:pt>
                <c:pt idx="483">
                  <c:v>43922</c:v>
                </c:pt>
                <c:pt idx="484">
                  <c:v>43952</c:v>
                </c:pt>
                <c:pt idx="485">
                  <c:v>43983</c:v>
                </c:pt>
                <c:pt idx="486">
                  <c:v>44013</c:v>
                </c:pt>
                <c:pt idx="487">
                  <c:v>44044</c:v>
                </c:pt>
                <c:pt idx="488">
                  <c:v>44075</c:v>
                </c:pt>
                <c:pt idx="489">
                  <c:v>44105</c:v>
                </c:pt>
                <c:pt idx="490">
                  <c:v>44136</c:v>
                </c:pt>
                <c:pt idx="491">
                  <c:v>44166</c:v>
                </c:pt>
                <c:pt idx="492">
                  <c:v>44197</c:v>
                </c:pt>
                <c:pt idx="493">
                  <c:v>44228</c:v>
                </c:pt>
                <c:pt idx="494">
                  <c:v>44256</c:v>
                </c:pt>
                <c:pt idx="495">
                  <c:v>44287</c:v>
                </c:pt>
                <c:pt idx="496">
                  <c:v>44317</c:v>
                </c:pt>
                <c:pt idx="497">
                  <c:v>44348</c:v>
                </c:pt>
                <c:pt idx="498">
                  <c:v>44378</c:v>
                </c:pt>
                <c:pt idx="499">
                  <c:v>44409</c:v>
                </c:pt>
                <c:pt idx="500">
                  <c:v>44440</c:v>
                </c:pt>
                <c:pt idx="501">
                  <c:v>44470</c:v>
                </c:pt>
                <c:pt idx="502">
                  <c:v>44501</c:v>
                </c:pt>
                <c:pt idx="503">
                  <c:v>44531</c:v>
                </c:pt>
                <c:pt idx="504">
                  <c:v>44562</c:v>
                </c:pt>
                <c:pt idx="505">
                  <c:v>44593</c:v>
                </c:pt>
              </c:numCache>
            </c:numRef>
          </c:cat>
          <c:val>
            <c:numRef>
              <c:f>Sheet1!$B$2:$B$507</c:f>
              <c:numCache>
                <c:formatCode>General</c:formatCode>
                <c:ptCount val="506"/>
                <c:pt idx="0">
                  <c:v>165.62</c:v>
                </c:pt>
                <c:pt idx="1">
                  <c:v>163.41999999999999</c:v>
                </c:pt>
                <c:pt idx="2">
                  <c:v>177.14</c:v>
                </c:pt>
                <c:pt idx="3">
                  <c:v>171.86</c:v>
                </c:pt>
                <c:pt idx="4">
                  <c:v>182.3</c:v>
                </c:pt>
                <c:pt idx="5">
                  <c:v>175.22</c:v>
                </c:pt>
                <c:pt idx="6">
                  <c:v>151.81</c:v>
                </c:pt>
                <c:pt idx="7">
                  <c:v>134.02000000000001</c:v>
                </c:pt>
                <c:pt idx="8">
                  <c:v>125.42</c:v>
                </c:pt>
                <c:pt idx="9">
                  <c:v>125.79</c:v>
                </c:pt>
                <c:pt idx="10">
                  <c:v>115.61</c:v>
                </c:pt>
                <c:pt idx="11">
                  <c:v>119.87</c:v>
                </c:pt>
                <c:pt idx="12">
                  <c:v>124.93</c:v>
                </c:pt>
                <c:pt idx="13">
                  <c:v>120.18</c:v>
                </c:pt>
                <c:pt idx="14">
                  <c:v>119.93</c:v>
                </c:pt>
                <c:pt idx="15">
                  <c:v>120.57</c:v>
                </c:pt>
                <c:pt idx="16">
                  <c:v>117.15</c:v>
                </c:pt>
                <c:pt idx="17">
                  <c:v>98.59</c:v>
                </c:pt>
                <c:pt idx="18">
                  <c:v>104.13</c:v>
                </c:pt>
                <c:pt idx="19">
                  <c:v>107.24</c:v>
                </c:pt>
                <c:pt idx="20">
                  <c:v>107.45</c:v>
                </c:pt>
                <c:pt idx="21">
                  <c:v>117.67</c:v>
                </c:pt>
                <c:pt idx="22">
                  <c:v>124.6</c:v>
                </c:pt>
                <c:pt idx="23">
                  <c:v>122.64</c:v>
                </c:pt>
                <c:pt idx="24">
                  <c:v>124.43</c:v>
                </c:pt>
                <c:pt idx="25">
                  <c:v>134.30000000000001</c:v>
                </c:pt>
                <c:pt idx="26">
                  <c:v>129.01</c:v>
                </c:pt>
                <c:pt idx="27">
                  <c:v>124.01</c:v>
                </c:pt>
                <c:pt idx="28">
                  <c:v>120.56</c:v>
                </c:pt>
                <c:pt idx="29">
                  <c:v>121.14</c:v>
                </c:pt>
                <c:pt idx="30">
                  <c:v>115.92</c:v>
                </c:pt>
                <c:pt idx="31">
                  <c:v>117.45</c:v>
                </c:pt>
                <c:pt idx="32">
                  <c:v>122.78</c:v>
                </c:pt>
                <c:pt idx="33">
                  <c:v>128.84</c:v>
                </c:pt>
                <c:pt idx="34">
                  <c:v>130.16999999999999</c:v>
                </c:pt>
                <c:pt idx="35">
                  <c:v>131.33000000000001</c:v>
                </c:pt>
                <c:pt idx="36">
                  <c:v>127.24</c:v>
                </c:pt>
                <c:pt idx="37">
                  <c:v>124.35</c:v>
                </c:pt>
                <c:pt idx="38">
                  <c:v>123.14</c:v>
                </c:pt>
                <c:pt idx="39">
                  <c:v>123</c:v>
                </c:pt>
                <c:pt idx="40">
                  <c:v>125.82</c:v>
                </c:pt>
                <c:pt idx="41">
                  <c:v>123.8</c:v>
                </c:pt>
                <c:pt idx="42">
                  <c:v>124.2</c:v>
                </c:pt>
                <c:pt idx="43">
                  <c:v>124.93</c:v>
                </c:pt>
                <c:pt idx="44">
                  <c:v>127.11</c:v>
                </c:pt>
                <c:pt idx="45">
                  <c:v>135.52000000000001</c:v>
                </c:pt>
                <c:pt idx="46">
                  <c:v>136.94999999999999</c:v>
                </c:pt>
                <c:pt idx="47">
                  <c:v>139.72</c:v>
                </c:pt>
                <c:pt idx="48">
                  <c:v>138.32</c:v>
                </c:pt>
                <c:pt idx="49">
                  <c:v>141.11000000000001</c:v>
                </c:pt>
                <c:pt idx="50">
                  <c:v>143.18</c:v>
                </c:pt>
                <c:pt idx="51">
                  <c:v>143.88999999999999</c:v>
                </c:pt>
                <c:pt idx="52">
                  <c:v>148.36000000000001</c:v>
                </c:pt>
                <c:pt idx="53">
                  <c:v>145.43</c:v>
                </c:pt>
                <c:pt idx="54">
                  <c:v>141.01</c:v>
                </c:pt>
                <c:pt idx="55">
                  <c:v>143.13</c:v>
                </c:pt>
                <c:pt idx="56">
                  <c:v>141.85</c:v>
                </c:pt>
                <c:pt idx="57">
                  <c:v>135.99</c:v>
                </c:pt>
                <c:pt idx="58">
                  <c:v>138.13999999999999</c:v>
                </c:pt>
                <c:pt idx="59">
                  <c:v>133.88999999999999</c:v>
                </c:pt>
                <c:pt idx="60">
                  <c:v>135.46</c:v>
                </c:pt>
                <c:pt idx="61">
                  <c:v>133.30000000000001</c:v>
                </c:pt>
                <c:pt idx="62">
                  <c:v>132.36000000000001</c:v>
                </c:pt>
                <c:pt idx="63">
                  <c:v>132.02000000000001</c:v>
                </c:pt>
                <c:pt idx="64">
                  <c:v>131.87</c:v>
                </c:pt>
                <c:pt idx="65">
                  <c:v>131.04</c:v>
                </c:pt>
                <c:pt idx="66">
                  <c:v>120.68</c:v>
                </c:pt>
                <c:pt idx="67">
                  <c:v>119.96</c:v>
                </c:pt>
                <c:pt idx="68">
                  <c:v>118.78</c:v>
                </c:pt>
                <c:pt idx="69">
                  <c:v>125.93</c:v>
                </c:pt>
                <c:pt idx="70">
                  <c:v>140.91</c:v>
                </c:pt>
                <c:pt idx="71">
                  <c:v>174.84</c:v>
                </c:pt>
                <c:pt idx="72">
                  <c:v>204.02</c:v>
                </c:pt>
                <c:pt idx="73">
                  <c:v>195.11</c:v>
                </c:pt>
                <c:pt idx="74">
                  <c:v>204.23</c:v>
                </c:pt>
                <c:pt idx="75">
                  <c:v>191.73</c:v>
                </c:pt>
                <c:pt idx="76">
                  <c:v>176.92</c:v>
                </c:pt>
                <c:pt idx="77">
                  <c:v>151.13999999999999</c:v>
                </c:pt>
                <c:pt idx="78">
                  <c:v>149.12</c:v>
                </c:pt>
                <c:pt idx="79">
                  <c:v>154.38</c:v>
                </c:pt>
                <c:pt idx="80">
                  <c:v>181.45</c:v>
                </c:pt>
                <c:pt idx="81">
                  <c:v>163.21</c:v>
                </c:pt>
                <c:pt idx="82">
                  <c:v>149.41999999999999</c:v>
                </c:pt>
                <c:pt idx="83">
                  <c:v>130.41</c:v>
                </c:pt>
                <c:pt idx="84">
                  <c:v>118.39</c:v>
                </c:pt>
                <c:pt idx="85">
                  <c:v>115.52</c:v>
                </c:pt>
                <c:pt idx="86">
                  <c:v>100.81</c:v>
                </c:pt>
                <c:pt idx="87">
                  <c:v>104.33</c:v>
                </c:pt>
                <c:pt idx="88">
                  <c:v>111.45</c:v>
                </c:pt>
                <c:pt idx="89">
                  <c:v>101.59</c:v>
                </c:pt>
                <c:pt idx="90">
                  <c:v>96.17</c:v>
                </c:pt>
                <c:pt idx="91">
                  <c:v>98.38</c:v>
                </c:pt>
                <c:pt idx="92">
                  <c:v>104.93</c:v>
                </c:pt>
                <c:pt idx="93">
                  <c:v>111.45</c:v>
                </c:pt>
                <c:pt idx="94">
                  <c:v>115.53</c:v>
                </c:pt>
                <c:pt idx="95">
                  <c:v>115.14</c:v>
                </c:pt>
                <c:pt idx="96">
                  <c:v>115.07</c:v>
                </c:pt>
                <c:pt idx="97">
                  <c:v>120.76</c:v>
                </c:pt>
                <c:pt idx="98">
                  <c:v>117.75</c:v>
                </c:pt>
                <c:pt idx="99">
                  <c:v>116.31</c:v>
                </c:pt>
                <c:pt idx="100">
                  <c:v>116.35</c:v>
                </c:pt>
                <c:pt idx="101">
                  <c:v>118.72</c:v>
                </c:pt>
                <c:pt idx="102">
                  <c:v>113.65</c:v>
                </c:pt>
                <c:pt idx="103">
                  <c:v>107.11</c:v>
                </c:pt>
                <c:pt idx="104">
                  <c:v>113.8</c:v>
                </c:pt>
                <c:pt idx="105">
                  <c:v>113.92</c:v>
                </c:pt>
                <c:pt idx="106">
                  <c:v>114.03</c:v>
                </c:pt>
                <c:pt idx="107">
                  <c:v>124.06</c:v>
                </c:pt>
                <c:pt idx="108">
                  <c:v>126.69</c:v>
                </c:pt>
                <c:pt idx="109">
                  <c:v>118.04</c:v>
                </c:pt>
                <c:pt idx="110">
                  <c:v>117.36</c:v>
                </c:pt>
                <c:pt idx="111">
                  <c:v>117.55</c:v>
                </c:pt>
                <c:pt idx="112">
                  <c:v>115.89</c:v>
                </c:pt>
                <c:pt idx="113">
                  <c:v>104.52</c:v>
                </c:pt>
                <c:pt idx="114">
                  <c:v>76.67</c:v>
                </c:pt>
                <c:pt idx="115">
                  <c:v>69.05</c:v>
                </c:pt>
                <c:pt idx="116">
                  <c:v>69.23</c:v>
                </c:pt>
                <c:pt idx="117">
                  <c:v>61.1</c:v>
                </c:pt>
                <c:pt idx="118">
                  <c:v>62.07</c:v>
                </c:pt>
                <c:pt idx="119">
                  <c:v>61.9</c:v>
                </c:pt>
                <c:pt idx="120">
                  <c:v>62.75</c:v>
                </c:pt>
                <c:pt idx="121">
                  <c:v>67.010000000000005</c:v>
                </c:pt>
                <c:pt idx="122">
                  <c:v>75.25</c:v>
                </c:pt>
                <c:pt idx="123">
                  <c:v>75.34</c:v>
                </c:pt>
                <c:pt idx="124">
                  <c:v>73.3</c:v>
                </c:pt>
                <c:pt idx="125">
                  <c:v>69.91</c:v>
                </c:pt>
                <c:pt idx="126">
                  <c:v>68.36</c:v>
                </c:pt>
                <c:pt idx="127">
                  <c:v>74.099999999999994</c:v>
                </c:pt>
                <c:pt idx="128">
                  <c:v>75.55</c:v>
                </c:pt>
                <c:pt idx="129">
                  <c:v>73.89</c:v>
                </c:pt>
                <c:pt idx="130">
                  <c:v>70.099999999999994</c:v>
                </c:pt>
                <c:pt idx="131">
                  <c:v>72.83</c:v>
                </c:pt>
                <c:pt idx="132">
                  <c:v>69.38</c:v>
                </c:pt>
                <c:pt idx="133">
                  <c:v>70.55</c:v>
                </c:pt>
                <c:pt idx="134">
                  <c:v>72.47</c:v>
                </c:pt>
                <c:pt idx="135">
                  <c:v>71.45</c:v>
                </c:pt>
                <c:pt idx="136">
                  <c:v>67.47</c:v>
                </c:pt>
                <c:pt idx="137">
                  <c:v>65.58</c:v>
                </c:pt>
                <c:pt idx="138">
                  <c:v>64.31</c:v>
                </c:pt>
                <c:pt idx="139">
                  <c:v>63.34</c:v>
                </c:pt>
                <c:pt idx="140">
                  <c:v>66.86</c:v>
                </c:pt>
                <c:pt idx="141">
                  <c:v>62.83</c:v>
                </c:pt>
                <c:pt idx="142">
                  <c:v>64.3</c:v>
                </c:pt>
                <c:pt idx="143">
                  <c:v>63.07</c:v>
                </c:pt>
                <c:pt idx="144">
                  <c:v>61.12</c:v>
                </c:pt>
                <c:pt idx="145">
                  <c:v>55.51</c:v>
                </c:pt>
                <c:pt idx="146">
                  <c:v>56.48</c:v>
                </c:pt>
                <c:pt idx="147">
                  <c:v>53.64</c:v>
                </c:pt>
                <c:pt idx="148">
                  <c:v>49.27</c:v>
                </c:pt>
                <c:pt idx="149">
                  <c:v>48.13</c:v>
                </c:pt>
                <c:pt idx="150">
                  <c:v>48.7</c:v>
                </c:pt>
                <c:pt idx="151">
                  <c:v>45.89</c:v>
                </c:pt>
                <c:pt idx="152">
                  <c:v>47.11</c:v>
                </c:pt>
                <c:pt idx="153">
                  <c:v>52.88</c:v>
                </c:pt>
                <c:pt idx="154">
                  <c:v>57.49</c:v>
                </c:pt>
                <c:pt idx="155">
                  <c:v>64</c:v>
                </c:pt>
                <c:pt idx="156">
                  <c:v>58.14</c:v>
                </c:pt>
                <c:pt idx="157">
                  <c:v>57.32</c:v>
                </c:pt>
                <c:pt idx="158">
                  <c:v>54.76</c:v>
                </c:pt>
                <c:pt idx="159">
                  <c:v>51.38</c:v>
                </c:pt>
                <c:pt idx="160">
                  <c:v>54.18</c:v>
                </c:pt>
                <c:pt idx="161">
                  <c:v>54.54</c:v>
                </c:pt>
                <c:pt idx="162">
                  <c:v>60.61</c:v>
                </c:pt>
                <c:pt idx="163">
                  <c:v>67.69</c:v>
                </c:pt>
                <c:pt idx="164">
                  <c:v>71.64</c:v>
                </c:pt>
                <c:pt idx="165">
                  <c:v>67.78</c:v>
                </c:pt>
                <c:pt idx="166">
                  <c:v>70.03</c:v>
                </c:pt>
                <c:pt idx="167">
                  <c:v>71.5</c:v>
                </c:pt>
                <c:pt idx="168">
                  <c:v>69.17</c:v>
                </c:pt>
                <c:pt idx="169">
                  <c:v>72.37</c:v>
                </c:pt>
                <c:pt idx="170">
                  <c:v>76.11</c:v>
                </c:pt>
                <c:pt idx="171">
                  <c:v>81.19</c:v>
                </c:pt>
                <c:pt idx="172">
                  <c:v>108.42</c:v>
                </c:pt>
                <c:pt idx="173">
                  <c:v>127.91</c:v>
                </c:pt>
                <c:pt idx="174">
                  <c:v>191.44</c:v>
                </c:pt>
                <c:pt idx="175">
                  <c:v>181.53</c:v>
                </c:pt>
                <c:pt idx="176">
                  <c:v>202.39</c:v>
                </c:pt>
                <c:pt idx="177">
                  <c:v>185.64</c:v>
                </c:pt>
                <c:pt idx="178">
                  <c:v>168.12</c:v>
                </c:pt>
                <c:pt idx="179">
                  <c:v>149.13999999999999</c:v>
                </c:pt>
                <c:pt idx="180">
                  <c:v>152.08000000000001</c:v>
                </c:pt>
                <c:pt idx="181">
                  <c:v>152.24</c:v>
                </c:pt>
                <c:pt idx="182">
                  <c:v>162.72999999999999</c:v>
                </c:pt>
                <c:pt idx="183">
                  <c:v>159.59</c:v>
                </c:pt>
                <c:pt idx="184">
                  <c:v>155.96</c:v>
                </c:pt>
                <c:pt idx="185">
                  <c:v>141.66</c:v>
                </c:pt>
                <c:pt idx="186">
                  <c:v>132.71</c:v>
                </c:pt>
                <c:pt idx="187">
                  <c:v>141.69999999999999</c:v>
                </c:pt>
                <c:pt idx="188">
                  <c:v>124.76</c:v>
                </c:pt>
                <c:pt idx="189">
                  <c:v>120.02</c:v>
                </c:pt>
                <c:pt idx="190">
                  <c:v>117.99</c:v>
                </c:pt>
                <c:pt idx="191">
                  <c:v>99.57</c:v>
                </c:pt>
                <c:pt idx="192">
                  <c:v>100.33</c:v>
                </c:pt>
                <c:pt idx="193">
                  <c:v>110.5</c:v>
                </c:pt>
                <c:pt idx="194">
                  <c:v>105.89</c:v>
                </c:pt>
                <c:pt idx="195">
                  <c:v>107.09</c:v>
                </c:pt>
                <c:pt idx="196">
                  <c:v>110.24</c:v>
                </c:pt>
                <c:pt idx="197">
                  <c:v>105.79</c:v>
                </c:pt>
                <c:pt idx="198">
                  <c:v>99.97</c:v>
                </c:pt>
                <c:pt idx="199">
                  <c:v>102.73</c:v>
                </c:pt>
                <c:pt idx="200">
                  <c:v>96.52</c:v>
                </c:pt>
                <c:pt idx="201">
                  <c:v>98.56</c:v>
                </c:pt>
                <c:pt idx="202">
                  <c:v>97.14</c:v>
                </c:pt>
                <c:pt idx="203">
                  <c:v>90.04</c:v>
                </c:pt>
                <c:pt idx="204">
                  <c:v>100.03</c:v>
                </c:pt>
                <c:pt idx="205">
                  <c:v>121.89</c:v>
                </c:pt>
                <c:pt idx="206">
                  <c:v>137.47</c:v>
                </c:pt>
                <c:pt idx="207">
                  <c:v>142.19999999999999</c:v>
                </c:pt>
                <c:pt idx="208">
                  <c:v>180.44</c:v>
                </c:pt>
                <c:pt idx="209">
                  <c:v>155.38</c:v>
                </c:pt>
                <c:pt idx="210">
                  <c:v>135.04</c:v>
                </c:pt>
                <c:pt idx="211">
                  <c:v>132.63</c:v>
                </c:pt>
                <c:pt idx="212">
                  <c:v>132.51</c:v>
                </c:pt>
                <c:pt idx="213">
                  <c:v>121.09</c:v>
                </c:pt>
                <c:pt idx="214">
                  <c:v>118.16</c:v>
                </c:pt>
                <c:pt idx="215">
                  <c:v>130.02000000000001</c:v>
                </c:pt>
                <c:pt idx="216">
                  <c:v>130.61000000000001</c:v>
                </c:pt>
                <c:pt idx="217">
                  <c:v>130.78</c:v>
                </c:pt>
                <c:pt idx="218">
                  <c:v>119.93</c:v>
                </c:pt>
                <c:pt idx="219">
                  <c:v>119.66</c:v>
                </c:pt>
                <c:pt idx="220">
                  <c:v>114.23</c:v>
                </c:pt>
                <c:pt idx="221">
                  <c:v>103.84</c:v>
                </c:pt>
                <c:pt idx="222">
                  <c:v>97.32</c:v>
                </c:pt>
                <c:pt idx="223">
                  <c:v>101.25</c:v>
                </c:pt>
                <c:pt idx="224">
                  <c:v>95.82</c:v>
                </c:pt>
                <c:pt idx="225">
                  <c:v>95.01</c:v>
                </c:pt>
                <c:pt idx="226">
                  <c:v>98.26</c:v>
                </c:pt>
                <c:pt idx="227">
                  <c:v>100.73</c:v>
                </c:pt>
                <c:pt idx="228">
                  <c:v>97.62</c:v>
                </c:pt>
                <c:pt idx="229">
                  <c:v>92.36</c:v>
                </c:pt>
                <c:pt idx="230">
                  <c:v>89.4</c:v>
                </c:pt>
                <c:pt idx="231">
                  <c:v>85.71</c:v>
                </c:pt>
                <c:pt idx="232">
                  <c:v>89.51</c:v>
                </c:pt>
                <c:pt idx="233">
                  <c:v>86.4</c:v>
                </c:pt>
                <c:pt idx="234">
                  <c:v>78.2</c:v>
                </c:pt>
                <c:pt idx="235">
                  <c:v>77.22</c:v>
                </c:pt>
                <c:pt idx="236">
                  <c:v>71.94</c:v>
                </c:pt>
                <c:pt idx="237">
                  <c:v>76.36</c:v>
                </c:pt>
                <c:pt idx="238">
                  <c:v>88.22</c:v>
                </c:pt>
                <c:pt idx="239">
                  <c:v>95.62</c:v>
                </c:pt>
                <c:pt idx="240">
                  <c:v>82.14</c:v>
                </c:pt>
                <c:pt idx="241">
                  <c:v>76.150000000000006</c:v>
                </c:pt>
                <c:pt idx="242">
                  <c:v>73.489999999999995</c:v>
                </c:pt>
                <c:pt idx="243">
                  <c:v>69.53</c:v>
                </c:pt>
                <c:pt idx="244">
                  <c:v>69.23</c:v>
                </c:pt>
                <c:pt idx="245">
                  <c:v>64.56</c:v>
                </c:pt>
                <c:pt idx="246">
                  <c:v>64.08</c:v>
                </c:pt>
                <c:pt idx="247">
                  <c:v>57.58</c:v>
                </c:pt>
                <c:pt idx="248">
                  <c:v>57.3</c:v>
                </c:pt>
                <c:pt idx="249">
                  <c:v>56.39</c:v>
                </c:pt>
                <c:pt idx="250">
                  <c:v>52.17</c:v>
                </c:pt>
                <c:pt idx="251">
                  <c:v>48.27</c:v>
                </c:pt>
                <c:pt idx="252">
                  <c:v>49.19</c:v>
                </c:pt>
                <c:pt idx="253">
                  <c:v>49.38</c:v>
                </c:pt>
                <c:pt idx="254">
                  <c:v>48.51</c:v>
                </c:pt>
                <c:pt idx="255">
                  <c:v>47.31</c:v>
                </c:pt>
                <c:pt idx="256">
                  <c:v>49.38</c:v>
                </c:pt>
                <c:pt idx="257">
                  <c:v>46.53</c:v>
                </c:pt>
                <c:pt idx="258">
                  <c:v>43.07</c:v>
                </c:pt>
                <c:pt idx="259">
                  <c:v>42.76</c:v>
                </c:pt>
                <c:pt idx="260">
                  <c:v>41.17</c:v>
                </c:pt>
                <c:pt idx="261">
                  <c:v>42.21</c:v>
                </c:pt>
                <c:pt idx="262">
                  <c:v>44.24</c:v>
                </c:pt>
                <c:pt idx="263">
                  <c:v>43.35</c:v>
                </c:pt>
                <c:pt idx="264">
                  <c:v>43.46</c:v>
                </c:pt>
                <c:pt idx="265">
                  <c:v>44.3</c:v>
                </c:pt>
                <c:pt idx="266">
                  <c:v>49.49</c:v>
                </c:pt>
                <c:pt idx="267">
                  <c:v>50.2</c:v>
                </c:pt>
                <c:pt idx="268">
                  <c:v>47.3</c:v>
                </c:pt>
                <c:pt idx="269">
                  <c:v>45.56</c:v>
                </c:pt>
                <c:pt idx="270">
                  <c:v>44.7</c:v>
                </c:pt>
                <c:pt idx="271">
                  <c:v>42.79</c:v>
                </c:pt>
                <c:pt idx="272">
                  <c:v>47.96</c:v>
                </c:pt>
                <c:pt idx="273">
                  <c:v>50.79</c:v>
                </c:pt>
                <c:pt idx="274">
                  <c:v>54.68</c:v>
                </c:pt>
                <c:pt idx="275">
                  <c:v>51.69</c:v>
                </c:pt>
                <c:pt idx="276">
                  <c:v>54.04</c:v>
                </c:pt>
                <c:pt idx="277">
                  <c:v>54.07</c:v>
                </c:pt>
                <c:pt idx="278">
                  <c:v>49.61</c:v>
                </c:pt>
                <c:pt idx="279">
                  <c:v>51.87</c:v>
                </c:pt>
                <c:pt idx="280">
                  <c:v>53.19</c:v>
                </c:pt>
                <c:pt idx="281">
                  <c:v>48.9</c:v>
                </c:pt>
                <c:pt idx="282">
                  <c:v>50.89</c:v>
                </c:pt>
                <c:pt idx="283">
                  <c:v>52.22</c:v>
                </c:pt>
                <c:pt idx="284">
                  <c:v>54.1</c:v>
                </c:pt>
                <c:pt idx="285">
                  <c:v>51.72</c:v>
                </c:pt>
                <c:pt idx="286">
                  <c:v>49.8</c:v>
                </c:pt>
                <c:pt idx="287">
                  <c:v>52.44</c:v>
                </c:pt>
                <c:pt idx="288">
                  <c:v>58.68</c:v>
                </c:pt>
                <c:pt idx="289">
                  <c:v>59.87</c:v>
                </c:pt>
                <c:pt idx="290">
                  <c:v>60.8</c:v>
                </c:pt>
                <c:pt idx="291">
                  <c:v>58.8</c:v>
                </c:pt>
                <c:pt idx="292">
                  <c:v>59.91</c:v>
                </c:pt>
                <c:pt idx="293">
                  <c:v>64.28</c:v>
                </c:pt>
                <c:pt idx="294">
                  <c:v>58.46</c:v>
                </c:pt>
                <c:pt idx="295">
                  <c:v>56.98</c:v>
                </c:pt>
                <c:pt idx="296">
                  <c:v>61.47</c:v>
                </c:pt>
                <c:pt idx="297">
                  <c:v>61.1</c:v>
                </c:pt>
                <c:pt idx="298">
                  <c:v>67.739999999999995</c:v>
                </c:pt>
                <c:pt idx="299">
                  <c:v>77.72</c:v>
                </c:pt>
                <c:pt idx="300">
                  <c:v>79.349999999999994</c:v>
                </c:pt>
                <c:pt idx="301">
                  <c:v>89.4</c:v>
                </c:pt>
                <c:pt idx="302">
                  <c:v>101.44</c:v>
                </c:pt>
                <c:pt idx="303">
                  <c:v>98.2</c:v>
                </c:pt>
                <c:pt idx="304">
                  <c:v>99.78</c:v>
                </c:pt>
                <c:pt idx="305">
                  <c:v>96.29</c:v>
                </c:pt>
                <c:pt idx="306">
                  <c:v>88.48</c:v>
                </c:pt>
                <c:pt idx="307">
                  <c:v>85.31</c:v>
                </c:pt>
                <c:pt idx="308">
                  <c:v>78.790000000000006</c:v>
                </c:pt>
                <c:pt idx="309">
                  <c:v>82.55</c:v>
                </c:pt>
                <c:pt idx="310">
                  <c:v>85.93</c:v>
                </c:pt>
                <c:pt idx="311">
                  <c:v>86.85</c:v>
                </c:pt>
                <c:pt idx="312">
                  <c:v>101.2</c:v>
                </c:pt>
                <c:pt idx="313">
                  <c:v>97.39</c:v>
                </c:pt>
                <c:pt idx="314">
                  <c:v>92.76</c:v>
                </c:pt>
                <c:pt idx="315">
                  <c:v>94.2</c:v>
                </c:pt>
                <c:pt idx="316">
                  <c:v>90</c:v>
                </c:pt>
                <c:pt idx="317">
                  <c:v>86.04</c:v>
                </c:pt>
                <c:pt idx="318">
                  <c:v>88.57</c:v>
                </c:pt>
                <c:pt idx="319">
                  <c:v>95.78</c:v>
                </c:pt>
                <c:pt idx="320">
                  <c:v>95.98</c:v>
                </c:pt>
                <c:pt idx="321">
                  <c:v>95.53</c:v>
                </c:pt>
                <c:pt idx="322">
                  <c:v>103.48</c:v>
                </c:pt>
                <c:pt idx="323">
                  <c:v>108.01</c:v>
                </c:pt>
                <c:pt idx="324">
                  <c:v>105.81</c:v>
                </c:pt>
                <c:pt idx="325">
                  <c:v>104.18</c:v>
                </c:pt>
                <c:pt idx="326">
                  <c:v>100.09</c:v>
                </c:pt>
                <c:pt idx="327">
                  <c:v>99.3</c:v>
                </c:pt>
                <c:pt idx="328">
                  <c:v>100.09</c:v>
                </c:pt>
                <c:pt idx="329">
                  <c:v>107.03</c:v>
                </c:pt>
                <c:pt idx="330">
                  <c:v>106.2</c:v>
                </c:pt>
                <c:pt idx="331">
                  <c:v>107.98</c:v>
                </c:pt>
                <c:pt idx="332">
                  <c:v>113.2</c:v>
                </c:pt>
                <c:pt idx="333">
                  <c:v>115.71</c:v>
                </c:pt>
                <c:pt idx="334">
                  <c:v>114.43</c:v>
                </c:pt>
                <c:pt idx="335">
                  <c:v>118.16</c:v>
                </c:pt>
                <c:pt idx="336">
                  <c:v>122.33</c:v>
                </c:pt>
                <c:pt idx="337">
                  <c:v>138.82</c:v>
                </c:pt>
                <c:pt idx="338">
                  <c:v>136.16999999999999</c:v>
                </c:pt>
                <c:pt idx="339">
                  <c:v>126.55</c:v>
                </c:pt>
                <c:pt idx="340">
                  <c:v>126.76</c:v>
                </c:pt>
                <c:pt idx="341">
                  <c:v>130.51</c:v>
                </c:pt>
                <c:pt idx="342">
                  <c:v>132.78</c:v>
                </c:pt>
                <c:pt idx="343">
                  <c:v>131.13999999999999</c:v>
                </c:pt>
                <c:pt idx="344">
                  <c:v>126.69</c:v>
                </c:pt>
                <c:pt idx="345">
                  <c:v>108.31</c:v>
                </c:pt>
                <c:pt idx="346">
                  <c:v>107.88</c:v>
                </c:pt>
                <c:pt idx="347">
                  <c:v>103.07</c:v>
                </c:pt>
                <c:pt idx="348">
                  <c:v>108.39</c:v>
                </c:pt>
                <c:pt idx="349">
                  <c:v>107.6</c:v>
                </c:pt>
                <c:pt idx="350">
                  <c:v>105.87</c:v>
                </c:pt>
                <c:pt idx="351">
                  <c:v>111.61</c:v>
                </c:pt>
                <c:pt idx="352">
                  <c:v>123.05</c:v>
                </c:pt>
                <c:pt idx="353">
                  <c:v>119.05</c:v>
                </c:pt>
                <c:pt idx="354">
                  <c:v>112.9</c:v>
                </c:pt>
                <c:pt idx="355">
                  <c:v>117.45</c:v>
                </c:pt>
                <c:pt idx="356">
                  <c:v>116.4</c:v>
                </c:pt>
                <c:pt idx="357">
                  <c:v>121.09</c:v>
                </c:pt>
                <c:pt idx="358">
                  <c:v>119.67</c:v>
                </c:pt>
                <c:pt idx="359">
                  <c:v>124.96</c:v>
                </c:pt>
                <c:pt idx="360">
                  <c:v>126.85</c:v>
                </c:pt>
                <c:pt idx="361">
                  <c:v>123.37</c:v>
                </c:pt>
                <c:pt idx="362">
                  <c:v>125.3</c:v>
                </c:pt>
                <c:pt idx="363">
                  <c:v>126.89</c:v>
                </c:pt>
                <c:pt idx="364">
                  <c:v>128.1</c:v>
                </c:pt>
                <c:pt idx="365">
                  <c:v>142.19999999999999</c:v>
                </c:pt>
                <c:pt idx="366">
                  <c:v>153.41</c:v>
                </c:pt>
                <c:pt idx="367">
                  <c:v>157.46</c:v>
                </c:pt>
                <c:pt idx="368">
                  <c:v>163.61000000000001</c:v>
                </c:pt>
                <c:pt idx="369">
                  <c:v>161.56</c:v>
                </c:pt>
                <c:pt idx="370">
                  <c:v>173.9</c:v>
                </c:pt>
                <c:pt idx="371">
                  <c:v>184.26</c:v>
                </c:pt>
                <c:pt idx="372">
                  <c:v>197.35</c:v>
                </c:pt>
                <c:pt idx="373">
                  <c:v>216.03</c:v>
                </c:pt>
                <c:pt idx="374">
                  <c:v>224.33</c:v>
                </c:pt>
                <c:pt idx="375">
                  <c:v>231.24</c:v>
                </c:pt>
                <c:pt idx="376">
                  <c:v>227.97</c:v>
                </c:pt>
                <c:pt idx="377">
                  <c:v>215.58</c:v>
                </c:pt>
                <c:pt idx="378">
                  <c:v>210.36</c:v>
                </c:pt>
                <c:pt idx="379">
                  <c:v>212.19</c:v>
                </c:pt>
                <c:pt idx="380">
                  <c:v>213.04</c:v>
                </c:pt>
                <c:pt idx="381">
                  <c:v>193.9</c:v>
                </c:pt>
                <c:pt idx="382">
                  <c:v>193.66</c:v>
                </c:pt>
                <c:pt idx="383">
                  <c:v>189.02</c:v>
                </c:pt>
                <c:pt idx="384">
                  <c:v>188.9</c:v>
                </c:pt>
                <c:pt idx="385">
                  <c:v>182.29</c:v>
                </c:pt>
                <c:pt idx="386">
                  <c:v>167.77</c:v>
                </c:pt>
                <c:pt idx="387">
                  <c:v>160.46</c:v>
                </c:pt>
                <c:pt idx="388">
                  <c:v>157.68</c:v>
                </c:pt>
                <c:pt idx="389">
                  <c:v>145.31</c:v>
                </c:pt>
                <c:pt idx="390">
                  <c:v>159.07</c:v>
                </c:pt>
                <c:pt idx="391">
                  <c:v>148.5</c:v>
                </c:pt>
                <c:pt idx="392">
                  <c:v>151.28</c:v>
                </c:pt>
                <c:pt idx="393">
                  <c:v>147.12</c:v>
                </c:pt>
                <c:pt idx="394">
                  <c:v>136.35</c:v>
                </c:pt>
                <c:pt idx="395">
                  <c:v>131.31</c:v>
                </c:pt>
                <c:pt idx="396">
                  <c:v>135.38</c:v>
                </c:pt>
                <c:pt idx="397">
                  <c:v>131.51</c:v>
                </c:pt>
                <c:pt idx="398">
                  <c:v>131.38</c:v>
                </c:pt>
                <c:pt idx="399">
                  <c:v>129.55000000000001</c:v>
                </c:pt>
                <c:pt idx="400">
                  <c:v>126.96</c:v>
                </c:pt>
                <c:pt idx="401">
                  <c:v>117.58</c:v>
                </c:pt>
                <c:pt idx="402">
                  <c:v>118.93</c:v>
                </c:pt>
                <c:pt idx="403">
                  <c:v>116.45</c:v>
                </c:pt>
                <c:pt idx="404">
                  <c:v>111.82</c:v>
                </c:pt>
                <c:pt idx="405">
                  <c:v>107.03</c:v>
                </c:pt>
                <c:pt idx="406">
                  <c:v>100.99</c:v>
                </c:pt>
                <c:pt idx="407">
                  <c:v>106.56</c:v>
                </c:pt>
                <c:pt idx="408" formatCode="#,##0.00">
                  <c:v>110.75</c:v>
                </c:pt>
                <c:pt idx="409" formatCode="#,##0.00">
                  <c:v>137.81</c:v>
                </c:pt>
                <c:pt idx="410" formatCode="#,##0.00">
                  <c:v>165.03</c:v>
                </c:pt>
                <c:pt idx="411" formatCode="#,##0.00">
                  <c:v>170.58</c:v>
                </c:pt>
                <c:pt idx="412" formatCode="#,##0.00">
                  <c:v>163.94</c:v>
                </c:pt>
                <c:pt idx="413" formatCode="#,##0.00">
                  <c:v>151.91999999999999</c:v>
                </c:pt>
                <c:pt idx="414" formatCode="#,##0.00">
                  <c:v>152.5</c:v>
                </c:pt>
                <c:pt idx="415" formatCode="#,##0.00">
                  <c:v>163.08000000000001</c:v>
                </c:pt>
                <c:pt idx="416" formatCode="#,##0.00">
                  <c:v>161.79</c:v>
                </c:pt>
                <c:pt idx="417" formatCode="#,##0.00">
                  <c:v>172.88</c:v>
                </c:pt>
                <c:pt idx="418" formatCode="#,##0.00">
                  <c:v>162.16999999999999</c:v>
                </c:pt>
                <c:pt idx="419" formatCode="#,##0.00">
                  <c:v>150.66</c:v>
                </c:pt>
                <c:pt idx="420" formatCode="#,##0.00">
                  <c:v>148.24</c:v>
                </c:pt>
                <c:pt idx="421" formatCode="#,##0.00">
                  <c:v>141.1</c:v>
                </c:pt>
                <c:pt idx="422" formatCode="#,##0.00">
                  <c:v>127.04</c:v>
                </c:pt>
                <c:pt idx="423" formatCode="#,##0.00">
                  <c:v>129.02000000000001</c:v>
                </c:pt>
                <c:pt idx="424" formatCode="#,##0.00">
                  <c:v>123.49</c:v>
                </c:pt>
                <c:pt idx="425" formatCode="#,##0.00">
                  <c:v>124.97</c:v>
                </c:pt>
                <c:pt idx="426" formatCode="#,##0.00">
                  <c:v>119.77</c:v>
                </c:pt>
                <c:pt idx="427" formatCode="#,##0.00">
                  <c:v>121.21</c:v>
                </c:pt>
                <c:pt idx="428" formatCode="#,##0.00">
                  <c:v>113.14</c:v>
                </c:pt>
                <c:pt idx="429" formatCode="#,##0.00">
                  <c:v>118.43</c:v>
                </c:pt>
                <c:pt idx="430" formatCode="#,##0.00">
                  <c:v>115.03</c:v>
                </c:pt>
                <c:pt idx="431" formatCode="#,##0.00">
                  <c:v>114.63</c:v>
                </c:pt>
                <c:pt idx="432">
                  <c:v>110.89</c:v>
                </c:pt>
                <c:pt idx="433">
                  <c:v>111.75</c:v>
                </c:pt>
                <c:pt idx="434">
                  <c:v>117.83</c:v>
                </c:pt>
                <c:pt idx="435">
                  <c:v>117.93</c:v>
                </c:pt>
                <c:pt idx="436">
                  <c:v>119.91</c:v>
                </c:pt>
                <c:pt idx="437">
                  <c:v>127.05</c:v>
                </c:pt>
                <c:pt idx="438">
                  <c:v>132.97999999999999</c:v>
                </c:pt>
                <c:pt idx="439">
                  <c:v>131</c:v>
                </c:pt>
                <c:pt idx="440">
                  <c:v>138.22</c:v>
                </c:pt>
                <c:pt idx="441">
                  <c:v>142.68</c:v>
                </c:pt>
                <c:pt idx="442">
                  <c:v>145.82</c:v>
                </c:pt>
                <c:pt idx="443">
                  <c:v>131.69999999999999</c:v>
                </c:pt>
                <c:pt idx="444">
                  <c:v>139.07</c:v>
                </c:pt>
                <c:pt idx="445">
                  <c:v>137.68</c:v>
                </c:pt>
                <c:pt idx="446">
                  <c:v>134.07</c:v>
                </c:pt>
                <c:pt idx="447">
                  <c:v>130.38999999999999</c:v>
                </c:pt>
                <c:pt idx="448">
                  <c:v>125.4</c:v>
                </c:pt>
                <c:pt idx="449">
                  <c:v>122.39</c:v>
                </c:pt>
                <c:pt idx="450">
                  <c:v>127.26</c:v>
                </c:pt>
                <c:pt idx="451">
                  <c:v>128.24</c:v>
                </c:pt>
                <c:pt idx="452">
                  <c:v>124.46</c:v>
                </c:pt>
                <c:pt idx="453">
                  <c:v>120.01</c:v>
                </c:pt>
                <c:pt idx="454">
                  <c:v>117.26</c:v>
                </c:pt>
                <c:pt idx="455">
                  <c:v>114</c:v>
                </c:pt>
                <c:pt idx="456">
                  <c:v>115.6</c:v>
                </c:pt>
                <c:pt idx="457">
                  <c:v>114.19</c:v>
                </c:pt>
                <c:pt idx="458">
                  <c:v>112.99</c:v>
                </c:pt>
                <c:pt idx="459">
                  <c:v>112.56</c:v>
                </c:pt>
                <c:pt idx="460">
                  <c:v>113.34</c:v>
                </c:pt>
                <c:pt idx="461">
                  <c:v>110.44</c:v>
                </c:pt>
                <c:pt idx="462">
                  <c:v>107.2</c:v>
                </c:pt>
                <c:pt idx="463">
                  <c:v>102.41</c:v>
                </c:pt>
                <c:pt idx="464">
                  <c:v>98.17</c:v>
                </c:pt>
                <c:pt idx="465">
                  <c:v>111.21</c:v>
                </c:pt>
                <c:pt idx="466">
                  <c:v>109.59</c:v>
                </c:pt>
                <c:pt idx="467">
                  <c:v>100.61</c:v>
                </c:pt>
                <c:pt idx="468">
                  <c:v>101.56</c:v>
                </c:pt>
                <c:pt idx="469">
                  <c:v>100.67</c:v>
                </c:pt>
                <c:pt idx="470">
                  <c:v>97.5</c:v>
                </c:pt>
                <c:pt idx="471">
                  <c:v>94.42</c:v>
                </c:pt>
                <c:pt idx="472">
                  <c:v>93.33</c:v>
                </c:pt>
                <c:pt idx="473">
                  <c:v>99.97</c:v>
                </c:pt>
                <c:pt idx="474">
                  <c:v>103.01</c:v>
                </c:pt>
                <c:pt idx="475">
                  <c:v>96.07</c:v>
                </c:pt>
                <c:pt idx="476">
                  <c:v>97.74</c:v>
                </c:pt>
                <c:pt idx="477">
                  <c:v>97.35</c:v>
                </c:pt>
                <c:pt idx="478">
                  <c:v>107.23</c:v>
                </c:pt>
                <c:pt idx="479">
                  <c:v>117.37</c:v>
                </c:pt>
                <c:pt idx="480">
                  <c:v>106.89</c:v>
                </c:pt>
                <c:pt idx="481">
                  <c:v>102</c:v>
                </c:pt>
                <c:pt idx="482">
                  <c:v>109.05</c:v>
                </c:pt>
                <c:pt idx="483">
                  <c:v>108.91</c:v>
                </c:pt>
                <c:pt idx="484">
                  <c:v>104.45</c:v>
                </c:pt>
                <c:pt idx="485">
                  <c:v>99.05</c:v>
                </c:pt>
                <c:pt idx="486">
                  <c:v>103.66</c:v>
                </c:pt>
                <c:pt idx="487">
                  <c:v>114.78</c:v>
                </c:pt>
                <c:pt idx="488">
                  <c:v>116.25</c:v>
                </c:pt>
                <c:pt idx="489">
                  <c:v>105.85</c:v>
                </c:pt>
                <c:pt idx="490">
                  <c:v>109.7</c:v>
                </c:pt>
                <c:pt idx="491">
                  <c:v>114.74</c:v>
                </c:pt>
                <c:pt idx="492">
                  <c:v>115.73</c:v>
                </c:pt>
                <c:pt idx="493">
                  <c:v>119.35</c:v>
                </c:pt>
                <c:pt idx="494">
                  <c:v>120.36</c:v>
                </c:pt>
                <c:pt idx="495">
                  <c:v>122.3</c:v>
                </c:pt>
                <c:pt idx="496">
                  <c:v>134.77000000000001</c:v>
                </c:pt>
                <c:pt idx="497">
                  <c:v>141.03</c:v>
                </c:pt>
                <c:pt idx="498">
                  <c:v>152.24</c:v>
                </c:pt>
                <c:pt idx="499">
                  <c:v>160.13999999999999</c:v>
                </c:pt>
                <c:pt idx="500">
                  <c:v>170.02</c:v>
                </c:pt>
                <c:pt idx="501">
                  <c:v>181.57</c:v>
                </c:pt>
                <c:pt idx="502">
                  <c:v>195.17</c:v>
                </c:pt>
                <c:pt idx="503">
                  <c:v>203.06</c:v>
                </c:pt>
                <c:pt idx="504">
                  <c:v>204.29</c:v>
                </c:pt>
                <c:pt idx="505">
                  <c:v>210.89</c:v>
                </c:pt>
              </c:numCache>
            </c:numRef>
          </c:val>
          <c:smooth val="0"/>
          <c:extLst>
            <c:ext xmlns:c16="http://schemas.microsoft.com/office/drawing/2014/chart" uri="{C3380CC4-5D6E-409C-BE32-E72D297353CC}">
              <c16:uniqueId val="{00000000-57B5-4400-A2CE-4524F3D5350E}"/>
            </c:ext>
          </c:extLst>
        </c:ser>
        <c:dLbls>
          <c:showLegendKey val="0"/>
          <c:showVal val="0"/>
          <c:showCatName val="0"/>
          <c:showSerName val="0"/>
          <c:showPercent val="0"/>
          <c:showBubbleSize val="0"/>
        </c:dLbls>
        <c:smooth val="0"/>
        <c:axId val="447709184"/>
        <c:axId val="447706832"/>
      </c:lineChart>
      <c:dateAx>
        <c:axId val="447709184"/>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47706832"/>
        <c:crosses val="autoZero"/>
        <c:auto val="1"/>
        <c:lblOffset val="100"/>
        <c:baseTimeUnit val="days"/>
      </c:dateAx>
      <c:valAx>
        <c:axId val="447706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ICO Composite (Cents per pound)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4770918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Rice</c:v>
                </c:pt>
              </c:strCache>
            </c:strRef>
          </c:tx>
          <c:spPr>
            <a:ln w="28575" cap="rnd">
              <a:solidFill>
                <a:schemeClr val="accent1"/>
              </a:solidFill>
              <a:round/>
            </a:ln>
            <a:effectLst/>
          </c:spPr>
          <c:marker>
            <c:symbol val="none"/>
          </c:marker>
          <c:cat>
            <c:numRef>
              <c:f>Sheet1!$A$2:$A$61</c:f>
              <c:numCache>
                <c:formatCode>General</c:formatCod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numCache>
            </c:numRef>
          </c:cat>
          <c:val>
            <c:numRef>
              <c:f>Sheet1!$B$2:$B$61</c:f>
              <c:numCache>
                <c:formatCode>General</c:formatCode>
                <c:ptCount val="60"/>
                <c:pt idx="0">
                  <c:v>18693</c:v>
                </c:pt>
                <c:pt idx="1">
                  <c:v>18958</c:v>
                </c:pt>
                <c:pt idx="2">
                  <c:v>20567</c:v>
                </c:pt>
                <c:pt idx="3">
                  <c:v>21025</c:v>
                </c:pt>
                <c:pt idx="4">
                  <c:v>20353</c:v>
                </c:pt>
                <c:pt idx="5">
                  <c:v>20781</c:v>
                </c:pt>
                <c:pt idx="6">
                  <c:v>21749</c:v>
                </c:pt>
                <c:pt idx="7">
                  <c:v>22328</c:v>
                </c:pt>
                <c:pt idx="8">
                  <c:v>22540</c:v>
                </c:pt>
                <c:pt idx="9">
                  <c:v>23808</c:v>
                </c:pt>
                <c:pt idx="10">
                  <c:v>23619</c:v>
                </c:pt>
                <c:pt idx="11">
                  <c:v>23245</c:v>
                </c:pt>
                <c:pt idx="12">
                  <c:v>24524</c:v>
                </c:pt>
                <c:pt idx="13">
                  <c:v>24251</c:v>
                </c:pt>
                <c:pt idx="14">
                  <c:v>25186</c:v>
                </c:pt>
                <c:pt idx="15">
                  <c:v>24509</c:v>
                </c:pt>
                <c:pt idx="16">
                  <c:v>25718</c:v>
                </c:pt>
                <c:pt idx="17">
                  <c:v>26843</c:v>
                </c:pt>
                <c:pt idx="18">
                  <c:v>26591</c:v>
                </c:pt>
                <c:pt idx="19">
                  <c:v>27482</c:v>
                </c:pt>
                <c:pt idx="20">
                  <c:v>28272</c:v>
                </c:pt>
                <c:pt idx="21">
                  <c:v>29804</c:v>
                </c:pt>
                <c:pt idx="22">
                  <c:v>31367</c:v>
                </c:pt>
                <c:pt idx="23">
                  <c:v>32261</c:v>
                </c:pt>
                <c:pt idx="24">
                  <c:v>32570</c:v>
                </c:pt>
                <c:pt idx="25">
                  <c:v>32441</c:v>
                </c:pt>
                <c:pt idx="26">
                  <c:v>32651</c:v>
                </c:pt>
                <c:pt idx="27">
                  <c:v>33296</c:v>
                </c:pt>
                <c:pt idx="28">
                  <c:v>34541</c:v>
                </c:pt>
                <c:pt idx="29">
                  <c:v>35286</c:v>
                </c:pt>
                <c:pt idx="30">
                  <c:v>35362</c:v>
                </c:pt>
                <c:pt idx="31">
                  <c:v>35847</c:v>
                </c:pt>
                <c:pt idx="32">
                  <c:v>36161</c:v>
                </c:pt>
                <c:pt idx="33">
                  <c:v>36576</c:v>
                </c:pt>
                <c:pt idx="34">
                  <c:v>36580</c:v>
                </c:pt>
                <c:pt idx="35">
                  <c:v>37840</c:v>
                </c:pt>
                <c:pt idx="36">
                  <c:v>38166</c:v>
                </c:pt>
                <c:pt idx="37">
                  <c:v>38160</c:v>
                </c:pt>
                <c:pt idx="38">
                  <c:v>38970</c:v>
                </c:pt>
                <c:pt idx="39">
                  <c:v>38874</c:v>
                </c:pt>
                <c:pt idx="40">
                  <c:v>39502</c:v>
                </c:pt>
                <c:pt idx="41">
                  <c:v>38630</c:v>
                </c:pt>
                <c:pt idx="42">
                  <c:v>39538</c:v>
                </c:pt>
                <c:pt idx="43">
                  <c:v>40301</c:v>
                </c:pt>
                <c:pt idx="44">
                  <c:v>40848</c:v>
                </c:pt>
                <c:pt idx="45">
                  <c:v>41187</c:v>
                </c:pt>
                <c:pt idx="46">
                  <c:v>42273</c:v>
                </c:pt>
                <c:pt idx="47">
                  <c:v>42920</c:v>
                </c:pt>
                <c:pt idx="48">
                  <c:v>43453</c:v>
                </c:pt>
                <c:pt idx="49">
                  <c:v>43361</c:v>
                </c:pt>
                <c:pt idx="50">
                  <c:v>44631</c:v>
                </c:pt>
                <c:pt idx="51">
                  <c:v>45289</c:v>
                </c:pt>
                <c:pt idx="52">
                  <c:v>44941</c:v>
                </c:pt>
                <c:pt idx="53">
                  <c:v>45191</c:v>
                </c:pt>
                <c:pt idx="54">
                  <c:v>45865</c:v>
                </c:pt>
                <c:pt idx="55">
                  <c:v>46133</c:v>
                </c:pt>
                <c:pt idx="56">
                  <c:v>46352</c:v>
                </c:pt>
                <c:pt idx="57">
                  <c:v>45795</c:v>
                </c:pt>
                <c:pt idx="58">
                  <c:v>46312</c:v>
                </c:pt>
                <c:pt idx="59">
                  <c:v>46089</c:v>
                </c:pt>
              </c:numCache>
            </c:numRef>
          </c:val>
          <c:smooth val="0"/>
          <c:extLst>
            <c:ext xmlns:c16="http://schemas.microsoft.com/office/drawing/2014/chart" uri="{C3380CC4-5D6E-409C-BE32-E72D297353CC}">
              <c16:uniqueId val="{00000000-1B9B-4C42-9E9F-21C863143261}"/>
            </c:ext>
          </c:extLst>
        </c:ser>
        <c:ser>
          <c:idx val="1"/>
          <c:order val="1"/>
          <c:tx>
            <c:strRef>
              <c:f>Sheet1!$C$1</c:f>
              <c:strCache>
                <c:ptCount val="1"/>
                <c:pt idx="0">
                  <c:v>Wheat</c:v>
                </c:pt>
              </c:strCache>
            </c:strRef>
          </c:tx>
          <c:spPr>
            <a:ln w="28575" cap="rnd">
              <a:solidFill>
                <a:schemeClr val="accent2"/>
              </a:solidFill>
              <a:round/>
            </a:ln>
            <a:effectLst/>
          </c:spPr>
          <c:marker>
            <c:symbol val="none"/>
          </c:marker>
          <c:cat>
            <c:numRef>
              <c:f>Sheet1!$A$2:$A$61</c:f>
              <c:numCache>
                <c:formatCode>General</c:formatCod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numCache>
            </c:numRef>
          </c:cat>
          <c:val>
            <c:numRef>
              <c:f>Sheet1!$C$2:$C$61</c:f>
              <c:numCache>
                <c:formatCode>General</c:formatCode>
                <c:ptCount val="60"/>
                <c:pt idx="0">
                  <c:v>10889</c:v>
                </c:pt>
                <c:pt idx="1">
                  <c:v>12060</c:v>
                </c:pt>
                <c:pt idx="2">
                  <c:v>11320</c:v>
                </c:pt>
                <c:pt idx="3">
                  <c:v>12413</c:v>
                </c:pt>
                <c:pt idx="4">
                  <c:v>12151</c:v>
                </c:pt>
                <c:pt idx="5">
                  <c:v>14079</c:v>
                </c:pt>
                <c:pt idx="6">
                  <c:v>13392</c:v>
                </c:pt>
                <c:pt idx="7">
                  <c:v>14534</c:v>
                </c:pt>
                <c:pt idx="8">
                  <c:v>14174</c:v>
                </c:pt>
                <c:pt idx="9">
                  <c:v>14941</c:v>
                </c:pt>
                <c:pt idx="10">
                  <c:v>16245</c:v>
                </c:pt>
                <c:pt idx="11">
                  <c:v>16046</c:v>
                </c:pt>
                <c:pt idx="12">
                  <c:v>16836</c:v>
                </c:pt>
                <c:pt idx="13">
                  <c:v>16155</c:v>
                </c:pt>
                <c:pt idx="14">
                  <c:v>15701</c:v>
                </c:pt>
                <c:pt idx="15">
                  <c:v>17911</c:v>
                </c:pt>
                <c:pt idx="16">
                  <c:v>16724</c:v>
                </c:pt>
                <c:pt idx="17">
                  <c:v>19328</c:v>
                </c:pt>
                <c:pt idx="18">
                  <c:v>18522</c:v>
                </c:pt>
                <c:pt idx="19">
                  <c:v>18554</c:v>
                </c:pt>
                <c:pt idx="20">
                  <c:v>18800</c:v>
                </c:pt>
                <c:pt idx="21">
                  <c:v>19992</c:v>
                </c:pt>
                <c:pt idx="22">
                  <c:v>21258</c:v>
                </c:pt>
                <c:pt idx="23">
                  <c:v>22201</c:v>
                </c:pt>
                <c:pt idx="24">
                  <c:v>21719</c:v>
                </c:pt>
                <c:pt idx="25">
                  <c:v>23213</c:v>
                </c:pt>
                <c:pt idx="26">
                  <c:v>22900</c:v>
                </c:pt>
                <c:pt idx="27">
                  <c:v>22926</c:v>
                </c:pt>
                <c:pt idx="28">
                  <c:v>23732</c:v>
                </c:pt>
                <c:pt idx="29">
                  <c:v>25626</c:v>
                </c:pt>
                <c:pt idx="30">
                  <c:v>24435</c:v>
                </c:pt>
                <c:pt idx="31">
                  <c:v>25404</c:v>
                </c:pt>
                <c:pt idx="32">
                  <c:v>25436</c:v>
                </c:pt>
                <c:pt idx="33">
                  <c:v>24484</c:v>
                </c:pt>
                <c:pt idx="34">
                  <c:v>25153</c:v>
                </c:pt>
                <c:pt idx="35">
                  <c:v>25765</c:v>
                </c:pt>
                <c:pt idx="36">
                  <c:v>27020</c:v>
                </c:pt>
                <c:pt idx="37">
                  <c:v>27058</c:v>
                </c:pt>
                <c:pt idx="38">
                  <c:v>27514</c:v>
                </c:pt>
                <c:pt idx="39">
                  <c:v>27218</c:v>
                </c:pt>
                <c:pt idx="40">
                  <c:v>27417</c:v>
                </c:pt>
                <c:pt idx="41">
                  <c:v>27551</c:v>
                </c:pt>
                <c:pt idx="42">
                  <c:v>26514</c:v>
                </c:pt>
                <c:pt idx="43">
                  <c:v>29426</c:v>
                </c:pt>
                <c:pt idx="44">
                  <c:v>28287</c:v>
                </c:pt>
                <c:pt idx="45">
                  <c:v>28904</c:v>
                </c:pt>
                <c:pt idx="46">
                  <c:v>28155</c:v>
                </c:pt>
                <c:pt idx="47">
                  <c:v>30626</c:v>
                </c:pt>
                <c:pt idx="48">
                  <c:v>30357</c:v>
                </c:pt>
                <c:pt idx="49">
                  <c:v>29721</c:v>
                </c:pt>
                <c:pt idx="50">
                  <c:v>31639</c:v>
                </c:pt>
                <c:pt idx="51">
                  <c:v>30917</c:v>
                </c:pt>
                <c:pt idx="52">
                  <c:v>32458</c:v>
                </c:pt>
                <c:pt idx="53">
                  <c:v>33162</c:v>
                </c:pt>
                <c:pt idx="54">
                  <c:v>33187</c:v>
                </c:pt>
                <c:pt idx="55">
                  <c:v>34158</c:v>
                </c:pt>
                <c:pt idx="56">
                  <c:v>35412</c:v>
                </c:pt>
                <c:pt idx="57">
                  <c:v>34222</c:v>
                </c:pt>
                <c:pt idx="58">
                  <c:v>35432</c:v>
                </c:pt>
                <c:pt idx="59">
                  <c:v>34744</c:v>
                </c:pt>
              </c:numCache>
            </c:numRef>
          </c:val>
          <c:smooth val="0"/>
          <c:extLst>
            <c:ext xmlns:c16="http://schemas.microsoft.com/office/drawing/2014/chart" uri="{C3380CC4-5D6E-409C-BE32-E72D297353CC}">
              <c16:uniqueId val="{00000001-1B9B-4C42-9E9F-21C863143261}"/>
            </c:ext>
          </c:extLst>
        </c:ser>
        <c:dLbls>
          <c:showLegendKey val="0"/>
          <c:showVal val="0"/>
          <c:showCatName val="0"/>
          <c:showSerName val="0"/>
          <c:showPercent val="0"/>
          <c:showBubbleSize val="0"/>
        </c:dLbls>
        <c:smooth val="0"/>
        <c:axId val="541948936"/>
        <c:axId val="541938768"/>
      </c:lineChart>
      <c:catAx>
        <c:axId val="541948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541938768"/>
        <c:crosses val="autoZero"/>
        <c:auto val="1"/>
        <c:lblAlgn val="ctr"/>
        <c:lblOffset val="100"/>
        <c:noMultiLvlLbl val="0"/>
      </c:catAx>
      <c:valAx>
        <c:axId val="541938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4194893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Agricultural Production</c:v>
                </c:pt>
              </c:strCache>
            </c:strRef>
          </c:tx>
          <c:spPr>
            <a:solidFill>
              <a:srgbClr val="92D050"/>
            </a:solidFill>
            <a:ln>
              <a:noFill/>
            </a:ln>
            <a:effectLst/>
          </c:spPr>
          <c:invertIfNegative val="0"/>
          <c:cat>
            <c:strRef>
              <c:f>Sheet1!$B$1:$E$1</c:f>
              <c:strCache>
                <c:ptCount val="4"/>
                <c:pt idx="0">
                  <c:v>Fruits and Vegetables</c:v>
                </c:pt>
                <c:pt idx="1">
                  <c:v>Cereals</c:v>
                </c:pt>
                <c:pt idx="2">
                  <c:v>Meat</c:v>
                </c:pt>
                <c:pt idx="3">
                  <c:v>Fish and Seafood</c:v>
                </c:pt>
              </c:strCache>
            </c:strRef>
          </c:cat>
          <c:val>
            <c:numRef>
              <c:f>Sheet1!$B$2:$E$2</c:f>
              <c:numCache>
                <c:formatCode>General</c:formatCode>
                <c:ptCount val="4"/>
                <c:pt idx="0">
                  <c:v>15</c:v>
                </c:pt>
                <c:pt idx="1">
                  <c:v>4.2857142857142856</c:v>
                </c:pt>
                <c:pt idx="2">
                  <c:v>5.9285714285714288</c:v>
                </c:pt>
                <c:pt idx="3">
                  <c:v>8.9428571428571448</c:v>
                </c:pt>
              </c:numCache>
            </c:numRef>
          </c:val>
          <c:extLst>
            <c:ext xmlns:c16="http://schemas.microsoft.com/office/drawing/2014/chart" uri="{C3380CC4-5D6E-409C-BE32-E72D297353CC}">
              <c16:uniqueId val="{00000000-A836-4FA3-A462-CF9A6FD9F015}"/>
            </c:ext>
          </c:extLst>
        </c:ser>
        <c:ser>
          <c:idx val="1"/>
          <c:order val="1"/>
          <c:tx>
            <c:strRef>
              <c:f>Sheet1!$A$3</c:f>
              <c:strCache>
                <c:ptCount val="1"/>
                <c:pt idx="0">
                  <c:v>Postharvest</c:v>
                </c:pt>
              </c:strCache>
            </c:strRef>
          </c:tx>
          <c:spPr>
            <a:solidFill>
              <a:schemeClr val="accent3">
                <a:lumMod val="50000"/>
              </a:schemeClr>
            </a:solidFill>
            <a:ln>
              <a:noFill/>
            </a:ln>
            <a:effectLst/>
          </c:spPr>
          <c:invertIfNegative val="0"/>
          <c:cat>
            <c:strRef>
              <c:f>Sheet1!$B$1:$E$1</c:f>
              <c:strCache>
                <c:ptCount val="4"/>
                <c:pt idx="0">
                  <c:v>Fruits and Vegetables</c:v>
                </c:pt>
                <c:pt idx="1">
                  <c:v>Cereals</c:v>
                </c:pt>
                <c:pt idx="2">
                  <c:v>Meat</c:v>
                </c:pt>
                <c:pt idx="3">
                  <c:v>Fish and Seafood</c:v>
                </c:pt>
              </c:strCache>
            </c:strRef>
          </c:cat>
          <c:val>
            <c:numRef>
              <c:f>Sheet1!$B$3:$E$3</c:f>
              <c:numCache>
                <c:formatCode>General</c:formatCode>
                <c:ptCount val="4"/>
                <c:pt idx="0">
                  <c:v>6.5</c:v>
                </c:pt>
                <c:pt idx="1">
                  <c:v>6.1428571428571432</c:v>
                </c:pt>
                <c:pt idx="2">
                  <c:v>0.65714285714285714</c:v>
                </c:pt>
                <c:pt idx="3">
                  <c:v>3.5714285714285716</c:v>
                </c:pt>
              </c:numCache>
            </c:numRef>
          </c:val>
          <c:extLst>
            <c:ext xmlns:c16="http://schemas.microsoft.com/office/drawing/2014/chart" uri="{C3380CC4-5D6E-409C-BE32-E72D297353CC}">
              <c16:uniqueId val="{00000001-A836-4FA3-A462-CF9A6FD9F015}"/>
            </c:ext>
          </c:extLst>
        </c:ser>
        <c:ser>
          <c:idx val="2"/>
          <c:order val="2"/>
          <c:tx>
            <c:strRef>
              <c:f>Sheet1!$A$4</c:f>
              <c:strCache>
                <c:ptCount val="1"/>
                <c:pt idx="0">
                  <c:v>Processing and Packaging</c:v>
                </c:pt>
              </c:strCache>
            </c:strRef>
          </c:tx>
          <c:spPr>
            <a:solidFill>
              <a:schemeClr val="accent2">
                <a:lumMod val="75000"/>
              </a:schemeClr>
            </a:solidFill>
            <a:ln>
              <a:noFill/>
            </a:ln>
            <a:effectLst/>
          </c:spPr>
          <c:invertIfNegative val="0"/>
          <c:cat>
            <c:strRef>
              <c:f>Sheet1!$B$1:$E$1</c:f>
              <c:strCache>
                <c:ptCount val="4"/>
                <c:pt idx="0">
                  <c:v>Fruits and Vegetables</c:v>
                </c:pt>
                <c:pt idx="1">
                  <c:v>Cereals</c:v>
                </c:pt>
                <c:pt idx="2">
                  <c:v>Meat</c:v>
                </c:pt>
                <c:pt idx="3">
                  <c:v>Fish and Seafood</c:v>
                </c:pt>
              </c:strCache>
            </c:strRef>
          </c:cat>
          <c:val>
            <c:numRef>
              <c:f>Sheet1!$B$4:$E$4</c:f>
              <c:numCache>
                <c:formatCode>General</c:formatCode>
                <c:ptCount val="4"/>
                <c:pt idx="0">
                  <c:v>7.75</c:v>
                </c:pt>
                <c:pt idx="1">
                  <c:v>7.2857142857142856</c:v>
                </c:pt>
                <c:pt idx="2">
                  <c:v>5</c:v>
                </c:pt>
                <c:pt idx="3">
                  <c:v>7.7142857142857144</c:v>
                </c:pt>
              </c:numCache>
            </c:numRef>
          </c:val>
          <c:extLst>
            <c:ext xmlns:c16="http://schemas.microsoft.com/office/drawing/2014/chart" uri="{C3380CC4-5D6E-409C-BE32-E72D297353CC}">
              <c16:uniqueId val="{00000002-A836-4FA3-A462-CF9A6FD9F015}"/>
            </c:ext>
          </c:extLst>
        </c:ser>
        <c:ser>
          <c:idx val="3"/>
          <c:order val="3"/>
          <c:tx>
            <c:strRef>
              <c:f>Sheet1!$A$5</c:f>
              <c:strCache>
                <c:ptCount val="1"/>
                <c:pt idx="0">
                  <c:v>Distribution</c:v>
                </c:pt>
              </c:strCache>
            </c:strRef>
          </c:tx>
          <c:spPr>
            <a:solidFill>
              <a:schemeClr val="accent4">
                <a:lumMod val="75000"/>
              </a:schemeClr>
            </a:solidFill>
            <a:ln>
              <a:noFill/>
            </a:ln>
            <a:effectLst/>
          </c:spPr>
          <c:invertIfNegative val="0"/>
          <c:cat>
            <c:strRef>
              <c:f>Sheet1!$B$1:$E$1</c:f>
              <c:strCache>
                <c:ptCount val="4"/>
                <c:pt idx="0">
                  <c:v>Fruits and Vegetables</c:v>
                </c:pt>
                <c:pt idx="1">
                  <c:v>Cereals</c:v>
                </c:pt>
                <c:pt idx="2">
                  <c:v>Meat</c:v>
                </c:pt>
                <c:pt idx="3">
                  <c:v>Fish and Seafood</c:v>
                </c:pt>
              </c:strCache>
            </c:strRef>
          </c:cat>
          <c:val>
            <c:numRef>
              <c:f>Sheet1!$B$5:$E$5</c:f>
              <c:numCache>
                <c:formatCode>General</c:formatCode>
                <c:ptCount val="4"/>
                <c:pt idx="0">
                  <c:v>11.75</c:v>
                </c:pt>
                <c:pt idx="1">
                  <c:v>2.5714285714285716</c:v>
                </c:pt>
                <c:pt idx="2">
                  <c:v>5.4285714285714288</c:v>
                </c:pt>
                <c:pt idx="3">
                  <c:v>11.285714285714286</c:v>
                </c:pt>
              </c:numCache>
            </c:numRef>
          </c:val>
          <c:extLst>
            <c:ext xmlns:c16="http://schemas.microsoft.com/office/drawing/2014/chart" uri="{C3380CC4-5D6E-409C-BE32-E72D297353CC}">
              <c16:uniqueId val="{00000003-A836-4FA3-A462-CF9A6FD9F015}"/>
            </c:ext>
          </c:extLst>
        </c:ser>
        <c:ser>
          <c:idx val="4"/>
          <c:order val="4"/>
          <c:tx>
            <c:strRef>
              <c:f>Sheet1!$A$6</c:f>
              <c:strCache>
                <c:ptCount val="1"/>
                <c:pt idx="0">
                  <c:v>Consumption</c:v>
                </c:pt>
              </c:strCache>
            </c:strRef>
          </c:tx>
          <c:spPr>
            <a:solidFill>
              <a:schemeClr val="accent5">
                <a:lumMod val="75000"/>
              </a:schemeClr>
            </a:solidFill>
            <a:ln>
              <a:noFill/>
            </a:ln>
            <a:effectLst/>
          </c:spPr>
          <c:invertIfNegative val="0"/>
          <c:cat>
            <c:strRef>
              <c:f>Sheet1!$B$1:$E$1</c:f>
              <c:strCache>
                <c:ptCount val="4"/>
                <c:pt idx="0">
                  <c:v>Fruits and Vegetables</c:v>
                </c:pt>
                <c:pt idx="1">
                  <c:v>Cereals</c:v>
                </c:pt>
                <c:pt idx="2">
                  <c:v>Meat</c:v>
                </c:pt>
                <c:pt idx="3">
                  <c:v>Fish and Seafood</c:v>
                </c:pt>
              </c:strCache>
            </c:strRef>
          </c:cat>
          <c:val>
            <c:numRef>
              <c:f>Sheet1!$B$6:$E$6</c:f>
              <c:numCache>
                <c:formatCode>General</c:formatCode>
                <c:ptCount val="4"/>
                <c:pt idx="0">
                  <c:v>16.75</c:v>
                </c:pt>
                <c:pt idx="1">
                  <c:v>14</c:v>
                </c:pt>
                <c:pt idx="2">
                  <c:v>7.1428571428571432</c:v>
                </c:pt>
                <c:pt idx="3">
                  <c:v>9.1428571428571423</c:v>
                </c:pt>
              </c:numCache>
            </c:numRef>
          </c:val>
          <c:extLst>
            <c:ext xmlns:c16="http://schemas.microsoft.com/office/drawing/2014/chart" uri="{C3380CC4-5D6E-409C-BE32-E72D297353CC}">
              <c16:uniqueId val="{00000004-A836-4FA3-A462-CF9A6FD9F015}"/>
            </c:ext>
          </c:extLst>
        </c:ser>
        <c:dLbls>
          <c:showLegendKey val="0"/>
          <c:showVal val="0"/>
          <c:showCatName val="0"/>
          <c:showSerName val="0"/>
          <c:showPercent val="0"/>
          <c:showBubbleSize val="0"/>
        </c:dLbls>
        <c:gapWidth val="150"/>
        <c:overlap val="100"/>
        <c:axId val="754462064"/>
        <c:axId val="754463240"/>
      </c:barChart>
      <c:catAx>
        <c:axId val="75446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754463240"/>
        <c:crosses val="autoZero"/>
        <c:auto val="1"/>
        <c:lblAlgn val="ctr"/>
        <c:lblOffset val="100"/>
        <c:noMultiLvlLbl val="0"/>
      </c:catAx>
      <c:valAx>
        <c:axId val="7544632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544620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42316784870026E-2"/>
          <c:y val="4.797047970479705E-2"/>
          <c:w val="0.77126673202686913"/>
          <c:h val="0.83948339483394785"/>
        </c:manualLayout>
      </c:layout>
      <c:barChart>
        <c:barDir val="col"/>
        <c:grouping val="stacked"/>
        <c:varyColors val="0"/>
        <c:ser>
          <c:idx val="1"/>
          <c:order val="1"/>
          <c:tx>
            <c:strRef>
              <c:f>Sheet1!$A$3</c:f>
              <c:strCache>
                <c:ptCount val="1"/>
                <c:pt idx="0">
                  <c:v>United States</c:v>
                </c:pt>
              </c:strCache>
            </c:strRef>
          </c:tx>
          <c:spPr>
            <a:solidFill>
              <a:schemeClr val="accent2"/>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Sheet1!$B$3:$BI$3</c:f>
              <c:numCache>
                <c:formatCode>General</c:formatCode>
                <c:ptCount val="60"/>
                <c:pt idx="0">
                  <c:v>31796</c:v>
                </c:pt>
                <c:pt idx="1">
                  <c:v>34906.300000000003</c:v>
                </c:pt>
                <c:pt idx="2">
                  <c:v>37468.199999999997</c:v>
                </c:pt>
                <c:pt idx="3">
                  <c:v>41245</c:v>
                </c:pt>
                <c:pt idx="4">
                  <c:v>42830</c:v>
                </c:pt>
                <c:pt idx="5">
                  <c:v>50770.400000000001</c:v>
                </c:pt>
                <c:pt idx="6">
                  <c:v>40456.6</c:v>
                </c:pt>
                <c:pt idx="7">
                  <c:v>38795.5</c:v>
                </c:pt>
                <c:pt idx="8">
                  <c:v>32577.5</c:v>
                </c:pt>
                <c:pt idx="9">
                  <c:v>40406.400000000001</c:v>
                </c:pt>
                <c:pt idx="10">
                  <c:v>36047.5</c:v>
                </c:pt>
                <c:pt idx="11">
                  <c:v>52475</c:v>
                </c:pt>
                <c:pt idx="12">
                  <c:v>82414.899999999994</c:v>
                </c:pt>
                <c:pt idx="13">
                  <c:v>65167.4</c:v>
                </c:pt>
                <c:pt idx="14">
                  <c:v>74120.899999999994</c:v>
                </c:pt>
                <c:pt idx="15">
                  <c:v>81073.3</c:v>
                </c:pt>
                <c:pt idx="16">
                  <c:v>75814.399999999994</c:v>
                </c:pt>
                <c:pt idx="17">
                  <c:v>93967.7</c:v>
                </c:pt>
                <c:pt idx="18">
                  <c:v>103050.2</c:v>
                </c:pt>
                <c:pt idx="19">
                  <c:v>112905.8</c:v>
                </c:pt>
                <c:pt idx="20">
                  <c:v>113396.9</c:v>
                </c:pt>
                <c:pt idx="21">
                  <c:v>100603.4</c:v>
                </c:pt>
                <c:pt idx="22">
                  <c:v>98050.6</c:v>
                </c:pt>
                <c:pt idx="23">
                  <c:v>103735.6</c:v>
                </c:pt>
                <c:pt idx="24">
                  <c:v>80110.2</c:v>
                </c:pt>
                <c:pt idx="25">
                  <c:v>61819.9</c:v>
                </c:pt>
                <c:pt idx="26">
                  <c:v>84119.2</c:v>
                </c:pt>
                <c:pt idx="27">
                  <c:v>99893.6</c:v>
                </c:pt>
                <c:pt idx="28">
                  <c:v>108330.2</c:v>
                </c:pt>
                <c:pt idx="29">
                  <c:v>92615.9</c:v>
                </c:pt>
                <c:pt idx="30">
                  <c:v>86863</c:v>
                </c:pt>
                <c:pt idx="31">
                  <c:v>90396</c:v>
                </c:pt>
                <c:pt idx="32">
                  <c:v>88045.4</c:v>
                </c:pt>
                <c:pt idx="33">
                  <c:v>78382.7</c:v>
                </c:pt>
                <c:pt idx="34">
                  <c:v>104188.6</c:v>
                </c:pt>
                <c:pt idx="35">
                  <c:v>92946.5</c:v>
                </c:pt>
                <c:pt idx="36">
                  <c:v>77466.5</c:v>
                </c:pt>
                <c:pt idx="37">
                  <c:v>78755.600000000006</c:v>
                </c:pt>
                <c:pt idx="38">
                  <c:v>91155.6</c:v>
                </c:pt>
                <c:pt idx="39">
                  <c:v>87358.248000000007</c:v>
                </c:pt>
                <c:pt idx="40" formatCode="#,##0.00">
                  <c:v>84226.7</c:v>
                </c:pt>
                <c:pt idx="41" formatCode="#,##0.00">
                  <c:v>82204.12</c:v>
                </c:pt>
                <c:pt idx="42" formatCode="#,##0.00">
                  <c:v>78825.316999999995</c:v>
                </c:pt>
                <c:pt idx="43" formatCode="#,##0.00">
                  <c:v>88726.191000000006</c:v>
                </c:pt>
                <c:pt idx="44" formatCode="#,##0.00">
                  <c:v>82149.216</c:v>
                </c:pt>
                <c:pt idx="45">
                  <c:v>90013.520999999993</c:v>
                </c:pt>
                <c:pt idx="46">
                  <c:v>99980.892999999996</c:v>
                </c:pt>
                <c:pt idx="47">
                  <c:v>93974.270999999993</c:v>
                </c:pt>
                <c:pt idx="48">
                  <c:v>77101.611000000004</c:v>
                </c:pt>
                <c:pt idx="49">
                  <c:v>86955.975000000006</c:v>
                </c:pt>
                <c:pt idx="50">
                  <c:v>85966.482999999993</c:v>
                </c:pt>
                <c:pt idx="51">
                  <c:v>63262.764000000003</c:v>
                </c:pt>
                <c:pt idx="52">
                  <c:v>63767.533000000003</c:v>
                </c:pt>
                <c:pt idx="53">
                  <c:v>86380.547000000006</c:v>
                </c:pt>
                <c:pt idx="54">
                  <c:v>79924.028999999995</c:v>
                </c:pt>
                <c:pt idx="55">
                  <c:v>90985.941999999995</c:v>
                </c:pt>
                <c:pt idx="56">
                  <c:v>90080.017999999996</c:v>
                </c:pt>
                <c:pt idx="57">
                  <c:v>99990.49</c:v>
                </c:pt>
                <c:pt idx="58">
                  <c:v>75258.66</c:v>
                </c:pt>
                <c:pt idx="59">
                  <c:v>88118.827000000005</c:v>
                </c:pt>
              </c:numCache>
            </c:numRef>
          </c:val>
          <c:extLst>
            <c:ext xmlns:c16="http://schemas.microsoft.com/office/drawing/2014/chart" uri="{C3380CC4-5D6E-409C-BE32-E72D297353CC}">
              <c16:uniqueId val="{00000000-9A76-47D0-9840-67D64BFD6E78}"/>
            </c:ext>
          </c:extLst>
        </c:ser>
        <c:ser>
          <c:idx val="2"/>
          <c:order val="2"/>
          <c:tx>
            <c:strRef>
              <c:f>Sheet1!$A$4</c:f>
              <c:strCache>
                <c:ptCount val="1"/>
                <c:pt idx="0">
                  <c:v>Canada</c:v>
                </c:pt>
              </c:strCache>
            </c:strRef>
          </c:tx>
          <c:spPr>
            <a:solidFill>
              <a:schemeClr val="accent3"/>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Sheet1!$B$4:$BI$4</c:f>
              <c:numCache>
                <c:formatCode>General</c:formatCode>
                <c:ptCount val="60"/>
                <c:pt idx="0">
                  <c:v>12112.2</c:v>
                </c:pt>
                <c:pt idx="1">
                  <c:v>9633.7000000000007</c:v>
                </c:pt>
                <c:pt idx="2">
                  <c:v>12570.4</c:v>
                </c:pt>
                <c:pt idx="3">
                  <c:v>16334</c:v>
                </c:pt>
                <c:pt idx="4">
                  <c:v>13949.4</c:v>
                </c:pt>
                <c:pt idx="5">
                  <c:v>16853.599999999999</c:v>
                </c:pt>
                <c:pt idx="6">
                  <c:v>11828.1</c:v>
                </c:pt>
                <c:pt idx="7">
                  <c:v>10871.8</c:v>
                </c:pt>
                <c:pt idx="8">
                  <c:v>8149</c:v>
                </c:pt>
                <c:pt idx="9">
                  <c:v>14896.4</c:v>
                </c:pt>
                <c:pt idx="10">
                  <c:v>18201</c:v>
                </c:pt>
                <c:pt idx="11">
                  <c:v>19639.3</c:v>
                </c:pt>
                <c:pt idx="12">
                  <c:v>16417.3</c:v>
                </c:pt>
                <c:pt idx="13">
                  <c:v>13277.5</c:v>
                </c:pt>
                <c:pt idx="14">
                  <c:v>15772.7</c:v>
                </c:pt>
                <c:pt idx="15">
                  <c:v>16729.3</c:v>
                </c:pt>
                <c:pt idx="16">
                  <c:v>18967.599999999999</c:v>
                </c:pt>
                <c:pt idx="17">
                  <c:v>19641.3</c:v>
                </c:pt>
                <c:pt idx="18">
                  <c:v>16949.3</c:v>
                </c:pt>
                <c:pt idx="19">
                  <c:v>21866.9</c:v>
                </c:pt>
                <c:pt idx="20">
                  <c:v>22826</c:v>
                </c:pt>
                <c:pt idx="21">
                  <c:v>26728.2</c:v>
                </c:pt>
                <c:pt idx="22">
                  <c:v>29349</c:v>
                </c:pt>
                <c:pt idx="23">
                  <c:v>26791.7</c:v>
                </c:pt>
                <c:pt idx="24">
                  <c:v>20355.3</c:v>
                </c:pt>
                <c:pt idx="25">
                  <c:v>23312.400000000001</c:v>
                </c:pt>
                <c:pt idx="26">
                  <c:v>28985.599999999999</c:v>
                </c:pt>
                <c:pt idx="27">
                  <c:v>23940.9</c:v>
                </c:pt>
                <c:pt idx="28">
                  <c:v>16597.2</c:v>
                </c:pt>
                <c:pt idx="29">
                  <c:v>23092.2</c:v>
                </c:pt>
                <c:pt idx="30">
                  <c:v>28962.7</c:v>
                </c:pt>
                <c:pt idx="31">
                  <c:v>27594.799999999999</c:v>
                </c:pt>
                <c:pt idx="32">
                  <c:v>23111</c:v>
                </c:pt>
                <c:pt idx="33">
                  <c:v>27012.7</c:v>
                </c:pt>
                <c:pt idx="34">
                  <c:v>21864.400000000001</c:v>
                </c:pt>
                <c:pt idx="35">
                  <c:v>22221.5</c:v>
                </c:pt>
                <c:pt idx="36">
                  <c:v>23732.2</c:v>
                </c:pt>
                <c:pt idx="37">
                  <c:v>21013.5</c:v>
                </c:pt>
                <c:pt idx="38">
                  <c:v>20045.2</c:v>
                </c:pt>
                <c:pt idx="39">
                  <c:v>22885.09</c:v>
                </c:pt>
                <c:pt idx="40" formatCode="#,##0.00">
                  <c:v>21522.692999999999</c:v>
                </c:pt>
                <c:pt idx="41" formatCode="#,##0.00">
                  <c:v>14665.786</c:v>
                </c:pt>
                <c:pt idx="42" formatCode="#,##0.00">
                  <c:v>14409.450999999999</c:v>
                </c:pt>
                <c:pt idx="43" formatCode="#,##0.00">
                  <c:v>18984.035</c:v>
                </c:pt>
                <c:pt idx="44" formatCode="#,##0.00">
                  <c:v>18176.807000000001</c:v>
                </c:pt>
                <c:pt idx="45">
                  <c:v>22794.89</c:v>
                </c:pt>
                <c:pt idx="46">
                  <c:v>22784.159</c:v>
                </c:pt>
                <c:pt idx="47">
                  <c:v>21739.280999999999</c:v>
                </c:pt>
                <c:pt idx="48">
                  <c:v>23256.358</c:v>
                </c:pt>
                <c:pt idx="49">
                  <c:v>22774.098000000002</c:v>
                </c:pt>
                <c:pt idx="50">
                  <c:v>20775.66</c:v>
                </c:pt>
                <c:pt idx="51">
                  <c:v>22278.742999999999</c:v>
                </c:pt>
                <c:pt idx="52">
                  <c:v>24900.669000000002</c:v>
                </c:pt>
                <c:pt idx="53">
                  <c:v>29923.063999999998</c:v>
                </c:pt>
                <c:pt idx="54">
                  <c:v>27951.241999999998</c:v>
                </c:pt>
                <c:pt idx="55">
                  <c:v>24978.807000000001</c:v>
                </c:pt>
                <c:pt idx="56">
                  <c:v>27602.09</c:v>
                </c:pt>
                <c:pt idx="57">
                  <c:v>29776.557000000001</c:v>
                </c:pt>
                <c:pt idx="58">
                  <c:v>28619.789000000001</c:v>
                </c:pt>
                <c:pt idx="59">
                  <c:v>32706.197</c:v>
                </c:pt>
              </c:numCache>
            </c:numRef>
          </c:val>
          <c:extLst>
            <c:ext xmlns:c16="http://schemas.microsoft.com/office/drawing/2014/chart" uri="{C3380CC4-5D6E-409C-BE32-E72D297353CC}">
              <c16:uniqueId val="{00000001-9A76-47D0-9840-67D64BFD6E78}"/>
            </c:ext>
          </c:extLst>
        </c:ser>
        <c:ser>
          <c:idx val="3"/>
          <c:order val="3"/>
          <c:tx>
            <c:strRef>
              <c:f>Sheet1!$A$5</c:f>
              <c:strCache>
                <c:ptCount val="1"/>
                <c:pt idx="0">
                  <c:v>France</c:v>
                </c:pt>
              </c:strCache>
            </c:strRef>
          </c:tx>
          <c:spPr>
            <a:solidFill>
              <a:schemeClr val="accent4"/>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Sheet1!$B$5:$BI$5</c:f>
              <c:numCache>
                <c:formatCode>General</c:formatCode>
                <c:ptCount val="60"/>
                <c:pt idx="0">
                  <c:v>4180.6000000000004</c:v>
                </c:pt>
                <c:pt idx="1">
                  <c:v>3206.8</c:v>
                </c:pt>
                <c:pt idx="2">
                  <c:v>5251.5</c:v>
                </c:pt>
                <c:pt idx="3">
                  <c:v>6980.9</c:v>
                </c:pt>
                <c:pt idx="4">
                  <c:v>7165</c:v>
                </c:pt>
                <c:pt idx="5">
                  <c:v>7476.9</c:v>
                </c:pt>
                <c:pt idx="6">
                  <c:v>7182.3</c:v>
                </c:pt>
                <c:pt idx="7">
                  <c:v>10348.299999999999</c:v>
                </c:pt>
                <c:pt idx="8">
                  <c:v>12292.8</c:v>
                </c:pt>
                <c:pt idx="9">
                  <c:v>10283.5</c:v>
                </c:pt>
                <c:pt idx="10">
                  <c:v>11532.3</c:v>
                </c:pt>
                <c:pt idx="11">
                  <c:v>14454.3</c:v>
                </c:pt>
                <c:pt idx="12">
                  <c:v>16294.4</c:v>
                </c:pt>
                <c:pt idx="13">
                  <c:v>17529.8</c:v>
                </c:pt>
                <c:pt idx="14">
                  <c:v>13228.6</c:v>
                </c:pt>
                <c:pt idx="15">
                  <c:v>14020.1</c:v>
                </c:pt>
                <c:pt idx="16">
                  <c:v>11012.3</c:v>
                </c:pt>
                <c:pt idx="17">
                  <c:v>14762.1</c:v>
                </c:pt>
                <c:pt idx="18">
                  <c:v>16987.3</c:v>
                </c:pt>
                <c:pt idx="19">
                  <c:v>19637.099999999999</c:v>
                </c:pt>
                <c:pt idx="20">
                  <c:v>21906</c:v>
                </c:pt>
                <c:pt idx="21">
                  <c:v>19266.599999999999</c:v>
                </c:pt>
                <c:pt idx="22">
                  <c:v>23078.3</c:v>
                </c:pt>
                <c:pt idx="23">
                  <c:v>25168.1</c:v>
                </c:pt>
                <c:pt idx="24">
                  <c:v>28716.9</c:v>
                </c:pt>
                <c:pt idx="25">
                  <c:v>25438.799999999999</c:v>
                </c:pt>
                <c:pt idx="26">
                  <c:v>27241</c:v>
                </c:pt>
                <c:pt idx="27">
                  <c:v>28195</c:v>
                </c:pt>
                <c:pt idx="28">
                  <c:v>29168.400000000001</c:v>
                </c:pt>
                <c:pt idx="29">
                  <c:v>30897.8</c:v>
                </c:pt>
                <c:pt idx="30">
                  <c:v>29456.1</c:v>
                </c:pt>
                <c:pt idx="31">
                  <c:v>32655.1</c:v>
                </c:pt>
                <c:pt idx="32">
                  <c:v>34332.300000000003</c:v>
                </c:pt>
                <c:pt idx="33">
                  <c:v>26842.7</c:v>
                </c:pt>
                <c:pt idx="34">
                  <c:v>28446.7</c:v>
                </c:pt>
                <c:pt idx="35">
                  <c:v>27253.599999999999</c:v>
                </c:pt>
                <c:pt idx="36">
                  <c:v>28204.2</c:v>
                </c:pt>
                <c:pt idx="37">
                  <c:v>28764</c:v>
                </c:pt>
                <c:pt idx="38">
                  <c:v>34859</c:v>
                </c:pt>
                <c:pt idx="39">
                  <c:v>32746.38</c:v>
                </c:pt>
                <c:pt idx="40" formatCode="#,##0.00">
                  <c:v>28363.25</c:v>
                </c:pt>
                <c:pt idx="41" formatCode="#,##0.00">
                  <c:v>27936.918000000001</c:v>
                </c:pt>
                <c:pt idx="42" formatCode="#,##0.00">
                  <c:v>30583.814999999999</c:v>
                </c:pt>
                <c:pt idx="43" formatCode="#,##0.00">
                  <c:v>27374.444</c:v>
                </c:pt>
                <c:pt idx="44" formatCode="#,##0.00">
                  <c:v>30252.146000000001</c:v>
                </c:pt>
                <c:pt idx="45">
                  <c:v>28387.338</c:v>
                </c:pt>
                <c:pt idx="46">
                  <c:v>25591.536</c:v>
                </c:pt>
                <c:pt idx="47">
                  <c:v>28865.042000000001</c:v>
                </c:pt>
                <c:pt idx="48">
                  <c:v>29722.263999999999</c:v>
                </c:pt>
                <c:pt idx="49">
                  <c:v>34774.285000000003</c:v>
                </c:pt>
                <c:pt idx="50">
                  <c:v>32140.976999999999</c:v>
                </c:pt>
                <c:pt idx="51">
                  <c:v>28671.22</c:v>
                </c:pt>
                <c:pt idx="52">
                  <c:v>33625.131000000001</c:v>
                </c:pt>
                <c:pt idx="53">
                  <c:v>32662.547999999999</c:v>
                </c:pt>
                <c:pt idx="54">
                  <c:v>35736.383999999998</c:v>
                </c:pt>
                <c:pt idx="55">
                  <c:v>30604.059000000001</c:v>
                </c:pt>
                <c:pt idx="56">
                  <c:v>26002.476999999999</c:v>
                </c:pt>
                <c:pt idx="57">
                  <c:v>31009.047999999999</c:v>
                </c:pt>
                <c:pt idx="58">
                  <c:v>31631.631000000001</c:v>
                </c:pt>
                <c:pt idx="59">
                  <c:v>31924.937999999998</c:v>
                </c:pt>
              </c:numCache>
            </c:numRef>
          </c:val>
          <c:extLst>
            <c:ext xmlns:c16="http://schemas.microsoft.com/office/drawing/2014/chart" uri="{C3380CC4-5D6E-409C-BE32-E72D297353CC}">
              <c16:uniqueId val="{00000002-9A76-47D0-9840-67D64BFD6E78}"/>
            </c:ext>
          </c:extLst>
        </c:ser>
        <c:ser>
          <c:idx val="4"/>
          <c:order val="4"/>
          <c:tx>
            <c:strRef>
              <c:f>Sheet1!$A$6</c:f>
              <c:strCache>
                <c:ptCount val="1"/>
                <c:pt idx="0">
                  <c:v>Argentina</c:v>
                </c:pt>
              </c:strCache>
            </c:strRef>
          </c:tx>
          <c:spPr>
            <a:solidFill>
              <a:schemeClr val="accent5"/>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Sheet1!$B$6:$BI$6</c:f>
              <c:numCache>
                <c:formatCode>General</c:formatCode>
                <c:ptCount val="60"/>
                <c:pt idx="0">
                  <c:v>3643.4</c:v>
                </c:pt>
                <c:pt idx="1">
                  <c:v>7019.3</c:v>
                </c:pt>
                <c:pt idx="2">
                  <c:v>5074.1000000000004</c:v>
                </c:pt>
                <c:pt idx="3">
                  <c:v>9071</c:v>
                </c:pt>
                <c:pt idx="4">
                  <c:v>10599.6</c:v>
                </c:pt>
                <c:pt idx="5">
                  <c:v>10253.4</c:v>
                </c:pt>
                <c:pt idx="6">
                  <c:v>7440</c:v>
                </c:pt>
                <c:pt idx="7">
                  <c:v>6596.8</c:v>
                </c:pt>
                <c:pt idx="8">
                  <c:v>8393.2000000000007</c:v>
                </c:pt>
                <c:pt idx="9">
                  <c:v>10218</c:v>
                </c:pt>
                <c:pt idx="10">
                  <c:v>9823.2999999999993</c:v>
                </c:pt>
                <c:pt idx="11">
                  <c:v>5754.2</c:v>
                </c:pt>
                <c:pt idx="12">
                  <c:v>9854.7000000000007</c:v>
                </c:pt>
                <c:pt idx="13">
                  <c:v>11012.7</c:v>
                </c:pt>
                <c:pt idx="14">
                  <c:v>8180.8</c:v>
                </c:pt>
                <c:pt idx="15">
                  <c:v>10061.6</c:v>
                </c:pt>
                <c:pt idx="16">
                  <c:v>16257</c:v>
                </c:pt>
                <c:pt idx="17">
                  <c:v>12894.3</c:v>
                </c:pt>
                <c:pt idx="18">
                  <c:v>14643.1</c:v>
                </c:pt>
                <c:pt idx="19">
                  <c:v>9909.4</c:v>
                </c:pt>
                <c:pt idx="20">
                  <c:v>18349.7</c:v>
                </c:pt>
                <c:pt idx="21">
                  <c:v>14650.8</c:v>
                </c:pt>
                <c:pt idx="22">
                  <c:v>22387.1</c:v>
                </c:pt>
                <c:pt idx="23">
                  <c:v>17373.2</c:v>
                </c:pt>
                <c:pt idx="24">
                  <c:v>20437.099999999999</c:v>
                </c:pt>
                <c:pt idx="25">
                  <c:v>13618.1</c:v>
                </c:pt>
                <c:pt idx="26">
                  <c:v>9376.6</c:v>
                </c:pt>
                <c:pt idx="27">
                  <c:v>9933.2999999999993</c:v>
                </c:pt>
                <c:pt idx="28">
                  <c:v>7072.5</c:v>
                </c:pt>
                <c:pt idx="29">
                  <c:v>10442.4</c:v>
                </c:pt>
                <c:pt idx="30">
                  <c:v>11254</c:v>
                </c:pt>
                <c:pt idx="31">
                  <c:v>13950.9</c:v>
                </c:pt>
                <c:pt idx="32">
                  <c:v>12325.5</c:v>
                </c:pt>
                <c:pt idx="33">
                  <c:v>10586.3</c:v>
                </c:pt>
                <c:pt idx="34">
                  <c:v>13884.7</c:v>
                </c:pt>
                <c:pt idx="35">
                  <c:v>11264.2</c:v>
                </c:pt>
                <c:pt idx="36">
                  <c:v>22073.4</c:v>
                </c:pt>
                <c:pt idx="37">
                  <c:v>25531.8</c:v>
                </c:pt>
                <c:pt idx="38">
                  <c:v>18631.5</c:v>
                </c:pt>
                <c:pt idx="39">
                  <c:v>23728.442999999999</c:v>
                </c:pt>
                <c:pt idx="40" formatCode="#,##0.00">
                  <c:v>23308.722000000002</c:v>
                </c:pt>
                <c:pt idx="41" formatCode="#,##0.00">
                  <c:v>19583.600999999999</c:v>
                </c:pt>
                <c:pt idx="42" formatCode="#,##0.00">
                  <c:v>19016.458999999999</c:v>
                </c:pt>
                <c:pt idx="43" formatCode="#,##0.00">
                  <c:v>21375.361000000001</c:v>
                </c:pt>
                <c:pt idx="44">
                  <c:v>26127.877</c:v>
                </c:pt>
                <c:pt idx="45">
                  <c:v>21454.013999999999</c:v>
                </c:pt>
                <c:pt idx="46">
                  <c:v>27931.452000000001</c:v>
                </c:pt>
                <c:pt idx="47">
                  <c:v>28107.661</c:v>
                </c:pt>
                <c:pt idx="48">
                  <c:v>17678.081999999999</c:v>
                </c:pt>
                <c:pt idx="49">
                  <c:v>25449.581999999999</c:v>
                </c:pt>
                <c:pt idx="50">
                  <c:v>30310.024000000001</c:v>
                </c:pt>
                <c:pt idx="51">
                  <c:v>37404.885999999999</c:v>
                </c:pt>
                <c:pt idx="52">
                  <c:v>28851.434000000001</c:v>
                </c:pt>
                <c:pt idx="53">
                  <c:v>22543.723999999998</c:v>
                </c:pt>
                <c:pt idx="54">
                  <c:v>24572.190999999999</c:v>
                </c:pt>
                <c:pt idx="55">
                  <c:v>39912.302000000003</c:v>
                </c:pt>
                <c:pt idx="56">
                  <c:v>41259.794000000002</c:v>
                </c:pt>
                <c:pt idx="57">
                  <c:v>38956.538999999997</c:v>
                </c:pt>
                <c:pt idx="58">
                  <c:v>50738.533000000003</c:v>
                </c:pt>
                <c:pt idx="59">
                  <c:v>50990.203000000001</c:v>
                </c:pt>
              </c:numCache>
            </c:numRef>
          </c:val>
          <c:extLst>
            <c:ext xmlns:c16="http://schemas.microsoft.com/office/drawing/2014/chart" uri="{C3380CC4-5D6E-409C-BE32-E72D297353CC}">
              <c16:uniqueId val="{00000003-9A76-47D0-9840-67D64BFD6E78}"/>
            </c:ext>
          </c:extLst>
        </c:ser>
        <c:ser>
          <c:idx val="5"/>
          <c:order val="5"/>
          <c:tx>
            <c:strRef>
              <c:f>Sheet1!$A$7</c:f>
              <c:strCache>
                <c:ptCount val="1"/>
                <c:pt idx="0">
                  <c:v>Australia</c:v>
                </c:pt>
              </c:strCache>
            </c:strRef>
          </c:tx>
          <c:spPr>
            <a:solidFill>
              <a:schemeClr val="accent6"/>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Sheet1!$B$7:$BI$7</c:f>
              <c:numCache>
                <c:formatCode>General</c:formatCode>
                <c:ptCount val="60"/>
                <c:pt idx="0">
                  <c:v>6205.2</c:v>
                </c:pt>
                <c:pt idx="1">
                  <c:v>7447.5</c:v>
                </c:pt>
                <c:pt idx="2">
                  <c:v>5503.7</c:v>
                </c:pt>
                <c:pt idx="3">
                  <c:v>8582.9</c:v>
                </c:pt>
                <c:pt idx="4">
                  <c:v>7284.8</c:v>
                </c:pt>
                <c:pt idx="5">
                  <c:v>6231.6</c:v>
                </c:pt>
                <c:pt idx="6">
                  <c:v>7954.8</c:v>
                </c:pt>
                <c:pt idx="7">
                  <c:v>7441.6</c:v>
                </c:pt>
                <c:pt idx="8">
                  <c:v>6318.4</c:v>
                </c:pt>
                <c:pt idx="9">
                  <c:v>8357.1</c:v>
                </c:pt>
                <c:pt idx="10">
                  <c:v>11835</c:v>
                </c:pt>
                <c:pt idx="11">
                  <c:v>12114</c:v>
                </c:pt>
                <c:pt idx="12">
                  <c:v>7475.1</c:v>
                </c:pt>
                <c:pt idx="13">
                  <c:v>7240.2</c:v>
                </c:pt>
                <c:pt idx="14">
                  <c:v>11284.6</c:v>
                </c:pt>
                <c:pt idx="15">
                  <c:v>11275</c:v>
                </c:pt>
                <c:pt idx="16">
                  <c:v>11805.3</c:v>
                </c:pt>
                <c:pt idx="17">
                  <c:v>13369.5</c:v>
                </c:pt>
                <c:pt idx="18">
                  <c:v>9768.2999999999993</c:v>
                </c:pt>
                <c:pt idx="19">
                  <c:v>19466.8</c:v>
                </c:pt>
                <c:pt idx="20">
                  <c:v>13264.3</c:v>
                </c:pt>
                <c:pt idx="21">
                  <c:v>14640.5</c:v>
                </c:pt>
                <c:pt idx="22">
                  <c:v>10119.4</c:v>
                </c:pt>
                <c:pt idx="23">
                  <c:v>15072</c:v>
                </c:pt>
                <c:pt idx="24">
                  <c:v>23450.400000000001</c:v>
                </c:pt>
                <c:pt idx="25">
                  <c:v>22385.200000000001</c:v>
                </c:pt>
                <c:pt idx="26">
                  <c:v>18510.099999999999</c:v>
                </c:pt>
                <c:pt idx="27">
                  <c:v>14749.7</c:v>
                </c:pt>
                <c:pt idx="28">
                  <c:v>13060.4</c:v>
                </c:pt>
                <c:pt idx="29">
                  <c:v>15013.2</c:v>
                </c:pt>
                <c:pt idx="30">
                  <c:v>15304.7</c:v>
                </c:pt>
                <c:pt idx="31">
                  <c:v>11044.7</c:v>
                </c:pt>
                <c:pt idx="32">
                  <c:v>13048.1</c:v>
                </c:pt>
                <c:pt idx="33">
                  <c:v>17334.599999999999</c:v>
                </c:pt>
                <c:pt idx="34">
                  <c:v>10694.2</c:v>
                </c:pt>
                <c:pt idx="35">
                  <c:v>19920.400000000001</c:v>
                </c:pt>
                <c:pt idx="36">
                  <c:v>24138.799999999999</c:v>
                </c:pt>
                <c:pt idx="37">
                  <c:v>19972.8</c:v>
                </c:pt>
                <c:pt idx="38">
                  <c:v>22061.1</c:v>
                </c:pt>
                <c:pt idx="39">
                  <c:v>21825.523000000001</c:v>
                </c:pt>
                <c:pt idx="40" formatCode="#,##0">
                  <c:v>18891.241999999998</c:v>
                </c:pt>
                <c:pt idx="41" formatCode="#,##0">
                  <c:v>19343.445</c:v>
                </c:pt>
                <c:pt idx="42" formatCode="#,##0">
                  <c:v>12251.468000000001</c:v>
                </c:pt>
                <c:pt idx="43" formatCode="#,##0">
                  <c:v>25917.019</c:v>
                </c:pt>
                <c:pt idx="44" formatCode="#,##0.00">
                  <c:v>18611.778999999999</c:v>
                </c:pt>
                <c:pt idx="45">
                  <c:v>20779.267</c:v>
                </c:pt>
                <c:pt idx="46">
                  <c:v>9154.9580000000005</c:v>
                </c:pt>
                <c:pt idx="47">
                  <c:v>12922.224</c:v>
                </c:pt>
                <c:pt idx="48">
                  <c:v>19801.847000000002</c:v>
                </c:pt>
                <c:pt idx="49">
                  <c:v>20567.621999999999</c:v>
                </c:pt>
                <c:pt idx="50">
                  <c:v>23442.377</c:v>
                </c:pt>
                <c:pt idx="51">
                  <c:v>30720.212</c:v>
                </c:pt>
                <c:pt idx="52">
                  <c:v>24575.105</c:v>
                </c:pt>
                <c:pt idx="53">
                  <c:v>25312.738000000001</c:v>
                </c:pt>
                <c:pt idx="54">
                  <c:v>24252.541000000001</c:v>
                </c:pt>
                <c:pt idx="55">
                  <c:v>23051.697</c:v>
                </c:pt>
                <c:pt idx="56">
                  <c:v>31475.485000000001</c:v>
                </c:pt>
                <c:pt idx="57">
                  <c:v>19306.498</c:v>
                </c:pt>
                <c:pt idx="58">
                  <c:v>12801.601000000001</c:v>
                </c:pt>
                <c:pt idx="59">
                  <c:v>15098.875</c:v>
                </c:pt>
              </c:numCache>
            </c:numRef>
          </c:val>
          <c:extLst>
            <c:ext xmlns:c16="http://schemas.microsoft.com/office/drawing/2014/chart" uri="{C3380CC4-5D6E-409C-BE32-E72D297353CC}">
              <c16:uniqueId val="{00000004-9A76-47D0-9840-67D64BFD6E78}"/>
            </c:ext>
          </c:extLst>
        </c:ser>
        <c:ser>
          <c:idx val="6"/>
          <c:order val="6"/>
          <c:tx>
            <c:strRef>
              <c:f>Sheet1!$A$8</c:f>
              <c:strCache>
                <c:ptCount val="1"/>
                <c:pt idx="0">
                  <c:v>Brazil</c:v>
                </c:pt>
              </c:strCache>
            </c:strRef>
          </c:tx>
          <c:spPr>
            <a:solidFill>
              <a:schemeClr val="accent1">
                <a:lumMod val="60000"/>
              </a:schemeClr>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Sheet1!$B$8:$BI$8</c:f>
              <c:numCache>
                <c:formatCode>General</c:formatCode>
                <c:ptCount val="60"/>
                <c:pt idx="0">
                  <c:v>155.20599999999999</c:v>
                </c:pt>
                <c:pt idx="1">
                  <c:v>44.171999999999997</c:v>
                </c:pt>
                <c:pt idx="2">
                  <c:v>709.048</c:v>
                </c:pt>
                <c:pt idx="3">
                  <c:v>82.54</c:v>
                </c:pt>
                <c:pt idx="4">
                  <c:v>802.27499999999998</c:v>
                </c:pt>
                <c:pt idx="5">
                  <c:v>919.23500000000001</c:v>
                </c:pt>
                <c:pt idx="6">
                  <c:v>466.30099999999999</c:v>
                </c:pt>
                <c:pt idx="7">
                  <c:v>1415.7560000000001</c:v>
                </c:pt>
                <c:pt idx="8">
                  <c:v>738.23299999999995</c:v>
                </c:pt>
                <c:pt idx="9">
                  <c:v>1574.894</c:v>
                </c:pt>
                <c:pt idx="10">
                  <c:v>1436.5229999999999</c:v>
                </c:pt>
                <c:pt idx="11">
                  <c:v>181.30799999999999</c:v>
                </c:pt>
                <c:pt idx="12">
                  <c:v>140.10400000000001</c:v>
                </c:pt>
                <c:pt idx="13">
                  <c:v>1238.6669999999999</c:v>
                </c:pt>
                <c:pt idx="14">
                  <c:v>1194.9069999999999</c:v>
                </c:pt>
                <c:pt idx="15">
                  <c:v>1520.9949999999999</c:v>
                </c:pt>
                <c:pt idx="16">
                  <c:v>1900.6389999999999</c:v>
                </c:pt>
                <c:pt idx="17">
                  <c:v>241.536</c:v>
                </c:pt>
                <c:pt idx="18">
                  <c:v>35.502000000000002</c:v>
                </c:pt>
                <c:pt idx="19">
                  <c:v>28.692</c:v>
                </c:pt>
                <c:pt idx="20">
                  <c:v>101.676</c:v>
                </c:pt>
                <c:pt idx="21">
                  <c:v>645.61</c:v>
                </c:pt>
                <c:pt idx="22">
                  <c:v>806.697</c:v>
                </c:pt>
                <c:pt idx="23">
                  <c:v>219.596</c:v>
                </c:pt>
                <c:pt idx="24">
                  <c:v>18.173999999999999</c:v>
                </c:pt>
                <c:pt idx="25">
                  <c:v>20.056000000000001</c:v>
                </c:pt>
                <c:pt idx="26">
                  <c:v>12.693</c:v>
                </c:pt>
                <c:pt idx="27">
                  <c:v>33.848999999999997</c:v>
                </c:pt>
                <c:pt idx="28">
                  <c:v>13.86</c:v>
                </c:pt>
                <c:pt idx="29">
                  <c:v>5.7069999999999999</c:v>
                </c:pt>
                <c:pt idx="30">
                  <c:v>3.621</c:v>
                </c:pt>
                <c:pt idx="31">
                  <c:v>7.024</c:v>
                </c:pt>
                <c:pt idx="32">
                  <c:v>16.943999999999999</c:v>
                </c:pt>
                <c:pt idx="33">
                  <c:v>8.218</c:v>
                </c:pt>
                <c:pt idx="34">
                  <c:v>33.378999999999998</c:v>
                </c:pt>
                <c:pt idx="35">
                  <c:v>380.60500000000002</c:v>
                </c:pt>
                <c:pt idx="36">
                  <c:v>370.63400000000001</c:v>
                </c:pt>
                <c:pt idx="37">
                  <c:v>22.459</c:v>
                </c:pt>
                <c:pt idx="38">
                  <c:v>61.378</c:v>
                </c:pt>
                <c:pt idx="39">
                  <c:v>36.457000000000001</c:v>
                </c:pt>
                <c:pt idx="40">
                  <c:v>5738.5410000000002</c:v>
                </c:pt>
                <c:pt idx="41">
                  <c:v>2792.913</c:v>
                </c:pt>
                <c:pt idx="42">
                  <c:v>3942.2849999999999</c:v>
                </c:pt>
                <c:pt idx="43">
                  <c:v>6529.1149999999998</c:v>
                </c:pt>
                <c:pt idx="44">
                  <c:v>1526.3340000000001</c:v>
                </c:pt>
                <c:pt idx="45">
                  <c:v>4892.1040000000003</c:v>
                </c:pt>
                <c:pt idx="46">
                  <c:v>11469.716</c:v>
                </c:pt>
                <c:pt idx="47">
                  <c:v>7631.94</c:v>
                </c:pt>
                <c:pt idx="48">
                  <c:v>8770.2080000000005</c:v>
                </c:pt>
                <c:pt idx="49">
                  <c:v>12567.498</c:v>
                </c:pt>
                <c:pt idx="50">
                  <c:v>13153.6</c:v>
                </c:pt>
                <c:pt idx="51">
                  <c:v>23318.001</c:v>
                </c:pt>
                <c:pt idx="52">
                  <c:v>28674.738000000001</c:v>
                </c:pt>
                <c:pt idx="53">
                  <c:v>21796.51</c:v>
                </c:pt>
                <c:pt idx="54">
                  <c:v>31656.562999999998</c:v>
                </c:pt>
                <c:pt idx="55">
                  <c:v>23230.022000000001</c:v>
                </c:pt>
                <c:pt idx="56">
                  <c:v>30507.708999999999</c:v>
                </c:pt>
                <c:pt idx="57">
                  <c:v>25016.440999999999</c:v>
                </c:pt>
                <c:pt idx="58">
                  <c:v>44344.877999999997</c:v>
                </c:pt>
                <c:pt idx="59">
                  <c:v>36281.56</c:v>
                </c:pt>
              </c:numCache>
            </c:numRef>
          </c:val>
          <c:extLst>
            <c:ext xmlns:c16="http://schemas.microsoft.com/office/drawing/2014/chart" uri="{C3380CC4-5D6E-409C-BE32-E72D297353CC}">
              <c16:uniqueId val="{00000005-9A76-47D0-9840-67D64BFD6E78}"/>
            </c:ext>
          </c:extLst>
        </c:ser>
        <c:ser>
          <c:idx val="7"/>
          <c:order val="7"/>
          <c:tx>
            <c:strRef>
              <c:f>Sheet1!$A$9</c:f>
              <c:strCache>
                <c:ptCount val="1"/>
                <c:pt idx="0">
                  <c:v>Russian Federation</c:v>
                </c:pt>
              </c:strCache>
            </c:strRef>
          </c:tx>
          <c:spPr>
            <a:solidFill>
              <a:schemeClr val="accent2">
                <a:lumMod val="60000"/>
              </a:schemeClr>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Sheet1!$B$9:$BI$9</c:f>
              <c:numCache>
                <c:formatCode>General</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18.126000000000001</c:v>
                </c:pt>
                <c:pt idx="32">
                  <c:v>32.255000000000003</c:v>
                </c:pt>
                <c:pt idx="33">
                  <c:v>1645.817</c:v>
                </c:pt>
                <c:pt idx="34">
                  <c:v>2337.5320000000002</c:v>
                </c:pt>
                <c:pt idx="35">
                  <c:v>694.63900000000001</c:v>
                </c:pt>
                <c:pt idx="36">
                  <c:v>1960.7170000000001</c:v>
                </c:pt>
                <c:pt idx="37">
                  <c:v>2111.2069999999999</c:v>
                </c:pt>
                <c:pt idx="38">
                  <c:v>987.32299999999998</c:v>
                </c:pt>
                <c:pt idx="39">
                  <c:v>1262.5930000000001</c:v>
                </c:pt>
                <c:pt idx="40" formatCode="#,##0.00">
                  <c:v>3425.482</c:v>
                </c:pt>
                <c:pt idx="41" formatCode="#,##0.00">
                  <c:v>13532.039000000001</c:v>
                </c:pt>
                <c:pt idx="42" formatCode="#,##0.00">
                  <c:v>11532.323</c:v>
                </c:pt>
                <c:pt idx="43" formatCode="#,##0.00">
                  <c:v>5850.39</c:v>
                </c:pt>
                <c:pt idx="44" formatCode="#,##0.00">
                  <c:v>12507.949000000001</c:v>
                </c:pt>
                <c:pt idx="45">
                  <c:v>11349.221</c:v>
                </c:pt>
                <c:pt idx="46">
                  <c:v>16938.305</c:v>
                </c:pt>
                <c:pt idx="47">
                  <c:v>14121.191000000001</c:v>
                </c:pt>
                <c:pt idx="48">
                  <c:v>22315.178</c:v>
                </c:pt>
                <c:pt idx="49">
                  <c:v>14000.623</c:v>
                </c:pt>
                <c:pt idx="50">
                  <c:v>19097.03</c:v>
                </c:pt>
                <c:pt idx="51">
                  <c:v>22646.57</c:v>
                </c:pt>
                <c:pt idx="52">
                  <c:v>19178.59</c:v>
                </c:pt>
                <c:pt idx="53">
                  <c:v>30258.866000000002</c:v>
                </c:pt>
                <c:pt idx="54">
                  <c:v>31065.144</c:v>
                </c:pt>
                <c:pt idx="55">
                  <c:v>34181.616000000002</c:v>
                </c:pt>
                <c:pt idx="56">
                  <c:v>43512.837</c:v>
                </c:pt>
                <c:pt idx="57">
                  <c:v>55166.436999999998</c:v>
                </c:pt>
                <c:pt idx="58">
                  <c:v>39832.78</c:v>
                </c:pt>
                <c:pt idx="59">
                  <c:v>45211.48</c:v>
                </c:pt>
              </c:numCache>
            </c:numRef>
          </c:val>
          <c:extLst>
            <c:ext xmlns:c16="http://schemas.microsoft.com/office/drawing/2014/chart" uri="{C3380CC4-5D6E-409C-BE32-E72D297353CC}">
              <c16:uniqueId val="{00000006-9A76-47D0-9840-67D64BFD6E78}"/>
            </c:ext>
          </c:extLst>
        </c:ser>
        <c:ser>
          <c:idx val="8"/>
          <c:order val="8"/>
          <c:tx>
            <c:strRef>
              <c:f>Sheet1!$A$10</c:f>
              <c:strCache>
                <c:ptCount val="1"/>
                <c:pt idx="0">
                  <c:v>Ukraine</c:v>
                </c:pt>
              </c:strCache>
            </c:strRef>
          </c:tx>
          <c:spPr>
            <a:solidFill>
              <a:srgbClr val="FFC000"/>
            </a:solidFill>
            <a:ln>
              <a:noFill/>
            </a:ln>
            <a:effectLst/>
          </c:spPr>
          <c:invertIfNegative val="0"/>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Sheet1!$B$10:$BI$10</c:f>
              <c:numCache>
                <c:formatCode>General</c:formatCode>
                <c:ptCount val="60"/>
                <c:pt idx="49">
                  <c:v>12075.460999999999</c:v>
                </c:pt>
                <c:pt idx="50">
                  <c:v>14321.882</c:v>
                </c:pt>
                <c:pt idx="51">
                  <c:v>27328.442999999999</c:v>
                </c:pt>
                <c:pt idx="52">
                  <c:v>27400.493999999999</c:v>
                </c:pt>
                <c:pt idx="53">
                  <c:v>32933.383999999998</c:v>
                </c:pt>
                <c:pt idx="54">
                  <c:v>37855.334999999999</c:v>
                </c:pt>
                <c:pt idx="55">
                  <c:v>40755.254999999997</c:v>
                </c:pt>
                <c:pt idx="56">
                  <c:v>42445.641000000003</c:v>
                </c:pt>
                <c:pt idx="57">
                  <c:v>42106.129000000001</c:v>
                </c:pt>
                <c:pt idx="58">
                  <c:v>42220.18</c:v>
                </c:pt>
                <c:pt idx="59">
                  <c:v>51628.67</c:v>
                </c:pt>
              </c:numCache>
            </c:numRef>
          </c:val>
          <c:extLst>
            <c:ext xmlns:c16="http://schemas.microsoft.com/office/drawing/2014/chart" uri="{C3380CC4-5D6E-409C-BE32-E72D297353CC}">
              <c16:uniqueId val="{00000007-9A76-47D0-9840-67D64BFD6E78}"/>
            </c:ext>
          </c:extLst>
        </c:ser>
        <c:dLbls>
          <c:showLegendKey val="0"/>
          <c:showVal val="0"/>
          <c:showCatName val="0"/>
          <c:showSerName val="0"/>
          <c:showPercent val="0"/>
          <c:showBubbleSize val="0"/>
        </c:dLbls>
        <c:gapWidth val="150"/>
        <c:overlap val="100"/>
        <c:axId val="477684424"/>
        <c:axId val="477684816"/>
      </c:barChart>
      <c:lineChart>
        <c:grouping val="standard"/>
        <c:varyColors val="0"/>
        <c:ser>
          <c:idx val="0"/>
          <c:order val="0"/>
          <c:tx>
            <c:strRef>
              <c:f>Sheet1!$A$2</c:f>
              <c:strCache>
                <c:ptCount val="1"/>
                <c:pt idx="0">
                  <c:v>World</c:v>
                </c:pt>
              </c:strCache>
            </c:strRef>
          </c:tx>
          <c:spPr>
            <a:ln w="28575" cap="rnd">
              <a:solidFill>
                <a:schemeClr val="accent1"/>
              </a:solidFill>
              <a:round/>
            </a:ln>
            <a:effectLst/>
          </c:spPr>
          <c:marker>
            <c:symbol val="none"/>
          </c:marker>
          <c:cat>
            <c:strRef>
              <c:f>Sheet1!$B$1:$BI$1</c:f>
              <c:strCache>
                <c:ptCount val="6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strCache>
            </c:strRef>
          </c:cat>
          <c:val>
            <c:numRef>
              <c:f>Sheet1!$B$2:$BI$2</c:f>
              <c:numCache>
                <c:formatCode>General</c:formatCode>
                <c:ptCount val="60"/>
                <c:pt idx="0">
                  <c:v>79466.7</c:v>
                </c:pt>
                <c:pt idx="1">
                  <c:v>86006.8</c:v>
                </c:pt>
                <c:pt idx="2">
                  <c:v>91523.5</c:v>
                </c:pt>
                <c:pt idx="3">
                  <c:v>104167.1</c:v>
                </c:pt>
                <c:pt idx="4">
                  <c:v>105811.8</c:v>
                </c:pt>
                <c:pt idx="5">
                  <c:v>114514.6</c:v>
                </c:pt>
                <c:pt idx="6">
                  <c:v>105745.4</c:v>
                </c:pt>
                <c:pt idx="7">
                  <c:v>103207</c:v>
                </c:pt>
                <c:pt idx="8">
                  <c:v>97623.1</c:v>
                </c:pt>
                <c:pt idx="9">
                  <c:v>114423.8</c:v>
                </c:pt>
                <c:pt idx="10">
                  <c:v>118456.6</c:v>
                </c:pt>
                <c:pt idx="11">
                  <c:v>134373.9</c:v>
                </c:pt>
                <c:pt idx="12">
                  <c:v>164108.5</c:v>
                </c:pt>
                <c:pt idx="13">
                  <c:v>148889</c:v>
                </c:pt>
                <c:pt idx="14">
                  <c:v>158307</c:v>
                </c:pt>
                <c:pt idx="15">
                  <c:v>167788.3</c:v>
                </c:pt>
                <c:pt idx="16">
                  <c:v>170374.2</c:v>
                </c:pt>
                <c:pt idx="17">
                  <c:v>191205.1</c:v>
                </c:pt>
                <c:pt idx="18">
                  <c:v>197174.7</c:v>
                </c:pt>
                <c:pt idx="19">
                  <c:v>223191</c:v>
                </c:pt>
                <c:pt idx="20">
                  <c:v>234232.5</c:v>
                </c:pt>
                <c:pt idx="21">
                  <c:v>220511.7</c:v>
                </c:pt>
                <c:pt idx="22">
                  <c:v>224275.4</c:v>
                </c:pt>
                <c:pt idx="23">
                  <c:v>236355.3</c:v>
                </c:pt>
                <c:pt idx="24">
                  <c:v>224635.6</c:v>
                </c:pt>
                <c:pt idx="25">
                  <c:v>204732</c:v>
                </c:pt>
                <c:pt idx="26">
                  <c:v>220994.9</c:v>
                </c:pt>
                <c:pt idx="27">
                  <c:v>230951.1</c:v>
                </c:pt>
                <c:pt idx="28">
                  <c:v>235499.4</c:v>
                </c:pt>
                <c:pt idx="29">
                  <c:v>226234.7</c:v>
                </c:pt>
                <c:pt idx="30">
                  <c:v>234202</c:v>
                </c:pt>
                <c:pt idx="31">
                  <c:v>255188.6</c:v>
                </c:pt>
                <c:pt idx="32">
                  <c:v>235518.2</c:v>
                </c:pt>
                <c:pt idx="33">
                  <c:v>234251.7</c:v>
                </c:pt>
                <c:pt idx="34">
                  <c:v>250695.4</c:v>
                </c:pt>
                <c:pt idx="35">
                  <c:v>239617.7</c:v>
                </c:pt>
                <c:pt idx="36">
                  <c:v>247827.7</c:v>
                </c:pt>
                <c:pt idx="37">
                  <c:v>256391.6</c:v>
                </c:pt>
                <c:pt idx="38">
                  <c:v>265580.90000000002</c:v>
                </c:pt>
                <c:pt idx="39">
                  <c:v>273096.88900000002</c:v>
                </c:pt>
                <c:pt idx="40" formatCode="#,##0.00">
                  <c:v>267928.147</c:v>
                </c:pt>
                <c:pt idx="41" formatCode="#,##0.00">
                  <c:v>281663.87900000002</c:v>
                </c:pt>
                <c:pt idx="42" formatCode="#,##0.00">
                  <c:v>274481.39799999999</c:v>
                </c:pt>
                <c:pt idx="43" formatCode="#,##0.00">
                  <c:v>275515.03600000002</c:v>
                </c:pt>
                <c:pt idx="44" formatCode="#,##0.00">
                  <c:v>291384.67300000001</c:v>
                </c:pt>
                <c:pt idx="45">
                  <c:v>300800.54300000001</c:v>
                </c:pt>
                <c:pt idx="46">
                  <c:v>319660.80200000003</c:v>
                </c:pt>
                <c:pt idx="47">
                  <c:v>318332.07799999998</c:v>
                </c:pt>
                <c:pt idx="48">
                  <c:v>330201.43</c:v>
                </c:pt>
                <c:pt idx="49">
                  <c:v>342539.76400000002</c:v>
                </c:pt>
                <c:pt idx="50">
                  <c:v>351243.48</c:v>
                </c:pt>
                <c:pt idx="51">
                  <c:v>384401.65399999998</c:v>
                </c:pt>
                <c:pt idx="52">
                  <c:v>384942.75300000003</c:v>
                </c:pt>
                <c:pt idx="53">
                  <c:v>426961.92099999997</c:v>
                </c:pt>
                <c:pt idx="54">
                  <c:v>439082.11499999999</c:v>
                </c:pt>
                <c:pt idx="55">
                  <c:v>455042.57199999999</c:v>
                </c:pt>
                <c:pt idx="56">
                  <c:v>480134.614</c:v>
                </c:pt>
                <c:pt idx="57">
                  <c:v>480787.70799999998</c:v>
                </c:pt>
                <c:pt idx="58">
                  <c:v>470574.73800000001</c:v>
                </c:pt>
                <c:pt idx="59">
                  <c:v>510956.92499999999</c:v>
                </c:pt>
              </c:numCache>
            </c:numRef>
          </c:val>
          <c:smooth val="0"/>
          <c:extLst>
            <c:ext xmlns:c16="http://schemas.microsoft.com/office/drawing/2014/chart" uri="{C3380CC4-5D6E-409C-BE32-E72D297353CC}">
              <c16:uniqueId val="{00000008-9A76-47D0-9840-67D64BFD6E78}"/>
            </c:ext>
          </c:extLst>
        </c:ser>
        <c:dLbls>
          <c:showLegendKey val="0"/>
          <c:showVal val="0"/>
          <c:showCatName val="0"/>
          <c:showSerName val="0"/>
          <c:showPercent val="0"/>
          <c:showBubbleSize val="0"/>
        </c:dLbls>
        <c:marker val="1"/>
        <c:smooth val="0"/>
        <c:axId val="477684424"/>
        <c:axId val="477684816"/>
      </c:lineChart>
      <c:catAx>
        <c:axId val="477684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684816"/>
        <c:crosses val="autoZero"/>
        <c:auto val="1"/>
        <c:lblAlgn val="ctr"/>
        <c:lblOffset val="100"/>
        <c:tickLblSkip val="2"/>
        <c:tickMarkSkip val="1"/>
        <c:noMultiLvlLbl val="0"/>
      </c:catAx>
      <c:valAx>
        <c:axId val="47768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6844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Estimated victims</c:v>
                </c:pt>
              </c:strCache>
            </c:strRef>
          </c:tx>
          <c:spPr>
            <a:solidFill>
              <a:schemeClr val="accent2"/>
            </a:solidFill>
            <a:ln>
              <a:noFill/>
            </a:ln>
            <a:effectLst/>
          </c:spPr>
          <c:invertIfNegative val="0"/>
          <c:cat>
            <c:strRef>
              <c:f>Sheet1!$A$2:$A$17</c:f>
              <c:strCache>
                <c:ptCount val="16"/>
                <c:pt idx="0">
                  <c:v>1860s</c:v>
                </c:pt>
                <c:pt idx="1">
                  <c:v>1870s</c:v>
                </c:pt>
                <c:pt idx="2">
                  <c:v>1880s</c:v>
                </c:pt>
                <c:pt idx="3">
                  <c:v>1890s</c:v>
                </c:pt>
                <c:pt idx="4">
                  <c:v>1900s</c:v>
                </c:pt>
                <c:pt idx="5">
                  <c:v>1910s</c:v>
                </c:pt>
                <c:pt idx="6">
                  <c:v>1920s</c:v>
                </c:pt>
                <c:pt idx="7">
                  <c:v>1930s</c:v>
                </c:pt>
                <c:pt idx="8">
                  <c:v>1940s</c:v>
                </c:pt>
                <c:pt idx="9">
                  <c:v>1950s</c:v>
                </c:pt>
                <c:pt idx="10">
                  <c:v>1960s</c:v>
                </c:pt>
                <c:pt idx="11">
                  <c:v>1970s</c:v>
                </c:pt>
                <c:pt idx="12">
                  <c:v>1980s</c:v>
                </c:pt>
                <c:pt idx="13">
                  <c:v>1990s</c:v>
                </c:pt>
                <c:pt idx="14">
                  <c:v>2000s</c:v>
                </c:pt>
                <c:pt idx="15">
                  <c:v>2010s</c:v>
                </c:pt>
              </c:strCache>
            </c:strRef>
          </c:cat>
          <c:val>
            <c:numRef>
              <c:f>Sheet1!$B$2:$B$17</c:f>
              <c:numCache>
                <c:formatCode>General</c:formatCode>
                <c:ptCount val="16"/>
                <c:pt idx="0">
                  <c:v>4091000</c:v>
                </c:pt>
                <c:pt idx="1">
                  <c:v>21427000</c:v>
                </c:pt>
                <c:pt idx="2">
                  <c:v>2950000</c:v>
                </c:pt>
                <c:pt idx="3">
                  <c:v>9672000</c:v>
                </c:pt>
                <c:pt idx="4">
                  <c:v>5309000</c:v>
                </c:pt>
                <c:pt idx="5">
                  <c:v>2678000</c:v>
                </c:pt>
                <c:pt idx="6">
                  <c:v>16024000</c:v>
                </c:pt>
                <c:pt idx="7">
                  <c:v>12200000</c:v>
                </c:pt>
                <c:pt idx="8">
                  <c:v>18603000</c:v>
                </c:pt>
                <c:pt idx="9">
                  <c:v>8881000</c:v>
                </c:pt>
                <c:pt idx="10">
                  <c:v>16628000</c:v>
                </c:pt>
                <c:pt idx="11">
                  <c:v>3397083</c:v>
                </c:pt>
                <c:pt idx="12">
                  <c:v>1348000</c:v>
                </c:pt>
                <c:pt idx="13">
                  <c:v>1491000</c:v>
                </c:pt>
                <c:pt idx="14">
                  <c:v>2806000</c:v>
                </c:pt>
                <c:pt idx="15">
                  <c:v>255000</c:v>
                </c:pt>
              </c:numCache>
            </c:numRef>
          </c:val>
          <c:extLst>
            <c:ext xmlns:c16="http://schemas.microsoft.com/office/drawing/2014/chart" uri="{C3380CC4-5D6E-409C-BE32-E72D297353CC}">
              <c16:uniqueId val="{00000000-69EA-4B82-A4AA-2015382391D2}"/>
            </c:ext>
          </c:extLst>
        </c:ser>
        <c:dLbls>
          <c:showLegendKey val="0"/>
          <c:showVal val="0"/>
          <c:showCatName val="0"/>
          <c:showSerName val="0"/>
          <c:showPercent val="0"/>
          <c:showBubbleSize val="0"/>
        </c:dLbls>
        <c:gapWidth val="100"/>
        <c:axId val="624170048"/>
        <c:axId val="624170376"/>
      </c:barChart>
      <c:catAx>
        <c:axId val="62417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24170376"/>
        <c:crosses val="autoZero"/>
        <c:auto val="1"/>
        <c:lblAlgn val="ctr"/>
        <c:lblOffset val="100"/>
        <c:noMultiLvlLbl val="0"/>
      </c:catAx>
      <c:valAx>
        <c:axId val="624170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24170048"/>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a:t>1961</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Cereals</c:v>
                </c:pt>
              </c:strCache>
            </c:strRef>
          </c:tx>
          <c:spPr>
            <a:solidFill>
              <a:schemeClr val="accent6">
                <a:lumMod val="75000"/>
              </a:schemeClr>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Sheet1!$B$2:$F$2</c:f>
              <c:numCache>
                <c:formatCode>General</c:formatCode>
                <c:ptCount val="5"/>
                <c:pt idx="0">
                  <c:v>248</c:v>
                </c:pt>
                <c:pt idx="1">
                  <c:v>379</c:v>
                </c:pt>
                <c:pt idx="2">
                  <c:v>380</c:v>
                </c:pt>
                <c:pt idx="3">
                  <c:v>444</c:v>
                </c:pt>
                <c:pt idx="4">
                  <c:v>256</c:v>
                </c:pt>
              </c:numCache>
            </c:numRef>
          </c:val>
          <c:extLst>
            <c:ext xmlns:c16="http://schemas.microsoft.com/office/drawing/2014/chart" uri="{C3380CC4-5D6E-409C-BE32-E72D297353CC}">
              <c16:uniqueId val="{00000000-86A2-4461-9447-4FCA712CD418}"/>
            </c:ext>
          </c:extLst>
        </c:ser>
        <c:ser>
          <c:idx val="1"/>
          <c:order val="1"/>
          <c:tx>
            <c:strRef>
              <c:f>Sheet1!$A$3</c:f>
              <c:strCache>
                <c:ptCount val="1"/>
                <c:pt idx="0">
                  <c:v>Starchy roots</c:v>
                </c:pt>
              </c:strCache>
            </c:strRef>
          </c:tx>
          <c:spPr>
            <a:solidFill>
              <a:schemeClr val="accent6">
                <a:lumMod val="60000"/>
                <a:lumOff val="40000"/>
              </a:schemeClr>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Sheet1!$B$3:$F$3</c:f>
              <c:numCache>
                <c:formatCode>General</c:formatCode>
                <c:ptCount val="5"/>
                <c:pt idx="0">
                  <c:v>303</c:v>
                </c:pt>
                <c:pt idx="1">
                  <c:v>10</c:v>
                </c:pt>
                <c:pt idx="2">
                  <c:v>28</c:v>
                </c:pt>
                <c:pt idx="3">
                  <c:v>33</c:v>
                </c:pt>
                <c:pt idx="4">
                  <c:v>353</c:v>
                </c:pt>
              </c:numCache>
            </c:numRef>
          </c:val>
          <c:extLst>
            <c:ext xmlns:c16="http://schemas.microsoft.com/office/drawing/2014/chart" uri="{C3380CC4-5D6E-409C-BE32-E72D297353CC}">
              <c16:uniqueId val="{00000001-86A2-4461-9447-4FCA712CD418}"/>
            </c:ext>
          </c:extLst>
        </c:ser>
        <c:ser>
          <c:idx val="2"/>
          <c:order val="2"/>
          <c:tx>
            <c:strRef>
              <c:f>Sheet1!$A$4</c:f>
              <c:strCache>
                <c:ptCount val="1"/>
                <c:pt idx="0">
                  <c:v>Vegetables</c:v>
                </c:pt>
              </c:strCache>
            </c:strRef>
          </c:tx>
          <c:spPr>
            <a:solidFill>
              <a:srgbClr val="00B050"/>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Sheet1!$B$4:$F$4</c:f>
              <c:numCache>
                <c:formatCode>General</c:formatCode>
                <c:ptCount val="5"/>
                <c:pt idx="0">
                  <c:v>216</c:v>
                </c:pt>
                <c:pt idx="1">
                  <c:v>115</c:v>
                </c:pt>
                <c:pt idx="2">
                  <c:v>101</c:v>
                </c:pt>
                <c:pt idx="3">
                  <c:v>300</c:v>
                </c:pt>
                <c:pt idx="4">
                  <c:v>107</c:v>
                </c:pt>
              </c:numCache>
            </c:numRef>
          </c:val>
          <c:extLst>
            <c:ext xmlns:c16="http://schemas.microsoft.com/office/drawing/2014/chart" uri="{C3380CC4-5D6E-409C-BE32-E72D297353CC}">
              <c16:uniqueId val="{00000002-86A2-4461-9447-4FCA712CD418}"/>
            </c:ext>
          </c:extLst>
        </c:ser>
        <c:ser>
          <c:idx val="3"/>
          <c:order val="3"/>
          <c:tx>
            <c:strRef>
              <c:f>Sheet1!$A$5</c:f>
              <c:strCache>
                <c:ptCount val="1"/>
                <c:pt idx="0">
                  <c:v>Fruits</c:v>
                </c:pt>
              </c:strCache>
            </c:strRef>
          </c:tx>
          <c:spPr>
            <a:solidFill>
              <a:srgbClr val="FFC000"/>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Sheet1!$B$5:$F$5</c:f>
              <c:numCache>
                <c:formatCode>General</c:formatCode>
                <c:ptCount val="5"/>
                <c:pt idx="0">
                  <c:v>12</c:v>
                </c:pt>
                <c:pt idx="1">
                  <c:v>188</c:v>
                </c:pt>
                <c:pt idx="2">
                  <c:v>70</c:v>
                </c:pt>
                <c:pt idx="3">
                  <c:v>78</c:v>
                </c:pt>
                <c:pt idx="4">
                  <c:v>199</c:v>
                </c:pt>
              </c:numCache>
            </c:numRef>
          </c:val>
          <c:extLst>
            <c:ext xmlns:c16="http://schemas.microsoft.com/office/drawing/2014/chart" uri="{C3380CC4-5D6E-409C-BE32-E72D297353CC}">
              <c16:uniqueId val="{00000003-86A2-4461-9447-4FCA712CD418}"/>
            </c:ext>
          </c:extLst>
        </c:ser>
        <c:ser>
          <c:idx val="4"/>
          <c:order val="4"/>
          <c:tx>
            <c:strRef>
              <c:f>Sheet1!$A$6</c:f>
              <c:strCache>
                <c:ptCount val="1"/>
                <c:pt idx="0">
                  <c:v>Pulses</c:v>
                </c:pt>
              </c:strCache>
            </c:strRef>
          </c:tx>
          <c:spPr>
            <a:solidFill>
              <a:schemeClr val="tx1"/>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Sheet1!$B$6:$F$6</c:f>
              <c:numCache>
                <c:formatCode>General</c:formatCode>
                <c:ptCount val="5"/>
                <c:pt idx="0">
                  <c:v>30</c:v>
                </c:pt>
                <c:pt idx="1">
                  <c:v>1</c:v>
                </c:pt>
                <c:pt idx="2">
                  <c:v>62</c:v>
                </c:pt>
                <c:pt idx="3">
                  <c:v>18</c:v>
                </c:pt>
                <c:pt idx="4">
                  <c:v>24</c:v>
                </c:pt>
              </c:numCache>
            </c:numRef>
          </c:val>
          <c:extLst>
            <c:ext xmlns:c16="http://schemas.microsoft.com/office/drawing/2014/chart" uri="{C3380CC4-5D6E-409C-BE32-E72D297353CC}">
              <c16:uniqueId val="{00000004-86A2-4461-9447-4FCA712CD418}"/>
            </c:ext>
          </c:extLst>
        </c:ser>
        <c:ser>
          <c:idx val="5"/>
          <c:order val="5"/>
          <c:tx>
            <c:strRef>
              <c:f>Sheet1!$A$7</c:f>
              <c:strCache>
                <c:ptCount val="1"/>
                <c:pt idx="0">
                  <c:v>Animal products</c:v>
                </c:pt>
              </c:strCache>
            </c:strRef>
          </c:tx>
          <c:spPr>
            <a:solidFill>
              <a:srgbClr val="C00000"/>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Sheet1!$B$7:$F$7</c:f>
              <c:numCache>
                <c:formatCode>General</c:formatCode>
                <c:ptCount val="5"/>
                <c:pt idx="0">
                  <c:v>38</c:v>
                </c:pt>
                <c:pt idx="1">
                  <c:v>101</c:v>
                </c:pt>
                <c:pt idx="2">
                  <c:v>125</c:v>
                </c:pt>
                <c:pt idx="3">
                  <c:v>136</c:v>
                </c:pt>
                <c:pt idx="4">
                  <c:v>254</c:v>
                </c:pt>
              </c:numCache>
            </c:numRef>
          </c:val>
          <c:extLst>
            <c:ext xmlns:c16="http://schemas.microsoft.com/office/drawing/2014/chart" uri="{C3380CC4-5D6E-409C-BE32-E72D297353CC}">
              <c16:uniqueId val="{00000005-86A2-4461-9447-4FCA712CD418}"/>
            </c:ext>
          </c:extLst>
        </c:ser>
        <c:ser>
          <c:idx val="6"/>
          <c:order val="6"/>
          <c:tx>
            <c:strRef>
              <c:f>Sheet1!$A$8</c:f>
              <c:strCache>
                <c:ptCount val="1"/>
                <c:pt idx="0">
                  <c:v>Sugar</c:v>
                </c:pt>
              </c:strCache>
            </c:strRef>
          </c:tx>
          <c:spPr>
            <a:solidFill>
              <a:schemeClr val="bg1">
                <a:lumMod val="50000"/>
              </a:schemeClr>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Sheet1!$B$8:$F$8</c:f>
              <c:numCache>
                <c:formatCode>General</c:formatCode>
                <c:ptCount val="5"/>
                <c:pt idx="0">
                  <c:v>6</c:v>
                </c:pt>
                <c:pt idx="1">
                  <c:v>14</c:v>
                </c:pt>
                <c:pt idx="2">
                  <c:v>53</c:v>
                </c:pt>
                <c:pt idx="3">
                  <c:v>34</c:v>
                </c:pt>
                <c:pt idx="4">
                  <c:v>78</c:v>
                </c:pt>
              </c:numCache>
            </c:numRef>
          </c:val>
          <c:extLst>
            <c:ext xmlns:c16="http://schemas.microsoft.com/office/drawing/2014/chart" uri="{C3380CC4-5D6E-409C-BE32-E72D297353CC}">
              <c16:uniqueId val="{00000006-86A2-4461-9447-4FCA712CD418}"/>
            </c:ext>
          </c:extLst>
        </c:ser>
        <c:dLbls>
          <c:showLegendKey val="0"/>
          <c:showVal val="0"/>
          <c:showCatName val="0"/>
          <c:showSerName val="0"/>
          <c:showPercent val="0"/>
          <c:showBubbleSize val="0"/>
        </c:dLbls>
        <c:gapWidth val="150"/>
        <c:overlap val="100"/>
        <c:axId val="977679552"/>
        <c:axId val="977677584"/>
      </c:barChart>
      <c:catAx>
        <c:axId val="97767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77677584"/>
        <c:crosses val="autoZero"/>
        <c:auto val="1"/>
        <c:lblAlgn val="ctr"/>
        <c:lblOffset val="100"/>
        <c:noMultiLvlLbl val="0"/>
      </c:catAx>
      <c:valAx>
        <c:axId val="977677584"/>
        <c:scaling>
          <c:orientation val="minMax"/>
          <c:max val="22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776795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a:t>2009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Cereals</c:v>
                </c:pt>
              </c:strCache>
            </c:strRef>
          </c:tx>
          <c:spPr>
            <a:solidFill>
              <a:schemeClr val="accent6">
                <a:lumMod val="75000"/>
              </a:schemeClr>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Sheet1!$B$2:$F$2</c:f>
              <c:numCache>
                <c:formatCode>General</c:formatCode>
                <c:ptCount val="5"/>
                <c:pt idx="0">
                  <c:v>415</c:v>
                </c:pt>
                <c:pt idx="1">
                  <c:v>421</c:v>
                </c:pt>
                <c:pt idx="2">
                  <c:v>394</c:v>
                </c:pt>
                <c:pt idx="3">
                  <c:v>678</c:v>
                </c:pt>
                <c:pt idx="4">
                  <c:v>350</c:v>
                </c:pt>
              </c:numCache>
            </c:numRef>
          </c:val>
          <c:extLst>
            <c:ext xmlns:c16="http://schemas.microsoft.com/office/drawing/2014/chart" uri="{C3380CC4-5D6E-409C-BE32-E72D297353CC}">
              <c16:uniqueId val="{00000000-8E63-4E98-86CA-2F67A1521853}"/>
            </c:ext>
          </c:extLst>
        </c:ser>
        <c:ser>
          <c:idx val="1"/>
          <c:order val="1"/>
          <c:tx>
            <c:strRef>
              <c:f>Sheet1!$A$3</c:f>
              <c:strCache>
                <c:ptCount val="1"/>
                <c:pt idx="0">
                  <c:v>Starchy roots</c:v>
                </c:pt>
              </c:strCache>
            </c:strRef>
          </c:tx>
          <c:spPr>
            <a:solidFill>
              <a:schemeClr val="accent6">
                <a:lumMod val="60000"/>
                <a:lumOff val="40000"/>
              </a:schemeClr>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Sheet1!$B$3:$F$3</c:f>
              <c:numCache>
                <c:formatCode>General</c:formatCode>
                <c:ptCount val="5"/>
                <c:pt idx="0">
                  <c:v>179</c:v>
                </c:pt>
                <c:pt idx="1">
                  <c:v>57</c:v>
                </c:pt>
                <c:pt idx="2">
                  <c:v>81</c:v>
                </c:pt>
                <c:pt idx="3">
                  <c:v>104</c:v>
                </c:pt>
                <c:pt idx="4">
                  <c:v>336</c:v>
                </c:pt>
              </c:numCache>
            </c:numRef>
          </c:val>
          <c:extLst>
            <c:ext xmlns:c16="http://schemas.microsoft.com/office/drawing/2014/chart" uri="{C3380CC4-5D6E-409C-BE32-E72D297353CC}">
              <c16:uniqueId val="{00000001-8E63-4E98-86CA-2F67A1521853}"/>
            </c:ext>
          </c:extLst>
        </c:ser>
        <c:ser>
          <c:idx val="2"/>
          <c:order val="2"/>
          <c:tx>
            <c:strRef>
              <c:f>Sheet1!$A$4</c:f>
              <c:strCache>
                <c:ptCount val="1"/>
                <c:pt idx="0">
                  <c:v>Vegetables</c:v>
                </c:pt>
              </c:strCache>
            </c:strRef>
          </c:tx>
          <c:spPr>
            <a:solidFill>
              <a:srgbClr val="00B050"/>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Sheet1!$B$4:$F$4</c:f>
              <c:numCache>
                <c:formatCode>General</c:formatCode>
                <c:ptCount val="5"/>
                <c:pt idx="0">
                  <c:v>881</c:v>
                </c:pt>
                <c:pt idx="1">
                  <c:v>129</c:v>
                </c:pt>
                <c:pt idx="2">
                  <c:v>188</c:v>
                </c:pt>
                <c:pt idx="3">
                  <c:v>638</c:v>
                </c:pt>
                <c:pt idx="4">
                  <c:v>154</c:v>
                </c:pt>
              </c:numCache>
            </c:numRef>
          </c:val>
          <c:extLst>
            <c:ext xmlns:c16="http://schemas.microsoft.com/office/drawing/2014/chart" uri="{C3380CC4-5D6E-409C-BE32-E72D297353CC}">
              <c16:uniqueId val="{00000002-8E63-4E98-86CA-2F67A1521853}"/>
            </c:ext>
          </c:extLst>
        </c:ser>
        <c:ser>
          <c:idx val="3"/>
          <c:order val="3"/>
          <c:tx>
            <c:strRef>
              <c:f>Sheet1!$A$5</c:f>
              <c:strCache>
                <c:ptCount val="1"/>
                <c:pt idx="0">
                  <c:v>Fruits</c:v>
                </c:pt>
              </c:strCache>
            </c:strRef>
          </c:tx>
          <c:spPr>
            <a:solidFill>
              <a:srgbClr val="FFC000"/>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Sheet1!$B$5:$F$5</c:f>
              <c:numCache>
                <c:formatCode>General</c:formatCode>
                <c:ptCount val="5"/>
                <c:pt idx="0">
                  <c:v>198</c:v>
                </c:pt>
                <c:pt idx="1">
                  <c:v>293</c:v>
                </c:pt>
                <c:pt idx="2">
                  <c:v>136</c:v>
                </c:pt>
                <c:pt idx="3">
                  <c:v>278</c:v>
                </c:pt>
                <c:pt idx="4">
                  <c:v>254</c:v>
                </c:pt>
              </c:numCache>
            </c:numRef>
          </c:val>
          <c:extLst>
            <c:ext xmlns:c16="http://schemas.microsoft.com/office/drawing/2014/chart" uri="{C3380CC4-5D6E-409C-BE32-E72D297353CC}">
              <c16:uniqueId val="{00000003-8E63-4E98-86CA-2F67A1521853}"/>
            </c:ext>
          </c:extLst>
        </c:ser>
        <c:ser>
          <c:idx val="4"/>
          <c:order val="4"/>
          <c:tx>
            <c:strRef>
              <c:f>Sheet1!$A$6</c:f>
              <c:strCache>
                <c:ptCount val="1"/>
                <c:pt idx="0">
                  <c:v>Pulses</c:v>
                </c:pt>
              </c:strCache>
            </c:strRef>
          </c:tx>
          <c:spPr>
            <a:solidFill>
              <a:schemeClr val="tx1"/>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Sheet1!$B$6:$F$6</c:f>
              <c:numCache>
                <c:formatCode>General</c:formatCode>
                <c:ptCount val="5"/>
                <c:pt idx="0">
                  <c:v>4</c:v>
                </c:pt>
                <c:pt idx="1">
                  <c:v>6</c:v>
                </c:pt>
                <c:pt idx="2">
                  <c:v>34</c:v>
                </c:pt>
                <c:pt idx="3">
                  <c:v>16</c:v>
                </c:pt>
                <c:pt idx="4">
                  <c:v>23</c:v>
                </c:pt>
              </c:numCache>
            </c:numRef>
          </c:val>
          <c:extLst>
            <c:ext xmlns:c16="http://schemas.microsoft.com/office/drawing/2014/chart" uri="{C3380CC4-5D6E-409C-BE32-E72D297353CC}">
              <c16:uniqueId val="{00000004-8E63-4E98-86CA-2F67A1521853}"/>
            </c:ext>
          </c:extLst>
        </c:ser>
        <c:ser>
          <c:idx val="5"/>
          <c:order val="5"/>
          <c:tx>
            <c:strRef>
              <c:f>Sheet1!$A$7</c:f>
              <c:strCache>
                <c:ptCount val="1"/>
                <c:pt idx="0">
                  <c:v>Animal products</c:v>
                </c:pt>
              </c:strCache>
            </c:strRef>
          </c:tx>
          <c:spPr>
            <a:solidFill>
              <a:srgbClr val="C00000"/>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Sheet1!$B$7:$F$7</c:f>
              <c:numCache>
                <c:formatCode>General</c:formatCode>
                <c:ptCount val="5"/>
                <c:pt idx="0">
                  <c:v>415</c:v>
                </c:pt>
                <c:pt idx="1">
                  <c:v>235</c:v>
                </c:pt>
                <c:pt idx="2">
                  <c:v>240</c:v>
                </c:pt>
                <c:pt idx="3">
                  <c:v>298</c:v>
                </c:pt>
                <c:pt idx="4">
                  <c:v>305</c:v>
                </c:pt>
              </c:numCache>
            </c:numRef>
          </c:val>
          <c:extLst>
            <c:ext xmlns:c16="http://schemas.microsoft.com/office/drawing/2014/chart" uri="{C3380CC4-5D6E-409C-BE32-E72D297353CC}">
              <c16:uniqueId val="{00000005-8E63-4E98-86CA-2F67A1521853}"/>
            </c:ext>
          </c:extLst>
        </c:ser>
        <c:ser>
          <c:idx val="6"/>
          <c:order val="6"/>
          <c:tx>
            <c:strRef>
              <c:f>Sheet1!$A$8</c:f>
              <c:strCache>
                <c:ptCount val="1"/>
                <c:pt idx="0">
                  <c:v>Sugar</c:v>
                </c:pt>
              </c:strCache>
            </c:strRef>
          </c:tx>
          <c:spPr>
            <a:solidFill>
              <a:schemeClr val="bg1">
                <a:lumMod val="50000"/>
              </a:schemeClr>
            </a:solidFill>
            <a:ln>
              <a:noFill/>
            </a:ln>
            <a:effectLst/>
          </c:spPr>
          <c:invertIfNegative val="0"/>
          <c:cat>
            <c:strRef>
              <c:f>Sheet1!$B$1:$F$1</c:f>
              <c:strCache>
                <c:ptCount val="5"/>
                <c:pt idx="0">
                  <c:v>China</c:v>
                </c:pt>
                <c:pt idx="1">
                  <c:v>Thailand</c:v>
                </c:pt>
                <c:pt idx="2">
                  <c:v>India</c:v>
                </c:pt>
                <c:pt idx="3">
                  <c:v>Egypt</c:v>
                </c:pt>
                <c:pt idx="4">
                  <c:v>Peru</c:v>
                </c:pt>
              </c:strCache>
            </c:strRef>
          </c:cat>
          <c:val>
            <c:numRef>
              <c:f>Sheet1!$B$8:$F$8</c:f>
              <c:numCache>
                <c:formatCode>General</c:formatCode>
                <c:ptCount val="5"/>
                <c:pt idx="0">
                  <c:v>18</c:v>
                </c:pt>
                <c:pt idx="1">
                  <c:v>79</c:v>
                </c:pt>
                <c:pt idx="2">
                  <c:v>59</c:v>
                </c:pt>
                <c:pt idx="3">
                  <c:v>63</c:v>
                </c:pt>
                <c:pt idx="4">
                  <c:v>64</c:v>
                </c:pt>
              </c:numCache>
            </c:numRef>
          </c:val>
          <c:extLst>
            <c:ext xmlns:c16="http://schemas.microsoft.com/office/drawing/2014/chart" uri="{C3380CC4-5D6E-409C-BE32-E72D297353CC}">
              <c16:uniqueId val="{00000006-8E63-4E98-86CA-2F67A1521853}"/>
            </c:ext>
          </c:extLst>
        </c:ser>
        <c:dLbls>
          <c:showLegendKey val="0"/>
          <c:showVal val="0"/>
          <c:showCatName val="0"/>
          <c:showSerName val="0"/>
          <c:showPercent val="0"/>
          <c:showBubbleSize val="0"/>
        </c:dLbls>
        <c:gapWidth val="150"/>
        <c:overlap val="100"/>
        <c:axId val="977679552"/>
        <c:axId val="977677584"/>
      </c:barChart>
      <c:catAx>
        <c:axId val="97767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77677584"/>
        <c:crosses val="autoZero"/>
        <c:auto val="1"/>
        <c:lblAlgn val="ctr"/>
        <c:lblOffset val="100"/>
        <c:noMultiLvlLbl val="0"/>
      </c:catAx>
      <c:valAx>
        <c:axId val="977677584"/>
        <c:scaling>
          <c:orientation val="minMax"/>
          <c:max val="22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776795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832151300236434E-2"/>
          <c:y val="5.7195571955719726E-2"/>
          <c:w val="0.68808710231975723"/>
          <c:h val="0.86110265882311143"/>
        </c:manualLayout>
      </c:layout>
      <c:barChart>
        <c:barDir val="col"/>
        <c:grouping val="stacked"/>
        <c:varyColors val="0"/>
        <c:ser>
          <c:idx val="0"/>
          <c:order val="0"/>
          <c:tx>
            <c:strRef>
              <c:f>Sheet1!$A$2</c:f>
              <c:strCache>
                <c:ptCount val="1"/>
                <c:pt idx="0">
                  <c:v>Grains</c:v>
                </c:pt>
              </c:strCache>
            </c:strRef>
          </c:tx>
          <c:spPr>
            <a:solidFill>
              <a:schemeClr val="accent1"/>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Sheet1!$B$2:$E$2</c:f>
              <c:numCache>
                <c:formatCode>General</c:formatCode>
                <c:ptCount val="4"/>
                <c:pt idx="0">
                  <c:v>157.6</c:v>
                </c:pt>
                <c:pt idx="1">
                  <c:v>149.6</c:v>
                </c:pt>
                <c:pt idx="2">
                  <c:v>128.30000000000001</c:v>
                </c:pt>
                <c:pt idx="3">
                  <c:v>101.8</c:v>
                </c:pt>
              </c:numCache>
            </c:numRef>
          </c:val>
          <c:extLst>
            <c:ext xmlns:c16="http://schemas.microsoft.com/office/drawing/2014/chart" uri="{C3380CC4-5D6E-409C-BE32-E72D297353CC}">
              <c16:uniqueId val="{00000000-1C55-4B32-AB65-832E4DB0D363}"/>
            </c:ext>
          </c:extLst>
        </c:ser>
        <c:ser>
          <c:idx val="1"/>
          <c:order val="1"/>
          <c:tx>
            <c:strRef>
              <c:f>Sheet1!$A$3</c:f>
              <c:strCache>
                <c:ptCount val="1"/>
                <c:pt idx="0">
                  <c:v>Rice</c:v>
                </c:pt>
              </c:strCache>
            </c:strRef>
          </c:tx>
          <c:spPr>
            <a:solidFill>
              <a:schemeClr val="accent2"/>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Sheet1!$B$3:$E$3</c:f>
              <c:numCache>
                <c:formatCode>General</c:formatCode>
                <c:ptCount val="4"/>
                <c:pt idx="0">
                  <c:v>135</c:v>
                </c:pt>
                <c:pt idx="1">
                  <c:v>114.9</c:v>
                </c:pt>
                <c:pt idx="2">
                  <c:v>95.1</c:v>
                </c:pt>
                <c:pt idx="3">
                  <c:v>67.599999999999994</c:v>
                </c:pt>
              </c:numCache>
            </c:numRef>
          </c:val>
          <c:extLst>
            <c:ext xmlns:c16="http://schemas.microsoft.com/office/drawing/2014/chart" uri="{C3380CC4-5D6E-409C-BE32-E72D297353CC}">
              <c16:uniqueId val="{00000001-1C55-4B32-AB65-832E4DB0D363}"/>
            </c:ext>
          </c:extLst>
        </c:ser>
        <c:ser>
          <c:idx val="2"/>
          <c:order val="2"/>
          <c:tx>
            <c:strRef>
              <c:f>Sheet1!$A$4</c:f>
              <c:strCache>
                <c:ptCount val="1"/>
                <c:pt idx="0">
                  <c:v>Wheat</c:v>
                </c:pt>
              </c:strCache>
            </c:strRef>
          </c:tx>
          <c:spPr>
            <a:solidFill>
              <a:schemeClr val="accent3"/>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Sheet1!$B$4:$E$4</c:f>
              <c:numCache>
                <c:formatCode>General</c:formatCode>
                <c:ptCount val="4"/>
                <c:pt idx="0">
                  <c:v>8.5</c:v>
                </c:pt>
                <c:pt idx="1">
                  <c:v>25.8</c:v>
                </c:pt>
                <c:pt idx="2">
                  <c:v>30.8</c:v>
                </c:pt>
                <c:pt idx="3">
                  <c:v>32.700000000000003</c:v>
                </c:pt>
              </c:numCache>
            </c:numRef>
          </c:val>
          <c:extLst>
            <c:ext xmlns:c16="http://schemas.microsoft.com/office/drawing/2014/chart" uri="{C3380CC4-5D6E-409C-BE32-E72D297353CC}">
              <c16:uniqueId val="{00000002-1C55-4B32-AB65-832E4DB0D363}"/>
            </c:ext>
          </c:extLst>
        </c:ser>
        <c:ser>
          <c:idx val="3"/>
          <c:order val="3"/>
          <c:tx>
            <c:strRef>
              <c:f>Sheet1!$A$5</c:f>
              <c:strCache>
                <c:ptCount val="1"/>
                <c:pt idx="0">
                  <c:v>Meat</c:v>
                </c:pt>
              </c:strCache>
            </c:strRef>
          </c:tx>
          <c:spPr>
            <a:solidFill>
              <a:schemeClr val="accent4"/>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Sheet1!$B$5:$E$5</c:f>
              <c:numCache>
                <c:formatCode>General</c:formatCode>
                <c:ptCount val="4"/>
                <c:pt idx="0">
                  <c:v>2.2000000000000002</c:v>
                </c:pt>
                <c:pt idx="1">
                  <c:v>5.2</c:v>
                </c:pt>
                <c:pt idx="2">
                  <c:v>13.4</c:v>
                </c:pt>
                <c:pt idx="3">
                  <c:v>31.2</c:v>
                </c:pt>
              </c:numCache>
            </c:numRef>
          </c:val>
          <c:extLst>
            <c:ext xmlns:c16="http://schemas.microsoft.com/office/drawing/2014/chart" uri="{C3380CC4-5D6E-409C-BE32-E72D297353CC}">
              <c16:uniqueId val="{00000003-1C55-4B32-AB65-832E4DB0D363}"/>
            </c:ext>
          </c:extLst>
        </c:ser>
        <c:ser>
          <c:idx val="4"/>
          <c:order val="4"/>
          <c:tx>
            <c:strRef>
              <c:f>Sheet1!$A$6</c:f>
              <c:strCache>
                <c:ptCount val="1"/>
                <c:pt idx="0">
                  <c:v>Eggs</c:v>
                </c:pt>
              </c:strCache>
            </c:strRef>
          </c:tx>
          <c:spPr>
            <a:solidFill>
              <a:schemeClr val="accent5"/>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Sheet1!$B$6:$E$6</c:f>
              <c:numCache>
                <c:formatCode>General</c:formatCode>
                <c:ptCount val="4"/>
                <c:pt idx="0">
                  <c:v>2.2999999999999998</c:v>
                </c:pt>
                <c:pt idx="1">
                  <c:v>6.3</c:v>
                </c:pt>
                <c:pt idx="2">
                  <c:v>14.5</c:v>
                </c:pt>
                <c:pt idx="3">
                  <c:v>17.5</c:v>
                </c:pt>
              </c:numCache>
            </c:numRef>
          </c:val>
          <c:extLst>
            <c:ext xmlns:c16="http://schemas.microsoft.com/office/drawing/2014/chart" uri="{C3380CC4-5D6E-409C-BE32-E72D297353CC}">
              <c16:uniqueId val="{00000004-1C55-4B32-AB65-832E4DB0D363}"/>
            </c:ext>
          </c:extLst>
        </c:ser>
        <c:ser>
          <c:idx val="5"/>
          <c:order val="5"/>
          <c:tx>
            <c:strRef>
              <c:f>Sheet1!$A$7</c:f>
              <c:strCache>
                <c:ptCount val="1"/>
                <c:pt idx="0">
                  <c:v>Milk &amp; Dairy Products</c:v>
                </c:pt>
              </c:strCache>
            </c:strRef>
          </c:tx>
          <c:spPr>
            <a:solidFill>
              <a:schemeClr val="accent6"/>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Sheet1!$B$7:$E$7</c:f>
              <c:numCache>
                <c:formatCode>General</c:formatCode>
                <c:ptCount val="4"/>
                <c:pt idx="0">
                  <c:v>3.3</c:v>
                </c:pt>
                <c:pt idx="1">
                  <c:v>22.2</c:v>
                </c:pt>
                <c:pt idx="2">
                  <c:v>50.1</c:v>
                </c:pt>
                <c:pt idx="3">
                  <c:v>91</c:v>
                </c:pt>
              </c:numCache>
            </c:numRef>
          </c:val>
          <c:extLst>
            <c:ext xmlns:c16="http://schemas.microsoft.com/office/drawing/2014/chart" uri="{C3380CC4-5D6E-409C-BE32-E72D297353CC}">
              <c16:uniqueId val="{00000005-1C55-4B32-AB65-832E4DB0D363}"/>
            </c:ext>
          </c:extLst>
        </c:ser>
        <c:ser>
          <c:idx val="6"/>
          <c:order val="6"/>
          <c:tx>
            <c:strRef>
              <c:f>Sheet1!$A$8</c:f>
              <c:strCache>
                <c:ptCount val="1"/>
                <c:pt idx="0">
                  <c:v>Fish &amp; Shellfish</c:v>
                </c:pt>
              </c:strCache>
            </c:strRef>
          </c:tx>
          <c:spPr>
            <a:solidFill>
              <a:schemeClr val="accent1">
                <a:lumMod val="60000"/>
              </a:schemeClr>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Sheet1!$B$8:$E$8</c:f>
              <c:numCache>
                <c:formatCode>General</c:formatCode>
                <c:ptCount val="4"/>
                <c:pt idx="0">
                  <c:v>9.6</c:v>
                </c:pt>
                <c:pt idx="1">
                  <c:v>27.8</c:v>
                </c:pt>
                <c:pt idx="2">
                  <c:v>31.6</c:v>
                </c:pt>
                <c:pt idx="3">
                  <c:v>38.1</c:v>
                </c:pt>
              </c:numCache>
            </c:numRef>
          </c:val>
          <c:extLst>
            <c:ext xmlns:c16="http://schemas.microsoft.com/office/drawing/2014/chart" uri="{C3380CC4-5D6E-409C-BE32-E72D297353CC}">
              <c16:uniqueId val="{00000006-1C55-4B32-AB65-832E4DB0D363}"/>
            </c:ext>
          </c:extLst>
        </c:ser>
        <c:ser>
          <c:idx val="7"/>
          <c:order val="7"/>
          <c:tx>
            <c:strRef>
              <c:f>Sheet1!$A$9</c:f>
              <c:strCache>
                <c:ptCount val="1"/>
                <c:pt idx="0">
                  <c:v>Oils &amp; Fats</c:v>
                </c:pt>
              </c:strCache>
            </c:strRef>
          </c:tx>
          <c:spPr>
            <a:solidFill>
              <a:schemeClr val="accent2">
                <a:lumMod val="60000"/>
              </a:schemeClr>
            </a:solidFill>
            <a:ln>
              <a:noFill/>
            </a:ln>
            <a:effectLst/>
          </c:spPr>
          <c:invertIfNegative val="0"/>
          <c:cat>
            <c:numRef>
              <c:f>Sheet1!$B$1:$E$1</c:f>
              <c:numCache>
                <c:formatCode>General</c:formatCode>
                <c:ptCount val="4"/>
                <c:pt idx="0">
                  <c:v>1936</c:v>
                </c:pt>
                <c:pt idx="1">
                  <c:v>1960</c:v>
                </c:pt>
                <c:pt idx="2">
                  <c:v>1970</c:v>
                </c:pt>
                <c:pt idx="3">
                  <c:v>1995</c:v>
                </c:pt>
              </c:numCache>
            </c:numRef>
          </c:cat>
          <c:val>
            <c:numRef>
              <c:f>Sheet1!$B$9:$E$9</c:f>
              <c:numCache>
                <c:formatCode>General</c:formatCode>
                <c:ptCount val="4"/>
                <c:pt idx="0">
                  <c:v>1</c:v>
                </c:pt>
                <c:pt idx="1">
                  <c:v>4.3</c:v>
                </c:pt>
                <c:pt idx="2">
                  <c:v>8.9</c:v>
                </c:pt>
                <c:pt idx="3">
                  <c:v>14.5</c:v>
                </c:pt>
              </c:numCache>
            </c:numRef>
          </c:val>
          <c:extLst>
            <c:ext xmlns:c16="http://schemas.microsoft.com/office/drawing/2014/chart" uri="{C3380CC4-5D6E-409C-BE32-E72D297353CC}">
              <c16:uniqueId val="{00000007-1C55-4B32-AB65-832E4DB0D363}"/>
            </c:ext>
          </c:extLst>
        </c:ser>
        <c:dLbls>
          <c:showLegendKey val="0"/>
          <c:showVal val="0"/>
          <c:showCatName val="0"/>
          <c:showSerName val="0"/>
          <c:showPercent val="0"/>
          <c:showBubbleSize val="0"/>
        </c:dLbls>
        <c:gapWidth val="150"/>
        <c:overlap val="100"/>
        <c:axId val="526491280"/>
        <c:axId val="526509312"/>
      </c:barChart>
      <c:catAx>
        <c:axId val="52649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526509312"/>
        <c:crosses val="autoZero"/>
        <c:auto val="1"/>
        <c:lblAlgn val="ctr"/>
        <c:lblOffset val="100"/>
        <c:tickLblSkip val="1"/>
        <c:tickMarkSkip val="1"/>
        <c:noMultiLvlLbl val="0"/>
      </c:catAx>
      <c:valAx>
        <c:axId val="526509312"/>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5264912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Minutes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1934</c:v>
                </c:pt>
                <c:pt idx="1">
                  <c:v>1954</c:v>
                </c:pt>
                <c:pt idx="2">
                  <c:v>1974</c:v>
                </c:pt>
                <c:pt idx="3">
                  <c:v>1994</c:v>
                </c:pt>
                <c:pt idx="4">
                  <c:v>2010</c:v>
                </c:pt>
              </c:numCache>
            </c:numRef>
          </c:xVal>
          <c:yVal>
            <c:numRef>
              <c:f>Sheet1!$B$2:$B$6</c:f>
              <c:numCache>
                <c:formatCode>General</c:formatCode>
                <c:ptCount val="5"/>
                <c:pt idx="0">
                  <c:v>150</c:v>
                </c:pt>
                <c:pt idx="1">
                  <c:v>60</c:v>
                </c:pt>
                <c:pt idx="2">
                  <c:v>30</c:v>
                </c:pt>
                <c:pt idx="3">
                  <c:v>15</c:v>
                </c:pt>
                <c:pt idx="4">
                  <c:v>8</c:v>
                </c:pt>
              </c:numCache>
            </c:numRef>
          </c:yVal>
          <c:smooth val="0"/>
          <c:extLst>
            <c:ext xmlns:c16="http://schemas.microsoft.com/office/drawing/2014/chart" uri="{C3380CC4-5D6E-409C-BE32-E72D297353CC}">
              <c16:uniqueId val="{00000000-ECF4-4CC1-9723-B7A86749B6DC}"/>
            </c:ext>
          </c:extLst>
        </c:ser>
        <c:dLbls>
          <c:showLegendKey val="0"/>
          <c:showVal val="0"/>
          <c:showCatName val="0"/>
          <c:showSerName val="0"/>
          <c:showPercent val="0"/>
          <c:showBubbleSize val="0"/>
        </c:dLbls>
        <c:axId val="526514408"/>
        <c:axId val="526517152"/>
      </c:scatterChart>
      <c:valAx>
        <c:axId val="526514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6517152"/>
        <c:crosses val="autoZero"/>
        <c:crossBetween val="midCat"/>
      </c:valAx>
      <c:valAx>
        <c:axId val="52651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t>Minutes per Meal</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6514408"/>
        <c:crosses val="autoZero"/>
        <c:crossBetween val="midCat"/>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09456264775406E-2"/>
          <c:y val="3.1365313653136558E-2"/>
          <c:w val="0.8900709219858155"/>
          <c:h val="0.8176847778304025"/>
        </c:manualLayout>
      </c:layout>
      <c:lineChart>
        <c:grouping val="standard"/>
        <c:varyColors val="0"/>
        <c:ser>
          <c:idx val="0"/>
          <c:order val="0"/>
          <c:tx>
            <c:strRef>
              <c:f>Sheet1!$B$1</c:f>
              <c:strCache>
                <c:ptCount val="1"/>
                <c:pt idx="0">
                  <c:v>At home</c:v>
                </c:pt>
              </c:strCache>
            </c:strRef>
          </c:tx>
          <c:spPr>
            <a:ln w="28575" cap="rnd">
              <a:solidFill>
                <a:schemeClr val="accent1"/>
              </a:solidFill>
              <a:round/>
            </a:ln>
            <a:effectLst/>
          </c:spPr>
          <c:marker>
            <c:symbol val="none"/>
          </c:marker>
          <c:cat>
            <c:numRef>
              <c:f>Sheet1!$A$2:$A$93</c:f>
              <c:numCache>
                <c:formatCode>General</c:formatCode>
                <c:ptCount val="92"/>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pt idx="91">
                  <c:v>2020</c:v>
                </c:pt>
              </c:numCache>
            </c:numRef>
          </c:cat>
          <c:val>
            <c:numRef>
              <c:f>Sheet1!$B$2:$B$93</c:f>
              <c:numCache>
                <c:formatCode>General</c:formatCode>
                <c:ptCount val="92"/>
                <c:pt idx="0">
                  <c:v>20.3</c:v>
                </c:pt>
                <c:pt idx="1">
                  <c:v>21.2</c:v>
                </c:pt>
                <c:pt idx="2">
                  <c:v>19.8</c:v>
                </c:pt>
                <c:pt idx="3">
                  <c:v>19.5</c:v>
                </c:pt>
                <c:pt idx="4">
                  <c:v>21.9</c:v>
                </c:pt>
                <c:pt idx="5">
                  <c:v>21</c:v>
                </c:pt>
                <c:pt idx="6">
                  <c:v>20.399999999999999</c:v>
                </c:pt>
                <c:pt idx="7">
                  <c:v>18.8</c:v>
                </c:pt>
                <c:pt idx="8">
                  <c:v>18.399999999999999</c:v>
                </c:pt>
                <c:pt idx="9">
                  <c:v>18.899999999999999</c:v>
                </c:pt>
                <c:pt idx="10">
                  <c:v>18.100000000000001</c:v>
                </c:pt>
                <c:pt idx="11">
                  <c:v>17.600000000000001</c:v>
                </c:pt>
                <c:pt idx="12">
                  <c:v>16.3</c:v>
                </c:pt>
                <c:pt idx="13">
                  <c:v>15.6</c:v>
                </c:pt>
                <c:pt idx="14">
                  <c:v>15.3</c:v>
                </c:pt>
                <c:pt idx="15">
                  <c:v>14.9</c:v>
                </c:pt>
                <c:pt idx="16">
                  <c:v>15.5</c:v>
                </c:pt>
                <c:pt idx="17">
                  <c:v>17.600000000000001</c:v>
                </c:pt>
                <c:pt idx="18">
                  <c:v>19.2</c:v>
                </c:pt>
                <c:pt idx="19">
                  <c:v>18.3</c:v>
                </c:pt>
                <c:pt idx="20">
                  <c:v>18</c:v>
                </c:pt>
                <c:pt idx="21">
                  <c:v>17</c:v>
                </c:pt>
                <c:pt idx="22">
                  <c:v>17.3</c:v>
                </c:pt>
                <c:pt idx="23">
                  <c:v>17.2</c:v>
                </c:pt>
                <c:pt idx="24">
                  <c:v>16.399999999999999</c:v>
                </c:pt>
                <c:pt idx="25">
                  <c:v>16</c:v>
                </c:pt>
                <c:pt idx="26">
                  <c:v>15.1</c:v>
                </c:pt>
                <c:pt idx="27">
                  <c:v>14.7</c:v>
                </c:pt>
                <c:pt idx="28">
                  <c:v>15</c:v>
                </c:pt>
                <c:pt idx="29">
                  <c:v>15.1</c:v>
                </c:pt>
                <c:pt idx="30">
                  <c:v>14.3</c:v>
                </c:pt>
                <c:pt idx="31">
                  <c:v>14.1</c:v>
                </c:pt>
                <c:pt idx="32">
                  <c:v>13.6</c:v>
                </c:pt>
                <c:pt idx="33">
                  <c:v>13.1</c:v>
                </c:pt>
                <c:pt idx="34">
                  <c:v>12.5</c:v>
                </c:pt>
                <c:pt idx="35">
                  <c:v>12</c:v>
                </c:pt>
                <c:pt idx="36">
                  <c:v>11.7</c:v>
                </c:pt>
                <c:pt idx="37">
                  <c:v>11.3</c:v>
                </c:pt>
                <c:pt idx="38">
                  <c:v>10.7</c:v>
                </c:pt>
                <c:pt idx="39">
                  <c:v>10.3</c:v>
                </c:pt>
                <c:pt idx="40">
                  <c:v>10.199999999999999</c:v>
                </c:pt>
                <c:pt idx="41">
                  <c:v>10.3</c:v>
                </c:pt>
                <c:pt idx="42">
                  <c:v>9.9</c:v>
                </c:pt>
                <c:pt idx="43">
                  <c:v>9.9</c:v>
                </c:pt>
                <c:pt idx="44">
                  <c:v>9.6999999999999993</c:v>
                </c:pt>
                <c:pt idx="45">
                  <c:v>10</c:v>
                </c:pt>
                <c:pt idx="46">
                  <c:v>9.9</c:v>
                </c:pt>
                <c:pt idx="47">
                  <c:v>9.6</c:v>
                </c:pt>
                <c:pt idx="48">
                  <c:v>9.3000000000000007</c:v>
                </c:pt>
                <c:pt idx="49">
                  <c:v>9.1999999999999993</c:v>
                </c:pt>
                <c:pt idx="50">
                  <c:v>9.1</c:v>
                </c:pt>
                <c:pt idx="51">
                  <c:v>9</c:v>
                </c:pt>
                <c:pt idx="52">
                  <c:v>8.6999999999999993</c:v>
                </c:pt>
                <c:pt idx="53">
                  <c:v>8.3000000000000007</c:v>
                </c:pt>
                <c:pt idx="54">
                  <c:v>8.1</c:v>
                </c:pt>
                <c:pt idx="55">
                  <c:v>7.7</c:v>
                </c:pt>
                <c:pt idx="56">
                  <c:v>7.5</c:v>
                </c:pt>
                <c:pt idx="57">
                  <c:v>7.4</c:v>
                </c:pt>
                <c:pt idx="58">
                  <c:v>7.3</c:v>
                </c:pt>
                <c:pt idx="59">
                  <c:v>6.8</c:v>
                </c:pt>
                <c:pt idx="60">
                  <c:v>6.8</c:v>
                </c:pt>
                <c:pt idx="61">
                  <c:v>7</c:v>
                </c:pt>
                <c:pt idx="62">
                  <c:v>7</c:v>
                </c:pt>
                <c:pt idx="63">
                  <c:v>6.6</c:v>
                </c:pt>
                <c:pt idx="64">
                  <c:v>6.6</c:v>
                </c:pt>
                <c:pt idx="65">
                  <c:v>6.5</c:v>
                </c:pt>
                <c:pt idx="66">
                  <c:v>6.4</c:v>
                </c:pt>
                <c:pt idx="67">
                  <c:v>6.3</c:v>
                </c:pt>
                <c:pt idx="68">
                  <c:v>6.1639230698347092</c:v>
                </c:pt>
                <c:pt idx="69">
                  <c:v>5.8956097811460495</c:v>
                </c:pt>
                <c:pt idx="70">
                  <c:v>5.9332627803087234</c:v>
                </c:pt>
                <c:pt idx="71">
                  <c:v>5.7530645281076431</c:v>
                </c:pt>
                <c:pt idx="72">
                  <c:v>5.7408664375543594</c:v>
                </c:pt>
                <c:pt idx="73">
                  <c:v>5.5936619639396667</c:v>
                </c:pt>
                <c:pt idx="74">
                  <c:v>5.5651139467954636</c:v>
                </c:pt>
                <c:pt idx="75">
                  <c:v>5.5319957435131073</c:v>
                </c:pt>
                <c:pt idx="76">
                  <c:v>5.6119490414857864</c:v>
                </c:pt>
                <c:pt idx="77">
                  <c:v>5.5072668939828873</c:v>
                </c:pt>
                <c:pt idx="78">
                  <c:v>5.5306084454059601</c:v>
                </c:pt>
                <c:pt idx="79">
                  <c:v>5.5230081081390381</c:v>
                </c:pt>
                <c:pt idx="80">
                  <c:v>5.4478142410516739</c:v>
                </c:pt>
                <c:pt idx="81">
                  <c:v>5.4441921412944794</c:v>
                </c:pt>
                <c:pt idx="82">
                  <c:v>5.4544862359762192</c:v>
                </c:pt>
                <c:pt idx="83">
                  <c:v>5.3618554025888443</c:v>
                </c:pt>
                <c:pt idx="84">
                  <c:v>5.4575610905885696</c:v>
                </c:pt>
                <c:pt idx="85">
                  <c:v>5.3980235010385513</c:v>
                </c:pt>
                <c:pt idx="86">
                  <c:v>5.2357036620378494</c:v>
                </c:pt>
                <c:pt idx="87">
                  <c:v>5.2710616588592503</c:v>
                </c:pt>
                <c:pt idx="88">
                  <c:v>5.2474439144134504</c:v>
                </c:pt>
                <c:pt idx="89">
                  <c:v>5.1695203781127903</c:v>
                </c:pt>
                <c:pt idx="90">
                  <c:v>5.1511120796203604</c:v>
                </c:pt>
                <c:pt idx="91">
                  <c:v>5.8076107501983598</c:v>
                </c:pt>
              </c:numCache>
            </c:numRef>
          </c:val>
          <c:smooth val="0"/>
          <c:extLst>
            <c:ext xmlns:c16="http://schemas.microsoft.com/office/drawing/2014/chart" uri="{C3380CC4-5D6E-409C-BE32-E72D297353CC}">
              <c16:uniqueId val="{00000000-CEAC-4953-89E6-8729AE0AA09D}"/>
            </c:ext>
          </c:extLst>
        </c:ser>
        <c:ser>
          <c:idx val="1"/>
          <c:order val="1"/>
          <c:tx>
            <c:strRef>
              <c:f>Sheet1!$C$1</c:f>
              <c:strCache>
                <c:ptCount val="1"/>
                <c:pt idx="0">
                  <c:v>Away from home</c:v>
                </c:pt>
              </c:strCache>
            </c:strRef>
          </c:tx>
          <c:spPr>
            <a:ln w="28575" cap="rnd">
              <a:solidFill>
                <a:schemeClr val="accent2"/>
              </a:solidFill>
              <a:round/>
            </a:ln>
            <a:effectLst/>
          </c:spPr>
          <c:marker>
            <c:symbol val="none"/>
          </c:marker>
          <c:cat>
            <c:numRef>
              <c:f>Sheet1!$A$2:$A$93</c:f>
              <c:numCache>
                <c:formatCode>General</c:formatCode>
                <c:ptCount val="92"/>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pt idx="91">
                  <c:v>2020</c:v>
                </c:pt>
              </c:numCache>
            </c:numRef>
          </c:cat>
          <c:val>
            <c:numRef>
              <c:f>Sheet1!$C$2:$C$93</c:f>
              <c:numCache>
                <c:formatCode>General</c:formatCode>
                <c:ptCount val="92"/>
                <c:pt idx="0">
                  <c:v>3.1</c:v>
                </c:pt>
                <c:pt idx="1">
                  <c:v>3.1</c:v>
                </c:pt>
                <c:pt idx="2">
                  <c:v>3.3</c:v>
                </c:pt>
                <c:pt idx="3">
                  <c:v>3.5</c:v>
                </c:pt>
                <c:pt idx="4">
                  <c:v>3.3</c:v>
                </c:pt>
                <c:pt idx="5">
                  <c:v>3.2</c:v>
                </c:pt>
                <c:pt idx="6">
                  <c:v>3</c:v>
                </c:pt>
                <c:pt idx="7">
                  <c:v>3</c:v>
                </c:pt>
                <c:pt idx="8">
                  <c:v>3</c:v>
                </c:pt>
                <c:pt idx="9">
                  <c:v>3.2</c:v>
                </c:pt>
                <c:pt idx="10">
                  <c:v>3.2</c:v>
                </c:pt>
                <c:pt idx="11">
                  <c:v>3.1</c:v>
                </c:pt>
                <c:pt idx="12">
                  <c:v>3.1</c:v>
                </c:pt>
                <c:pt idx="13">
                  <c:v>3</c:v>
                </c:pt>
                <c:pt idx="14">
                  <c:v>3.3</c:v>
                </c:pt>
                <c:pt idx="15">
                  <c:v>3.4</c:v>
                </c:pt>
                <c:pt idx="16">
                  <c:v>3.7</c:v>
                </c:pt>
                <c:pt idx="17">
                  <c:v>4</c:v>
                </c:pt>
                <c:pt idx="18">
                  <c:v>4.3</c:v>
                </c:pt>
                <c:pt idx="19">
                  <c:v>3.9</c:v>
                </c:pt>
                <c:pt idx="20">
                  <c:v>4.0999999999999996</c:v>
                </c:pt>
                <c:pt idx="21">
                  <c:v>3.6</c:v>
                </c:pt>
                <c:pt idx="22">
                  <c:v>3.6</c:v>
                </c:pt>
                <c:pt idx="23">
                  <c:v>3.6</c:v>
                </c:pt>
                <c:pt idx="24">
                  <c:v>3.5</c:v>
                </c:pt>
                <c:pt idx="25">
                  <c:v>3.5</c:v>
                </c:pt>
                <c:pt idx="26">
                  <c:v>3.5</c:v>
                </c:pt>
                <c:pt idx="27">
                  <c:v>3.4</c:v>
                </c:pt>
                <c:pt idx="28">
                  <c:v>3.4</c:v>
                </c:pt>
                <c:pt idx="29">
                  <c:v>3.4</c:v>
                </c:pt>
                <c:pt idx="30">
                  <c:v>3.5</c:v>
                </c:pt>
                <c:pt idx="31">
                  <c:v>3.4</c:v>
                </c:pt>
                <c:pt idx="32">
                  <c:v>3.4</c:v>
                </c:pt>
                <c:pt idx="33">
                  <c:v>3.4</c:v>
                </c:pt>
                <c:pt idx="34">
                  <c:v>3.4</c:v>
                </c:pt>
                <c:pt idx="35">
                  <c:v>3.4</c:v>
                </c:pt>
                <c:pt idx="36">
                  <c:v>3.4</c:v>
                </c:pt>
                <c:pt idx="37">
                  <c:v>3.5</c:v>
                </c:pt>
                <c:pt idx="38">
                  <c:v>3.4</c:v>
                </c:pt>
                <c:pt idx="39">
                  <c:v>3.5</c:v>
                </c:pt>
                <c:pt idx="40">
                  <c:v>3.5</c:v>
                </c:pt>
                <c:pt idx="41">
                  <c:v>3.6</c:v>
                </c:pt>
                <c:pt idx="42">
                  <c:v>3.5</c:v>
                </c:pt>
                <c:pt idx="43">
                  <c:v>3.6</c:v>
                </c:pt>
                <c:pt idx="44">
                  <c:v>3.6</c:v>
                </c:pt>
                <c:pt idx="45">
                  <c:v>3.6</c:v>
                </c:pt>
                <c:pt idx="46">
                  <c:v>3.9</c:v>
                </c:pt>
                <c:pt idx="47">
                  <c:v>4</c:v>
                </c:pt>
                <c:pt idx="48">
                  <c:v>4.0999999999999996</c:v>
                </c:pt>
                <c:pt idx="49">
                  <c:v>4.2</c:v>
                </c:pt>
                <c:pt idx="50">
                  <c:v>4.3</c:v>
                </c:pt>
                <c:pt idx="51">
                  <c:v>4.2</c:v>
                </c:pt>
                <c:pt idx="52">
                  <c:v>4.3</c:v>
                </c:pt>
                <c:pt idx="53">
                  <c:v>4.3</c:v>
                </c:pt>
                <c:pt idx="54">
                  <c:v>4.4000000000000004</c:v>
                </c:pt>
                <c:pt idx="55">
                  <c:v>4.2</c:v>
                </c:pt>
                <c:pt idx="56">
                  <c:v>4.0999999999999996</c:v>
                </c:pt>
                <c:pt idx="57">
                  <c:v>4.2</c:v>
                </c:pt>
                <c:pt idx="58">
                  <c:v>4.2</c:v>
                </c:pt>
                <c:pt idx="59">
                  <c:v>4.2</c:v>
                </c:pt>
                <c:pt idx="60">
                  <c:v>4.0999999999999996</c:v>
                </c:pt>
                <c:pt idx="61">
                  <c:v>4.0999999999999996</c:v>
                </c:pt>
                <c:pt idx="62">
                  <c:v>4.2</c:v>
                </c:pt>
                <c:pt idx="63">
                  <c:v>4</c:v>
                </c:pt>
                <c:pt idx="64">
                  <c:v>4.2</c:v>
                </c:pt>
                <c:pt idx="65">
                  <c:v>4.2</c:v>
                </c:pt>
                <c:pt idx="66">
                  <c:v>4.2</c:v>
                </c:pt>
                <c:pt idx="67">
                  <c:v>4.0999999999999996</c:v>
                </c:pt>
                <c:pt idx="68">
                  <c:v>4.3232511729001999</c:v>
                </c:pt>
                <c:pt idx="69">
                  <c:v>4.2479794472455978</c:v>
                </c:pt>
                <c:pt idx="70">
                  <c:v>4.2473215609788895</c:v>
                </c:pt>
                <c:pt idx="71">
                  <c:v>4.2398255318403244</c:v>
                </c:pt>
                <c:pt idx="72">
                  <c:v>4.2182732373476028</c:v>
                </c:pt>
                <c:pt idx="73">
                  <c:v>4.1988298296928406</c:v>
                </c:pt>
                <c:pt idx="74">
                  <c:v>4.2554356157779694</c:v>
                </c:pt>
                <c:pt idx="75">
                  <c:v>4.314529150724411</c:v>
                </c:pt>
                <c:pt idx="76">
                  <c:v>4.3942544609308243</c:v>
                </c:pt>
                <c:pt idx="77">
                  <c:v>4.4018834829330444</c:v>
                </c:pt>
                <c:pt idx="78">
                  <c:v>4.4633932411670685</c:v>
                </c:pt>
                <c:pt idx="79">
                  <c:v>4.4139441102743149</c:v>
                </c:pt>
                <c:pt idx="80">
                  <c:v>4.3891388922929764</c:v>
                </c:pt>
                <c:pt idx="81">
                  <c:v>4.3877873569726944</c:v>
                </c:pt>
                <c:pt idx="82">
                  <c:v>4.4146064668893814</c:v>
                </c:pt>
                <c:pt idx="83">
                  <c:v>4.4076148420572281</c:v>
                </c:pt>
                <c:pt idx="84">
                  <c:v>4.5550670474767685</c:v>
                </c:pt>
                <c:pt idx="85">
                  <c:v>4.5316901057958603</c:v>
                </c:pt>
                <c:pt idx="86">
                  <c:v>4.6323385089635849</c:v>
                </c:pt>
                <c:pt idx="87">
                  <c:v>4.7289383411407497</c:v>
                </c:pt>
                <c:pt idx="88">
                  <c:v>4.7525560855865496</c:v>
                </c:pt>
                <c:pt idx="89">
                  <c:v>4.8304796218872097</c:v>
                </c:pt>
                <c:pt idx="90">
                  <c:v>4.8488879203796396</c:v>
                </c:pt>
                <c:pt idx="91">
                  <c:v>4.1923892498016402</c:v>
                </c:pt>
              </c:numCache>
            </c:numRef>
          </c:val>
          <c:smooth val="0"/>
          <c:extLst>
            <c:ext xmlns:c16="http://schemas.microsoft.com/office/drawing/2014/chart" uri="{C3380CC4-5D6E-409C-BE32-E72D297353CC}">
              <c16:uniqueId val="{00000001-CEAC-4953-89E6-8729AE0AA09D}"/>
            </c:ext>
          </c:extLst>
        </c:ser>
        <c:ser>
          <c:idx val="2"/>
          <c:order val="2"/>
          <c:tx>
            <c:strRef>
              <c:f>Sheet1!$D$1</c:f>
              <c:strCache>
                <c:ptCount val="1"/>
                <c:pt idx="0">
                  <c:v>Total</c:v>
                </c:pt>
              </c:strCache>
            </c:strRef>
          </c:tx>
          <c:spPr>
            <a:ln w="28575" cap="rnd">
              <a:solidFill>
                <a:schemeClr val="accent3"/>
              </a:solidFill>
              <a:round/>
            </a:ln>
            <a:effectLst/>
          </c:spPr>
          <c:marker>
            <c:symbol val="none"/>
          </c:marker>
          <c:cat>
            <c:numRef>
              <c:f>Sheet1!$A$2:$A$93</c:f>
              <c:numCache>
                <c:formatCode>General</c:formatCode>
                <c:ptCount val="92"/>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pt idx="91">
                  <c:v>2020</c:v>
                </c:pt>
              </c:numCache>
            </c:numRef>
          </c:cat>
          <c:val>
            <c:numRef>
              <c:f>Sheet1!$D$2:$D$93</c:f>
              <c:numCache>
                <c:formatCode>General</c:formatCode>
                <c:ptCount val="92"/>
                <c:pt idx="0">
                  <c:v>23.4</c:v>
                </c:pt>
                <c:pt idx="1">
                  <c:v>24.2</c:v>
                </c:pt>
                <c:pt idx="2">
                  <c:v>23</c:v>
                </c:pt>
                <c:pt idx="3">
                  <c:v>23</c:v>
                </c:pt>
                <c:pt idx="4">
                  <c:v>25.2</c:v>
                </c:pt>
                <c:pt idx="5">
                  <c:v>24.2</c:v>
                </c:pt>
                <c:pt idx="6">
                  <c:v>23.4</c:v>
                </c:pt>
                <c:pt idx="7">
                  <c:v>21.8</c:v>
                </c:pt>
                <c:pt idx="8">
                  <c:v>21.5</c:v>
                </c:pt>
                <c:pt idx="9">
                  <c:v>22.1</c:v>
                </c:pt>
                <c:pt idx="10">
                  <c:v>21.3</c:v>
                </c:pt>
                <c:pt idx="11">
                  <c:v>20.7</c:v>
                </c:pt>
                <c:pt idx="12">
                  <c:v>19.399999999999999</c:v>
                </c:pt>
                <c:pt idx="13">
                  <c:v>18.600000000000001</c:v>
                </c:pt>
                <c:pt idx="14">
                  <c:v>18.600000000000001</c:v>
                </c:pt>
                <c:pt idx="15">
                  <c:v>18.399999999999999</c:v>
                </c:pt>
                <c:pt idx="16">
                  <c:v>19.2</c:v>
                </c:pt>
                <c:pt idx="17">
                  <c:v>21.6</c:v>
                </c:pt>
                <c:pt idx="18">
                  <c:v>23.5</c:v>
                </c:pt>
                <c:pt idx="19">
                  <c:v>22.3</c:v>
                </c:pt>
                <c:pt idx="20">
                  <c:v>22.1</c:v>
                </c:pt>
                <c:pt idx="21">
                  <c:v>20.6</c:v>
                </c:pt>
                <c:pt idx="22">
                  <c:v>20.9</c:v>
                </c:pt>
                <c:pt idx="23">
                  <c:v>20.8</c:v>
                </c:pt>
                <c:pt idx="24">
                  <c:v>19.899999999999999</c:v>
                </c:pt>
                <c:pt idx="25">
                  <c:v>19.600000000000001</c:v>
                </c:pt>
                <c:pt idx="26">
                  <c:v>18.600000000000001</c:v>
                </c:pt>
                <c:pt idx="27">
                  <c:v>18.100000000000001</c:v>
                </c:pt>
                <c:pt idx="28">
                  <c:v>18.399999999999999</c:v>
                </c:pt>
                <c:pt idx="29">
                  <c:v>18.399999999999999</c:v>
                </c:pt>
                <c:pt idx="30">
                  <c:v>17.8</c:v>
                </c:pt>
                <c:pt idx="31">
                  <c:v>17.5</c:v>
                </c:pt>
                <c:pt idx="32">
                  <c:v>17.100000000000001</c:v>
                </c:pt>
                <c:pt idx="33">
                  <c:v>16.5</c:v>
                </c:pt>
                <c:pt idx="34">
                  <c:v>16</c:v>
                </c:pt>
                <c:pt idx="35">
                  <c:v>15.4</c:v>
                </c:pt>
                <c:pt idx="36">
                  <c:v>15.1</c:v>
                </c:pt>
                <c:pt idx="37">
                  <c:v>14.8</c:v>
                </c:pt>
                <c:pt idx="38">
                  <c:v>14.1</c:v>
                </c:pt>
                <c:pt idx="39">
                  <c:v>13.8</c:v>
                </c:pt>
                <c:pt idx="40">
                  <c:v>13.7</c:v>
                </c:pt>
                <c:pt idx="41">
                  <c:v>13.9</c:v>
                </c:pt>
                <c:pt idx="42">
                  <c:v>13.4</c:v>
                </c:pt>
                <c:pt idx="43">
                  <c:v>13.5</c:v>
                </c:pt>
                <c:pt idx="44">
                  <c:v>13.3</c:v>
                </c:pt>
                <c:pt idx="45">
                  <c:v>13.6</c:v>
                </c:pt>
                <c:pt idx="46">
                  <c:v>13.8</c:v>
                </c:pt>
                <c:pt idx="47">
                  <c:v>13.6</c:v>
                </c:pt>
                <c:pt idx="48">
                  <c:v>13.4</c:v>
                </c:pt>
                <c:pt idx="49">
                  <c:v>13.4</c:v>
                </c:pt>
                <c:pt idx="50">
                  <c:v>13.4</c:v>
                </c:pt>
                <c:pt idx="51">
                  <c:v>13.2</c:v>
                </c:pt>
                <c:pt idx="52">
                  <c:v>13</c:v>
                </c:pt>
                <c:pt idx="53">
                  <c:v>12.6</c:v>
                </c:pt>
                <c:pt idx="54">
                  <c:v>12.5</c:v>
                </c:pt>
                <c:pt idx="55">
                  <c:v>11.9</c:v>
                </c:pt>
                <c:pt idx="56">
                  <c:v>11.7</c:v>
                </c:pt>
                <c:pt idx="57">
                  <c:v>11.6</c:v>
                </c:pt>
                <c:pt idx="58">
                  <c:v>11.5</c:v>
                </c:pt>
                <c:pt idx="59">
                  <c:v>11</c:v>
                </c:pt>
                <c:pt idx="60">
                  <c:v>10.9</c:v>
                </c:pt>
                <c:pt idx="61">
                  <c:v>11.1</c:v>
                </c:pt>
                <c:pt idx="62">
                  <c:v>11.2</c:v>
                </c:pt>
                <c:pt idx="63">
                  <c:v>10.6</c:v>
                </c:pt>
                <c:pt idx="64">
                  <c:v>10.8</c:v>
                </c:pt>
                <c:pt idx="65">
                  <c:v>10.7</c:v>
                </c:pt>
                <c:pt idx="66">
                  <c:v>10.6</c:v>
                </c:pt>
                <c:pt idx="67">
                  <c:v>10.4</c:v>
                </c:pt>
                <c:pt idx="68">
                  <c:v>10.487174242734909</c:v>
                </c:pt>
                <c:pt idx="69">
                  <c:v>10.143589228391647</c:v>
                </c:pt>
                <c:pt idx="70">
                  <c:v>10.180584341287613</c:v>
                </c:pt>
                <c:pt idx="71">
                  <c:v>9.9928900599479675</c:v>
                </c:pt>
                <c:pt idx="72">
                  <c:v>9.9591396749019623</c:v>
                </c:pt>
                <c:pt idx="73">
                  <c:v>9.7924917936325073</c:v>
                </c:pt>
                <c:pt idx="74">
                  <c:v>9.8205499351024628</c:v>
                </c:pt>
                <c:pt idx="75">
                  <c:v>9.8465248942375183</c:v>
                </c:pt>
                <c:pt idx="76">
                  <c:v>10.006203502416611</c:v>
                </c:pt>
                <c:pt idx="77">
                  <c:v>9.9091500043869019</c:v>
                </c:pt>
                <c:pt idx="78">
                  <c:v>9.9940016865730286</c:v>
                </c:pt>
                <c:pt idx="79">
                  <c:v>9.9369518458843231</c:v>
                </c:pt>
                <c:pt idx="80">
                  <c:v>9.8369531333446503</c:v>
                </c:pt>
                <c:pt idx="81">
                  <c:v>9.8319791257381439</c:v>
                </c:pt>
                <c:pt idx="82">
                  <c:v>9.8690927028656006</c:v>
                </c:pt>
                <c:pt idx="83">
                  <c:v>9.7694702446460724</c:v>
                </c:pt>
                <c:pt idx="84">
                  <c:v>10.012628138065338</c:v>
                </c:pt>
                <c:pt idx="85">
                  <c:v>9.9297136068344116</c:v>
                </c:pt>
                <c:pt idx="86" formatCode="0.00000">
                  <c:v>9.8680421710014343</c:v>
                </c:pt>
                <c:pt idx="87" formatCode="0.00000">
                  <c:v>9.7583480179309792</c:v>
                </c:pt>
                <c:pt idx="88" formatCode="0.00000">
                  <c:v>9.6984691917896306</c:v>
                </c:pt>
                <c:pt idx="89" formatCode="0.00000">
                  <c:v>9.6192650496959704</c:v>
                </c:pt>
                <c:pt idx="90" formatCode="0.00000">
                  <c:v>9.58434045314789</c:v>
                </c:pt>
                <c:pt idx="91" formatCode="0.00000">
                  <c:v>8.6200088262558001</c:v>
                </c:pt>
              </c:numCache>
            </c:numRef>
          </c:val>
          <c:smooth val="0"/>
          <c:extLst>
            <c:ext xmlns:c16="http://schemas.microsoft.com/office/drawing/2014/chart" uri="{C3380CC4-5D6E-409C-BE32-E72D297353CC}">
              <c16:uniqueId val="{00000002-CEAC-4953-89E6-8729AE0AA09D}"/>
            </c:ext>
          </c:extLst>
        </c:ser>
        <c:ser>
          <c:idx val="3"/>
          <c:order val="3"/>
          <c:tx>
            <c:strRef>
              <c:f>Sheet1!$E$1</c:f>
              <c:strCache>
                <c:ptCount val="1"/>
                <c:pt idx="0">
                  <c:v>Share (Away from home)</c:v>
                </c:pt>
              </c:strCache>
            </c:strRef>
          </c:tx>
          <c:spPr>
            <a:ln w="28575" cap="rnd">
              <a:solidFill>
                <a:schemeClr val="accent4"/>
              </a:solidFill>
              <a:round/>
            </a:ln>
            <a:effectLst/>
          </c:spPr>
          <c:marker>
            <c:symbol val="none"/>
          </c:marker>
          <c:cat>
            <c:numRef>
              <c:f>Sheet1!$A$2:$A$93</c:f>
              <c:numCache>
                <c:formatCode>General</c:formatCode>
                <c:ptCount val="92"/>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pt idx="83">
                  <c:v>2012</c:v>
                </c:pt>
                <c:pt idx="84">
                  <c:v>2013</c:v>
                </c:pt>
                <c:pt idx="85">
                  <c:v>2014</c:v>
                </c:pt>
                <c:pt idx="86">
                  <c:v>2015</c:v>
                </c:pt>
                <c:pt idx="87">
                  <c:v>2016</c:v>
                </c:pt>
                <c:pt idx="88">
                  <c:v>2017</c:v>
                </c:pt>
                <c:pt idx="89">
                  <c:v>2018</c:v>
                </c:pt>
                <c:pt idx="90">
                  <c:v>2019</c:v>
                </c:pt>
                <c:pt idx="91">
                  <c:v>2020</c:v>
                </c:pt>
              </c:numCache>
            </c:numRef>
          </c:cat>
          <c:val>
            <c:numRef>
              <c:f>Sheet1!$E$2:$E$93</c:f>
              <c:numCache>
                <c:formatCode>General</c:formatCode>
                <c:ptCount val="92"/>
                <c:pt idx="0">
                  <c:v>13.247863247863249</c:v>
                </c:pt>
                <c:pt idx="1">
                  <c:v>12.809917355371903</c:v>
                </c:pt>
                <c:pt idx="2">
                  <c:v>14.347826086956522</c:v>
                </c:pt>
                <c:pt idx="3">
                  <c:v>15.217391304347828</c:v>
                </c:pt>
                <c:pt idx="4">
                  <c:v>13.095238095238097</c:v>
                </c:pt>
                <c:pt idx="5">
                  <c:v>13.223140495867769</c:v>
                </c:pt>
                <c:pt idx="6">
                  <c:v>12.820512820512823</c:v>
                </c:pt>
                <c:pt idx="7">
                  <c:v>13.761467889908257</c:v>
                </c:pt>
                <c:pt idx="8">
                  <c:v>13.953488372093023</c:v>
                </c:pt>
                <c:pt idx="9">
                  <c:v>14.479638009049772</c:v>
                </c:pt>
                <c:pt idx="10">
                  <c:v>15.023474178403756</c:v>
                </c:pt>
                <c:pt idx="11">
                  <c:v>14.975845410628018</c:v>
                </c:pt>
                <c:pt idx="12">
                  <c:v>15.979381443298971</c:v>
                </c:pt>
                <c:pt idx="13">
                  <c:v>16.129032258064516</c:v>
                </c:pt>
                <c:pt idx="14">
                  <c:v>17.741935483870964</c:v>
                </c:pt>
                <c:pt idx="15">
                  <c:v>18.478260869565219</c:v>
                </c:pt>
                <c:pt idx="16">
                  <c:v>19.270833333333336</c:v>
                </c:pt>
                <c:pt idx="17">
                  <c:v>18.518518518518519</c:v>
                </c:pt>
                <c:pt idx="18">
                  <c:v>18.297872340425531</c:v>
                </c:pt>
                <c:pt idx="19">
                  <c:v>17.488789237668158</c:v>
                </c:pt>
                <c:pt idx="20">
                  <c:v>18.552036199095021</c:v>
                </c:pt>
                <c:pt idx="21">
                  <c:v>17.475728155339805</c:v>
                </c:pt>
                <c:pt idx="22">
                  <c:v>17.224880382775119</c:v>
                </c:pt>
                <c:pt idx="23">
                  <c:v>17.307692307692307</c:v>
                </c:pt>
                <c:pt idx="24">
                  <c:v>17.587939698492463</c:v>
                </c:pt>
                <c:pt idx="25">
                  <c:v>17.857142857142854</c:v>
                </c:pt>
                <c:pt idx="26">
                  <c:v>18.817204301075268</c:v>
                </c:pt>
                <c:pt idx="27">
                  <c:v>18.784530386740332</c:v>
                </c:pt>
                <c:pt idx="28">
                  <c:v>18.478260869565219</c:v>
                </c:pt>
                <c:pt idx="29">
                  <c:v>18.478260869565219</c:v>
                </c:pt>
                <c:pt idx="30">
                  <c:v>19.662921348314605</c:v>
                </c:pt>
                <c:pt idx="31">
                  <c:v>19.428571428571427</c:v>
                </c:pt>
                <c:pt idx="32">
                  <c:v>19.883040935672515</c:v>
                </c:pt>
                <c:pt idx="33">
                  <c:v>20.606060606060606</c:v>
                </c:pt>
                <c:pt idx="34">
                  <c:v>21.25</c:v>
                </c:pt>
                <c:pt idx="35">
                  <c:v>22.077922077922079</c:v>
                </c:pt>
                <c:pt idx="36">
                  <c:v>22.516556291390728</c:v>
                </c:pt>
                <c:pt idx="37">
                  <c:v>23.648648648648649</c:v>
                </c:pt>
                <c:pt idx="38">
                  <c:v>24.113475177304963</c:v>
                </c:pt>
                <c:pt idx="39">
                  <c:v>25.362318840579707</c:v>
                </c:pt>
                <c:pt idx="40">
                  <c:v>25.547445255474454</c:v>
                </c:pt>
                <c:pt idx="41">
                  <c:v>25.899280575539567</c:v>
                </c:pt>
                <c:pt idx="42">
                  <c:v>26.119402985074625</c:v>
                </c:pt>
                <c:pt idx="43">
                  <c:v>26.666666666666668</c:v>
                </c:pt>
                <c:pt idx="44">
                  <c:v>27.06766917293233</c:v>
                </c:pt>
                <c:pt idx="45">
                  <c:v>26.47058823529412</c:v>
                </c:pt>
                <c:pt idx="46">
                  <c:v>28.260869565217391</c:v>
                </c:pt>
                <c:pt idx="47">
                  <c:v>29.411764705882355</c:v>
                </c:pt>
                <c:pt idx="48">
                  <c:v>30.597014925373127</c:v>
                </c:pt>
                <c:pt idx="49">
                  <c:v>31.343283582089555</c:v>
                </c:pt>
                <c:pt idx="50">
                  <c:v>32.089552238805972</c:v>
                </c:pt>
                <c:pt idx="51">
                  <c:v>31.818181818181824</c:v>
                </c:pt>
                <c:pt idx="52">
                  <c:v>33.076923076923073</c:v>
                </c:pt>
                <c:pt idx="53">
                  <c:v>34.126984126984127</c:v>
                </c:pt>
                <c:pt idx="54">
                  <c:v>35.200000000000003</c:v>
                </c:pt>
                <c:pt idx="55">
                  <c:v>35.294117647058826</c:v>
                </c:pt>
                <c:pt idx="56">
                  <c:v>35.042735042735039</c:v>
                </c:pt>
                <c:pt idx="57">
                  <c:v>36.206896551724135</c:v>
                </c:pt>
                <c:pt idx="58">
                  <c:v>36.521739130434781</c:v>
                </c:pt>
                <c:pt idx="59">
                  <c:v>38.181818181818187</c:v>
                </c:pt>
                <c:pt idx="60">
                  <c:v>37.614678899082563</c:v>
                </c:pt>
                <c:pt idx="61">
                  <c:v>36.936936936936938</c:v>
                </c:pt>
                <c:pt idx="62">
                  <c:v>37.500000000000007</c:v>
                </c:pt>
                <c:pt idx="63">
                  <c:v>37.735849056603776</c:v>
                </c:pt>
                <c:pt idx="64">
                  <c:v>38.888888888888893</c:v>
                </c:pt>
                <c:pt idx="65">
                  <c:v>39.252336448598136</c:v>
                </c:pt>
                <c:pt idx="66">
                  <c:v>39.622641509433961</c:v>
                </c:pt>
                <c:pt idx="67">
                  <c:v>39.42307692307692</c:v>
                </c:pt>
                <c:pt idx="68">
                  <c:v>41.224176053860973</c:v>
                </c:pt>
                <c:pt idx="69">
                  <c:v>41.878464827377002</c:v>
                </c:pt>
                <c:pt idx="70">
                  <c:v>41.719820970921788</c:v>
                </c:pt>
                <c:pt idx="71">
                  <c:v>42.428421671862168</c:v>
                </c:pt>
                <c:pt idx="72">
                  <c:v>42.355799547405461</c:v>
                </c:pt>
                <c:pt idx="73">
                  <c:v>42.878053085764108</c:v>
                </c:pt>
                <c:pt idx="74">
                  <c:v>43.331948250345818</c:v>
                </c:pt>
                <c:pt idx="75">
                  <c:v>43.817785432598697</c:v>
                </c:pt>
                <c:pt idx="76">
                  <c:v>43.915301741260429</c:v>
                </c:pt>
                <c:pt idx="77">
                  <c:v>44.422412426739697</c:v>
                </c:pt>
                <c:pt idx="78">
                  <c:v>44.660721312101145</c:v>
                </c:pt>
                <c:pt idx="79">
                  <c:v>44.419497837281739</c:v>
                </c:pt>
                <c:pt idx="80">
                  <c:v>44.618885876511548</c:v>
                </c:pt>
                <c:pt idx="81">
                  <c:v>44.627712293309798</c:v>
                </c:pt>
                <c:pt idx="82">
                  <c:v>44.731634404523845</c:v>
                </c:pt>
                <c:pt idx="83">
                  <c:v>45.116211336768416</c:v>
                </c:pt>
                <c:pt idx="84">
                  <c:v>45.493221007176125</c:v>
                </c:pt>
                <c:pt idx="85">
                  <c:v>45.637671792233704</c:v>
                </c:pt>
                <c:pt idx="86">
                  <c:v>46.942832516224271</c:v>
                </c:pt>
                <c:pt idx="87">
                  <c:v>48.460439538037775</c:v>
                </c:pt>
                <c:pt idx="88">
                  <c:v>49.003157009663859</c:v>
                </c:pt>
                <c:pt idx="89">
                  <c:v>50.216722347617228</c:v>
                </c:pt>
                <c:pt idx="90">
                  <c:v>50.591774614883036</c:v>
                </c:pt>
                <c:pt idx="91">
                  <c:v>48.635556346902867</c:v>
                </c:pt>
              </c:numCache>
            </c:numRef>
          </c:val>
          <c:smooth val="0"/>
          <c:extLst>
            <c:ext xmlns:c16="http://schemas.microsoft.com/office/drawing/2014/chart" uri="{C3380CC4-5D6E-409C-BE32-E72D297353CC}">
              <c16:uniqueId val="{00000003-CEAC-4953-89E6-8729AE0AA09D}"/>
            </c:ext>
          </c:extLst>
        </c:ser>
        <c:dLbls>
          <c:showLegendKey val="0"/>
          <c:showVal val="0"/>
          <c:showCatName val="0"/>
          <c:showSerName val="0"/>
          <c:showPercent val="0"/>
          <c:showBubbleSize val="0"/>
        </c:dLbls>
        <c:smooth val="0"/>
        <c:axId val="477713432"/>
        <c:axId val="477714216"/>
      </c:lineChart>
      <c:catAx>
        <c:axId val="47771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77714216"/>
        <c:crosses val="autoZero"/>
        <c:auto val="1"/>
        <c:lblAlgn val="ctr"/>
        <c:lblOffset val="100"/>
        <c:tickLblSkip val="4"/>
        <c:tickMarkSkip val="1"/>
        <c:noMultiLvlLbl val="0"/>
      </c:catAx>
      <c:valAx>
        <c:axId val="477714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77713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tx>
            <c:strRef>
              <c:f>Sheet1!$A$4</c:f>
              <c:strCache>
                <c:ptCount val="1"/>
                <c:pt idx="0">
                  <c:v>France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Sheet1!$B$3:$P$3</c:f>
              <c:numCache>
                <c:formatCode>General</c:formatCode>
                <c:ptCount val="15"/>
                <c:pt idx="0">
                  <c:v>1990</c:v>
                </c:pt>
                <c:pt idx="1">
                  <c:v>1991</c:v>
                </c:pt>
                <c:pt idx="2">
                  <c:v>1992</c:v>
                </c:pt>
                <c:pt idx="3">
                  <c:v>1993</c:v>
                </c:pt>
                <c:pt idx="4">
                  <c:v>1994</c:v>
                </c:pt>
                <c:pt idx="5">
                  <c:v>1995</c:v>
                </c:pt>
                <c:pt idx="6">
                  <c:v>1996</c:v>
                </c:pt>
                <c:pt idx="7">
                  <c:v>1997</c:v>
                </c:pt>
                <c:pt idx="8">
                  <c:v>1998</c:v>
                </c:pt>
                <c:pt idx="9">
                  <c:v>2000</c:v>
                </c:pt>
                <c:pt idx="10">
                  <c:v>2002</c:v>
                </c:pt>
                <c:pt idx="11">
                  <c:v>2004</c:v>
                </c:pt>
                <c:pt idx="12">
                  <c:v>2009</c:v>
                </c:pt>
                <c:pt idx="13">
                  <c:v>2014</c:v>
                </c:pt>
                <c:pt idx="14">
                  <c:v>2019</c:v>
                </c:pt>
              </c:numCache>
            </c:numRef>
          </c:xVal>
          <c:yVal>
            <c:numRef>
              <c:f>Sheet1!$B$4:$P$4</c:f>
              <c:numCache>
                <c:formatCode>0.00</c:formatCode>
                <c:ptCount val="15"/>
                <c:pt idx="0">
                  <c:v>0.30960800000000027</c:v>
                </c:pt>
                <c:pt idx="1">
                  <c:v>0.31377000000000027</c:v>
                </c:pt>
                <c:pt idx="2">
                  <c:v>0.31593800000000022</c:v>
                </c:pt>
                <c:pt idx="3">
                  <c:v>0.32041000000000036</c:v>
                </c:pt>
                <c:pt idx="4">
                  <c:v>0.31787100000000035</c:v>
                </c:pt>
                <c:pt idx="5">
                  <c:v>0.34448900000000032</c:v>
                </c:pt>
                <c:pt idx="6">
                  <c:v>0.35329100000000002</c:v>
                </c:pt>
                <c:pt idx="7">
                  <c:v>0.33964200000000022</c:v>
                </c:pt>
                <c:pt idx="8">
                  <c:v>0.33964200000000022</c:v>
                </c:pt>
                <c:pt idx="9">
                  <c:v>0.36082100000000022</c:v>
                </c:pt>
                <c:pt idx="10">
                  <c:v>0.36764200000000002</c:v>
                </c:pt>
                <c:pt idx="11">
                  <c:v>0.36349600000000026</c:v>
                </c:pt>
                <c:pt idx="12">
                  <c:v>0.39309256165554218</c:v>
                </c:pt>
                <c:pt idx="13">
                  <c:v>0.40727886540818786</c:v>
                </c:pt>
                <c:pt idx="14">
                  <c:v>0.4419199197635178</c:v>
                </c:pt>
              </c:numCache>
            </c:numRef>
          </c:yVal>
          <c:smooth val="0"/>
          <c:extLst>
            <c:ext xmlns:c16="http://schemas.microsoft.com/office/drawing/2014/chart" uri="{C3380CC4-5D6E-409C-BE32-E72D297353CC}">
              <c16:uniqueId val="{00000000-4D62-498B-8E57-2FA01C353275}"/>
            </c:ext>
          </c:extLst>
        </c:ser>
        <c:ser>
          <c:idx val="2"/>
          <c:order val="1"/>
          <c:tx>
            <c:strRef>
              <c:f>Sheet1!$A$6</c:f>
              <c:strCache>
                <c:ptCount val="1"/>
                <c:pt idx="0">
                  <c:v>England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Sheet1!$B$5:$S$5</c:f>
              <c:numCache>
                <c:formatCode>General</c:formatCode>
                <c:ptCount val="18"/>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2009</c:v>
                </c:pt>
                <c:pt idx="16">
                  <c:v>2014</c:v>
                </c:pt>
                <c:pt idx="17">
                  <c:v>2019</c:v>
                </c:pt>
              </c:numCache>
            </c:numRef>
          </c:xVal>
          <c:yVal>
            <c:numRef>
              <c:f>Sheet1!$B$6:$S$6</c:f>
              <c:numCache>
                <c:formatCode>0.00</c:formatCode>
                <c:ptCount val="18"/>
                <c:pt idx="0">
                  <c:v>0.47285000000000027</c:v>
                </c:pt>
                <c:pt idx="1">
                  <c:v>0.49044000000000026</c:v>
                </c:pt>
                <c:pt idx="2">
                  <c:v>0.51191500000000001</c:v>
                </c:pt>
                <c:pt idx="3">
                  <c:v>0.51550499999999955</c:v>
                </c:pt>
                <c:pt idx="4">
                  <c:v>0.52494200000000002</c:v>
                </c:pt>
                <c:pt idx="5">
                  <c:v>0.540802</c:v>
                </c:pt>
                <c:pt idx="6">
                  <c:v>0.54580899999999999</c:v>
                </c:pt>
                <c:pt idx="7">
                  <c:v>0.55379800000000046</c:v>
                </c:pt>
                <c:pt idx="8">
                  <c:v>0.55236699999999939</c:v>
                </c:pt>
                <c:pt idx="9">
                  <c:v>0.56676300000000002</c:v>
                </c:pt>
                <c:pt idx="10">
                  <c:v>0.58999400000000002</c:v>
                </c:pt>
                <c:pt idx="11">
                  <c:v>0.58205099999999943</c:v>
                </c:pt>
                <c:pt idx="12">
                  <c:v>0.58160599999999996</c:v>
                </c:pt>
                <c:pt idx="13">
                  <c:v>0.57607900000000045</c:v>
                </c:pt>
                <c:pt idx="14">
                  <c:v>0.58649699999999938</c:v>
                </c:pt>
                <c:pt idx="15">
                  <c:v>0.63099808128953916</c:v>
                </c:pt>
                <c:pt idx="16">
                  <c:v>0.64947335617763091</c:v>
                </c:pt>
                <c:pt idx="17">
                  <c:v>0.69154501332474905</c:v>
                </c:pt>
              </c:numCache>
            </c:numRef>
          </c:yVal>
          <c:smooth val="0"/>
          <c:extLst>
            <c:ext xmlns:c16="http://schemas.microsoft.com/office/drawing/2014/chart" uri="{C3380CC4-5D6E-409C-BE32-E72D297353CC}">
              <c16:uniqueId val="{00000001-4D62-498B-8E57-2FA01C353275}"/>
            </c:ext>
          </c:extLst>
        </c:ser>
        <c:ser>
          <c:idx val="3"/>
          <c:order val="2"/>
          <c:tx>
            <c:strRef>
              <c:f>Sheet1!$A$8</c:f>
              <c:strCache>
                <c:ptCount val="1"/>
                <c:pt idx="0">
                  <c:v>Austria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Sheet1!$B$7:$H$7</c:f>
              <c:numCache>
                <c:formatCode>General</c:formatCode>
                <c:ptCount val="7"/>
                <c:pt idx="0">
                  <c:v>1983</c:v>
                </c:pt>
                <c:pt idx="1">
                  <c:v>1991</c:v>
                </c:pt>
                <c:pt idx="2">
                  <c:v>1999</c:v>
                </c:pt>
                <c:pt idx="3">
                  <c:v>2006</c:v>
                </c:pt>
                <c:pt idx="4">
                  <c:v>2009</c:v>
                </c:pt>
                <c:pt idx="5">
                  <c:v>2014</c:v>
                </c:pt>
                <c:pt idx="6">
                  <c:v>2019</c:v>
                </c:pt>
              </c:numCache>
            </c:numRef>
          </c:xVal>
          <c:yVal>
            <c:numRef>
              <c:f>Sheet1!$B$8:$H$8</c:f>
              <c:numCache>
                <c:formatCode>0.00</c:formatCode>
                <c:ptCount val="7"/>
                <c:pt idx="0">
                  <c:v>0.38643100000000002</c:v>
                </c:pt>
                <c:pt idx="1">
                  <c:v>0.39205200000000023</c:v>
                </c:pt>
                <c:pt idx="2">
                  <c:v>0.40793200000000002</c:v>
                </c:pt>
                <c:pt idx="3">
                  <c:v>0.44967000000000001</c:v>
                </c:pt>
                <c:pt idx="4">
                  <c:v>0.43162194636162832</c:v>
                </c:pt>
                <c:pt idx="5">
                  <c:v>0.4618950596035068</c:v>
                </c:pt>
                <c:pt idx="6">
                  <c:v>0.46739627581576154</c:v>
                </c:pt>
              </c:numCache>
            </c:numRef>
          </c:yVal>
          <c:smooth val="0"/>
          <c:extLst>
            <c:ext xmlns:c16="http://schemas.microsoft.com/office/drawing/2014/chart" uri="{C3380CC4-5D6E-409C-BE32-E72D297353CC}">
              <c16:uniqueId val="{00000002-4D62-498B-8E57-2FA01C353275}"/>
            </c:ext>
          </c:extLst>
        </c:ser>
        <c:ser>
          <c:idx val="4"/>
          <c:order val="3"/>
          <c:tx>
            <c:strRef>
              <c:f>Sheet1!$A$10</c:f>
              <c:strCache>
                <c:ptCount val="1"/>
                <c:pt idx="0">
                  <c:v>Italy</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Sheet1!$B$9:$G$9</c:f>
              <c:numCache>
                <c:formatCode>General</c:formatCode>
                <c:ptCount val="6"/>
                <c:pt idx="0">
                  <c:v>1995</c:v>
                </c:pt>
                <c:pt idx="1">
                  <c:v>2000</c:v>
                </c:pt>
                <c:pt idx="2">
                  <c:v>2005</c:v>
                </c:pt>
                <c:pt idx="3">
                  <c:v>2009</c:v>
                </c:pt>
                <c:pt idx="4">
                  <c:v>2014</c:v>
                </c:pt>
                <c:pt idx="5">
                  <c:v>2019</c:v>
                </c:pt>
              </c:numCache>
            </c:numRef>
          </c:xVal>
          <c:yVal>
            <c:numRef>
              <c:f>Sheet1!$B$10:$G$10</c:f>
              <c:numCache>
                <c:formatCode>0.00</c:formatCode>
                <c:ptCount val="6"/>
                <c:pt idx="0">
                  <c:v>0.36831900000000023</c:v>
                </c:pt>
                <c:pt idx="1">
                  <c:v>0.38834000000000035</c:v>
                </c:pt>
                <c:pt idx="2">
                  <c:v>0.39017900000000022</c:v>
                </c:pt>
                <c:pt idx="3">
                  <c:v>0.38759240099044456</c:v>
                </c:pt>
                <c:pt idx="4">
                  <c:v>0.44877638938193931</c:v>
                </c:pt>
                <c:pt idx="5">
                  <c:v>0.45372079792258574</c:v>
                </c:pt>
              </c:numCache>
            </c:numRef>
          </c:yVal>
          <c:smooth val="0"/>
          <c:extLst>
            <c:ext xmlns:c16="http://schemas.microsoft.com/office/drawing/2014/chart" uri="{C3380CC4-5D6E-409C-BE32-E72D297353CC}">
              <c16:uniqueId val="{00000003-4D62-498B-8E57-2FA01C353275}"/>
            </c:ext>
          </c:extLst>
        </c:ser>
        <c:ser>
          <c:idx val="5"/>
          <c:order val="4"/>
          <c:tx>
            <c:strRef>
              <c:f>Sheet1!$A$12</c:f>
              <c:strCache>
                <c:ptCount val="1"/>
                <c:pt idx="0">
                  <c:v>Canada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Sheet1!$B$11:$H$11</c:f>
              <c:numCache>
                <c:formatCode>General</c:formatCode>
                <c:ptCount val="7"/>
                <c:pt idx="0">
                  <c:v>1995</c:v>
                </c:pt>
                <c:pt idx="1">
                  <c:v>2001</c:v>
                </c:pt>
                <c:pt idx="2">
                  <c:v>2003</c:v>
                </c:pt>
                <c:pt idx="3">
                  <c:v>2005</c:v>
                </c:pt>
                <c:pt idx="4">
                  <c:v>2011</c:v>
                </c:pt>
                <c:pt idx="5">
                  <c:v>2016</c:v>
                </c:pt>
                <c:pt idx="6">
                  <c:v>2021</c:v>
                </c:pt>
              </c:numCache>
            </c:numRef>
          </c:xVal>
          <c:yVal>
            <c:numRef>
              <c:f>Sheet1!$B$12:$H$12</c:f>
              <c:numCache>
                <c:formatCode>0.00</c:formatCode>
                <c:ptCount val="7"/>
                <c:pt idx="0">
                  <c:v>0.49366208993715804</c:v>
                </c:pt>
                <c:pt idx="1">
                  <c:v>0.48394383297420873</c:v>
                </c:pt>
                <c:pt idx="2">
                  <c:v>0.49614536143603533</c:v>
                </c:pt>
                <c:pt idx="3">
                  <c:v>0.4969579753516048</c:v>
                </c:pt>
                <c:pt idx="4">
                  <c:v>0.52122195167867302</c:v>
                </c:pt>
                <c:pt idx="5">
                  <c:v>0.53978069078746738</c:v>
                </c:pt>
                <c:pt idx="6">
                  <c:v>0.55046730020936441</c:v>
                </c:pt>
              </c:numCache>
            </c:numRef>
          </c:yVal>
          <c:smooth val="0"/>
          <c:extLst>
            <c:ext xmlns:c16="http://schemas.microsoft.com/office/drawing/2014/chart" uri="{C3380CC4-5D6E-409C-BE32-E72D297353CC}">
              <c16:uniqueId val="{00000004-4D62-498B-8E57-2FA01C353275}"/>
            </c:ext>
          </c:extLst>
        </c:ser>
        <c:ser>
          <c:idx val="6"/>
          <c:order val="5"/>
          <c:tx>
            <c:strRef>
              <c:f>Sheet1!$A$14</c:f>
              <c:strCache>
                <c:ptCount val="1"/>
                <c:pt idx="0">
                  <c:v>Korea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Sheet1!$B$13:$G$13</c:f>
              <c:numCache>
                <c:formatCode>General</c:formatCode>
                <c:ptCount val="6"/>
                <c:pt idx="0">
                  <c:v>1998</c:v>
                </c:pt>
                <c:pt idx="1">
                  <c:v>2001</c:v>
                </c:pt>
                <c:pt idx="2">
                  <c:v>2005</c:v>
                </c:pt>
                <c:pt idx="3">
                  <c:v>2008</c:v>
                </c:pt>
                <c:pt idx="4">
                  <c:v>2014</c:v>
                </c:pt>
                <c:pt idx="5">
                  <c:v>2019</c:v>
                </c:pt>
              </c:numCache>
            </c:numRef>
          </c:xVal>
          <c:yVal>
            <c:numRef>
              <c:f>Sheet1!$B$14:$G$14</c:f>
              <c:numCache>
                <c:formatCode>0.00</c:formatCode>
                <c:ptCount val="6"/>
                <c:pt idx="0">
                  <c:v>0.252085</c:v>
                </c:pt>
                <c:pt idx="1">
                  <c:v>0.29488100000000023</c:v>
                </c:pt>
                <c:pt idx="2">
                  <c:v>0.30770500000000001</c:v>
                </c:pt>
                <c:pt idx="3">
                  <c:v>0.30169200000000002</c:v>
                </c:pt>
                <c:pt idx="4">
                  <c:v>0.32894985946875971</c:v>
                </c:pt>
                <c:pt idx="5">
                  <c:v>0.35109323510322271</c:v>
                </c:pt>
              </c:numCache>
            </c:numRef>
          </c:yVal>
          <c:smooth val="0"/>
          <c:extLst>
            <c:ext xmlns:c16="http://schemas.microsoft.com/office/drawing/2014/chart" uri="{C3380CC4-5D6E-409C-BE32-E72D297353CC}">
              <c16:uniqueId val="{00000005-4D62-498B-8E57-2FA01C353275}"/>
            </c:ext>
          </c:extLst>
        </c:ser>
        <c:ser>
          <c:idx val="7"/>
          <c:order val="6"/>
          <c:tx>
            <c:strRef>
              <c:f>Sheet1!$A$16</c:f>
              <c:strCache>
                <c:ptCount val="1"/>
                <c:pt idx="0">
                  <c:v>Australia</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Sheet1!$B$15:$H$15</c:f>
              <c:numCache>
                <c:formatCode>General</c:formatCode>
                <c:ptCount val="7"/>
                <c:pt idx="0">
                  <c:v>1989</c:v>
                </c:pt>
                <c:pt idx="1">
                  <c:v>1995</c:v>
                </c:pt>
                <c:pt idx="2">
                  <c:v>2001</c:v>
                </c:pt>
                <c:pt idx="3">
                  <c:v>2005</c:v>
                </c:pt>
                <c:pt idx="4">
                  <c:v>2009</c:v>
                </c:pt>
                <c:pt idx="5">
                  <c:v>2014</c:v>
                </c:pt>
                <c:pt idx="6">
                  <c:v>2019</c:v>
                </c:pt>
              </c:numCache>
            </c:numRef>
          </c:xVal>
          <c:yVal>
            <c:numRef>
              <c:f>Sheet1!$B$16:$H$16</c:f>
              <c:numCache>
                <c:formatCode>0.00</c:formatCode>
                <c:ptCount val="7"/>
                <c:pt idx="0">
                  <c:v>0.33110330852947956</c:v>
                </c:pt>
                <c:pt idx="1">
                  <c:v>0.38412581193673356</c:v>
                </c:pt>
                <c:pt idx="2">
                  <c:v>0.4828702065661673</c:v>
                </c:pt>
                <c:pt idx="3">
                  <c:v>0.51562066567311293</c:v>
                </c:pt>
                <c:pt idx="4">
                  <c:v>0.55705666075318461</c:v>
                </c:pt>
                <c:pt idx="5">
                  <c:v>0.60020760476540969</c:v>
                </c:pt>
                <c:pt idx="6">
                  <c:v>0.63886015878853564</c:v>
                </c:pt>
              </c:numCache>
            </c:numRef>
          </c:yVal>
          <c:smooth val="0"/>
          <c:extLst>
            <c:ext xmlns:c16="http://schemas.microsoft.com/office/drawing/2014/chart" uri="{C3380CC4-5D6E-409C-BE32-E72D297353CC}">
              <c16:uniqueId val="{00000006-4D62-498B-8E57-2FA01C353275}"/>
            </c:ext>
          </c:extLst>
        </c:ser>
        <c:ser>
          <c:idx val="8"/>
          <c:order val="7"/>
          <c:tx>
            <c:strRef>
              <c:f>Sheet1!$A$18</c:f>
              <c:strCache>
                <c:ptCount val="1"/>
                <c:pt idx="0">
                  <c:v>USA</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Sheet1!$B$17:$K$17</c:f>
              <c:numCache>
                <c:formatCode>General</c:formatCode>
                <c:ptCount val="10"/>
                <c:pt idx="0">
                  <c:v>1973</c:v>
                </c:pt>
                <c:pt idx="1">
                  <c:v>1978</c:v>
                </c:pt>
                <c:pt idx="2">
                  <c:v>1991</c:v>
                </c:pt>
                <c:pt idx="3">
                  <c:v>1999</c:v>
                </c:pt>
                <c:pt idx="4">
                  <c:v>2001</c:v>
                </c:pt>
                <c:pt idx="5">
                  <c:v>2003</c:v>
                </c:pt>
                <c:pt idx="6">
                  <c:v>2005</c:v>
                </c:pt>
                <c:pt idx="7">
                  <c:v>2009</c:v>
                </c:pt>
                <c:pt idx="8">
                  <c:v>2014</c:v>
                </c:pt>
                <c:pt idx="9">
                  <c:v>2019</c:v>
                </c:pt>
              </c:numCache>
            </c:numRef>
          </c:xVal>
          <c:yVal>
            <c:numRef>
              <c:f>Sheet1!$B$18:$K$18</c:f>
              <c:numCache>
                <c:formatCode>0.00</c:formatCode>
                <c:ptCount val="10"/>
                <c:pt idx="0">
                  <c:v>0.45063756467159694</c:v>
                </c:pt>
                <c:pt idx="1">
                  <c:v>0.43004304509683261</c:v>
                </c:pt>
                <c:pt idx="2">
                  <c:v>0.53089526950346078</c:v>
                </c:pt>
                <c:pt idx="3">
                  <c:v>0.61577700506624722</c:v>
                </c:pt>
                <c:pt idx="4">
                  <c:v>0.62595779523745798</c:v>
                </c:pt>
                <c:pt idx="5">
                  <c:v>0.6364984062084893</c:v>
                </c:pt>
                <c:pt idx="6">
                  <c:v>0.64506846661414718</c:v>
                </c:pt>
                <c:pt idx="7">
                  <c:v>0.68234402027226237</c:v>
                </c:pt>
                <c:pt idx="8">
                  <c:v>0.71491669333035135</c:v>
                </c:pt>
                <c:pt idx="9">
                  <c:v>0.74365339163135002</c:v>
                </c:pt>
              </c:numCache>
            </c:numRef>
          </c:yVal>
          <c:smooth val="0"/>
          <c:extLst>
            <c:ext xmlns:c16="http://schemas.microsoft.com/office/drawing/2014/chart" uri="{C3380CC4-5D6E-409C-BE32-E72D297353CC}">
              <c16:uniqueId val="{00000007-4D62-498B-8E57-2FA01C353275}"/>
            </c:ext>
          </c:extLst>
        </c:ser>
        <c:dLbls>
          <c:showLegendKey val="0"/>
          <c:showVal val="0"/>
          <c:showCatName val="0"/>
          <c:showSerName val="0"/>
          <c:showPercent val="0"/>
          <c:showBubbleSize val="0"/>
        </c:dLbls>
        <c:axId val="477715784"/>
        <c:axId val="477709904"/>
      </c:scatterChart>
      <c:valAx>
        <c:axId val="477715784"/>
        <c:scaling>
          <c:orientation val="minMax"/>
          <c:max val="2020"/>
          <c:min val="197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709904"/>
        <c:crosses val="autoZero"/>
        <c:crossBetween val="midCat"/>
      </c:valAx>
      <c:valAx>
        <c:axId val="477709904"/>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7157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Agricultural Area</c:v>
                </c:pt>
              </c:strCache>
            </c:strRef>
          </c:tx>
          <c:spPr>
            <a:ln w="28575" cap="rnd">
              <a:solidFill>
                <a:schemeClr val="accent1"/>
              </a:solidFill>
              <a:round/>
            </a:ln>
            <a:effectLst/>
          </c:spPr>
          <c:marker>
            <c:symbol val="none"/>
          </c:marker>
          <c:cat>
            <c:numRef>
              <c:f>Sheet1!$A$2:$A$58</c:f>
              <c:numCache>
                <c:formatCode>General</c:formatCode>
                <c:ptCount val="57"/>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numCache>
            </c:numRef>
          </c:cat>
          <c:val>
            <c:numRef>
              <c:f>Sheet1!$B$2:$B$58</c:f>
              <c:numCache>
                <c:formatCode>General</c:formatCode>
                <c:ptCount val="57"/>
                <c:pt idx="0">
                  <c:v>4457949</c:v>
                </c:pt>
                <c:pt idx="1">
                  <c:v>4469112</c:v>
                </c:pt>
                <c:pt idx="2">
                  <c:v>4480672</c:v>
                </c:pt>
                <c:pt idx="3">
                  <c:v>4489991</c:v>
                </c:pt>
                <c:pt idx="4">
                  <c:v>4505319</c:v>
                </c:pt>
                <c:pt idx="5">
                  <c:v>4511751</c:v>
                </c:pt>
                <c:pt idx="6">
                  <c:v>4526005</c:v>
                </c:pt>
                <c:pt idx="7">
                  <c:v>4535884</c:v>
                </c:pt>
                <c:pt idx="8">
                  <c:v>4561242</c:v>
                </c:pt>
                <c:pt idx="9">
                  <c:v>4565753</c:v>
                </c:pt>
                <c:pt idx="10">
                  <c:v>4576411</c:v>
                </c:pt>
                <c:pt idx="11">
                  <c:v>4587461</c:v>
                </c:pt>
                <c:pt idx="12">
                  <c:v>4608433</c:v>
                </c:pt>
                <c:pt idx="13">
                  <c:v>4617316</c:v>
                </c:pt>
                <c:pt idx="14">
                  <c:v>4623087</c:v>
                </c:pt>
                <c:pt idx="15">
                  <c:v>4622668</c:v>
                </c:pt>
                <c:pt idx="16">
                  <c:v>4622037</c:v>
                </c:pt>
                <c:pt idx="17">
                  <c:v>4626510</c:v>
                </c:pt>
                <c:pt idx="18">
                  <c:v>4637586</c:v>
                </c:pt>
                <c:pt idx="19">
                  <c:v>4649639</c:v>
                </c:pt>
                <c:pt idx="20">
                  <c:v>4651188</c:v>
                </c:pt>
                <c:pt idx="21">
                  <c:v>4669953</c:v>
                </c:pt>
                <c:pt idx="22">
                  <c:v>4678031</c:v>
                </c:pt>
                <c:pt idx="23">
                  <c:v>4707020</c:v>
                </c:pt>
                <c:pt idx="24">
                  <c:v>4737934</c:v>
                </c:pt>
                <c:pt idx="25">
                  <c:v>4763614</c:v>
                </c:pt>
                <c:pt idx="26">
                  <c:v>4779952</c:v>
                </c:pt>
                <c:pt idx="27">
                  <c:v>4800558</c:v>
                </c:pt>
                <c:pt idx="28">
                  <c:v>4815324</c:v>
                </c:pt>
                <c:pt idx="29">
                  <c:v>4831213</c:v>
                </c:pt>
                <c:pt idx="30">
                  <c:v>4840671</c:v>
                </c:pt>
                <c:pt idx="31">
                  <c:v>4882158</c:v>
                </c:pt>
                <c:pt idx="32">
                  <c:v>4869924</c:v>
                </c:pt>
                <c:pt idx="33">
                  <c:v>4892978</c:v>
                </c:pt>
                <c:pt idx="34">
                  <c:v>4899943</c:v>
                </c:pt>
                <c:pt idx="35">
                  <c:v>4910887</c:v>
                </c:pt>
                <c:pt idx="36">
                  <c:v>4931630</c:v>
                </c:pt>
                <c:pt idx="37">
                  <c:v>4946474</c:v>
                </c:pt>
                <c:pt idx="38">
                  <c:v>4950065</c:v>
                </c:pt>
                <c:pt idx="39">
                  <c:v>4954600</c:v>
                </c:pt>
                <c:pt idx="40">
                  <c:v>4952415</c:v>
                </c:pt>
                <c:pt idx="41">
                  <c:v>4940620</c:v>
                </c:pt>
                <c:pt idx="42">
                  <c:v>4928169</c:v>
                </c:pt>
                <c:pt idx="43">
                  <c:v>4938825</c:v>
                </c:pt>
                <c:pt idx="44" formatCode="#,##0">
                  <c:v>4940066</c:v>
                </c:pt>
                <c:pt idx="45" formatCode="#,##0">
                  <c:v>4924106</c:v>
                </c:pt>
                <c:pt idx="46" formatCode="#,##0">
                  <c:v>4922329</c:v>
                </c:pt>
                <c:pt idx="47" formatCode="#,##0">
                  <c:v>4919280</c:v>
                </c:pt>
                <c:pt idx="48" formatCode="#,##0">
                  <c:v>4872416</c:v>
                </c:pt>
                <c:pt idx="49" formatCode="#,##0">
                  <c:v>4868537</c:v>
                </c:pt>
                <c:pt idx="50" formatCode="#,##0">
                  <c:v>4879230</c:v>
                </c:pt>
                <c:pt idx="51" formatCode="#,##0">
                  <c:v>4886013</c:v>
                </c:pt>
                <c:pt idx="52" formatCode="#,##0">
                  <c:v>4883427</c:v>
                </c:pt>
                <c:pt idx="53" formatCode="#,##0">
                  <c:v>4897510</c:v>
                </c:pt>
                <c:pt idx="54" formatCode="#,##0">
                  <c:v>4868100</c:v>
                </c:pt>
                <c:pt idx="55" formatCode="#,##0">
                  <c:v>4869619</c:v>
                </c:pt>
              </c:numCache>
            </c:numRef>
          </c:val>
          <c:smooth val="0"/>
          <c:extLst>
            <c:ext xmlns:c16="http://schemas.microsoft.com/office/drawing/2014/chart" uri="{C3380CC4-5D6E-409C-BE32-E72D297353CC}">
              <c16:uniqueId val="{00000000-4A8D-426E-945E-1AD2DCC9D096}"/>
            </c:ext>
          </c:extLst>
        </c:ser>
        <c:dLbls>
          <c:showLegendKey val="0"/>
          <c:showVal val="0"/>
          <c:showCatName val="0"/>
          <c:showSerName val="0"/>
          <c:showPercent val="0"/>
          <c:showBubbleSize val="0"/>
        </c:dLbls>
        <c:smooth val="0"/>
        <c:axId val="736976488"/>
        <c:axId val="736974848"/>
      </c:lineChart>
      <c:catAx>
        <c:axId val="736976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6974848"/>
        <c:crosses val="autoZero"/>
        <c:auto val="1"/>
        <c:lblAlgn val="ctr"/>
        <c:lblOffset val="100"/>
        <c:noMultiLvlLbl val="0"/>
      </c:catAx>
      <c:valAx>
        <c:axId val="736974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36976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2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53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301"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717ED8B5-FE8E-4A09-BBFD-A0F7F9F9A219}" type="slidenum">
              <a:rPr lang="en-US"/>
              <a:pPr>
                <a:defRPr/>
              </a:pPr>
              <a:t>‹#›</a:t>
            </a:fld>
            <a:endParaRPr lang="en-US"/>
          </a:p>
        </p:txBody>
      </p:sp>
    </p:spTree>
    <p:extLst>
      <p:ext uri="{BB962C8B-B14F-4D97-AF65-F5344CB8AC3E}">
        <p14:creationId xmlns:p14="http://schemas.microsoft.com/office/powerpoint/2010/main" val="17218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360363" y="690563"/>
            <a:ext cx="6137275" cy="345281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73563"/>
            <a:ext cx="5029200" cy="414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351045D9-9454-44D6-9661-555DFC0E4E15}" type="slidenum">
              <a:rPr lang="en-US"/>
              <a:pPr>
                <a:defRPr/>
              </a:pPr>
              <a:t>‹#›</a:t>
            </a:fld>
            <a:endParaRPr lang="en-US"/>
          </a:p>
        </p:txBody>
      </p:sp>
    </p:spTree>
    <p:extLst>
      <p:ext uri="{BB962C8B-B14F-4D97-AF65-F5344CB8AC3E}">
        <p14:creationId xmlns:p14="http://schemas.microsoft.com/office/powerpoint/2010/main" val="3728132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umanprogress.org/article.php?p=181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fao.org/worldfoodsituation/foodpricesindex/e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7C5C40B-B24B-4AB6-81AE-BBE02229E846}" type="slidenum">
              <a:rPr lang="en-US" smtClean="0"/>
              <a:pPr/>
              <a:t>1</a:t>
            </a:fld>
            <a:endParaRPr lang="en-US"/>
          </a:p>
        </p:txBody>
      </p:sp>
      <p:sp>
        <p:nvSpPr>
          <p:cNvPr id="21507" name="Rectangle 2"/>
          <p:cNvSpPr>
            <a:spLocks noGrp="1" noRot="1" noChangeAspect="1" noChangeArrowheads="1" noTextEdit="1"/>
          </p:cNvSpPr>
          <p:nvPr>
            <p:ph type="sldImg"/>
          </p:nvPr>
        </p:nvSpPr>
        <p:spPr>
          <a:xfrm>
            <a:off x="360363" y="690563"/>
            <a:ext cx="6137275" cy="3452812"/>
          </a:xfrm>
          <a:ln/>
        </p:spPr>
      </p:sp>
      <p:sp>
        <p:nvSpPr>
          <p:cNvPr id="21508" name="Rectangle 3"/>
          <p:cNvSpPr>
            <a:spLocks noGrp="1" noChangeArrowheads="1"/>
          </p:cNvSpPr>
          <p:nvPr>
            <p:ph type="body" idx="1"/>
          </p:nvPr>
        </p:nvSpPr>
        <p:spPr>
          <a:noFill/>
          <a:ln/>
        </p:spPr>
        <p:txBody>
          <a:bodyPr/>
          <a:lstStyle/>
          <a:p>
            <a:r>
              <a:rPr lang="en-US" dirty="0"/>
              <a:t>Source: </a:t>
            </a:r>
            <a:r>
              <a:rPr lang="en-US" sz="1200" kern="1200" dirty="0">
                <a:solidFill>
                  <a:schemeClr val="tx1"/>
                </a:solidFill>
                <a:effectLst/>
                <a:latin typeface="Arial" charset="0"/>
                <a:ea typeface="+mn-ea"/>
                <a:cs typeface="+mn-cs"/>
              </a:rPr>
              <a:t>Frederick P. Stutz and Barney Warf (2012) The World Economy: Resources, Location, Trade, and Development, 6th Edition. </a:t>
            </a:r>
            <a:r>
              <a:rPr lang="en-US" sz="1200" kern="1200">
                <a:solidFill>
                  <a:schemeClr val="tx1"/>
                </a:solidFill>
                <a:effectLst/>
                <a:latin typeface="Arial" charset="0"/>
                <a:ea typeface="+mn-ea"/>
                <a:cs typeface="+mn-cs"/>
              </a:rPr>
              <a:t>Prentice Hall, Saddle River, NJ.</a:t>
            </a:r>
            <a:endParaRPr lang="en-US"/>
          </a:p>
        </p:txBody>
      </p:sp>
    </p:spTree>
    <p:extLst>
      <p:ext uri="{BB962C8B-B14F-4D97-AF65-F5344CB8AC3E}">
        <p14:creationId xmlns:p14="http://schemas.microsoft.com/office/powerpoint/2010/main" val="317349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73617AC3-5ECA-4341-ACBF-EC64B23EC7D1}" type="slidenum">
              <a:rPr lang="en-US" i="0" smtClean="0">
                <a:latin typeface="Times New Roman" pitchFamily="18" charset="0"/>
              </a:rPr>
              <a:pPr/>
              <a:t>13</a:t>
            </a:fld>
            <a:endParaRPr lang="en-US" i="0">
              <a:latin typeface="Times New Roman" pitchFamily="18" charset="0"/>
            </a:endParaRPr>
          </a:p>
        </p:txBody>
      </p:sp>
      <p:sp>
        <p:nvSpPr>
          <p:cNvPr id="130051" name="Rectangle 2"/>
          <p:cNvSpPr>
            <a:spLocks noGrp="1" noRot="1" noChangeAspect="1" noChangeArrowheads="1" noTextEdit="1"/>
          </p:cNvSpPr>
          <p:nvPr>
            <p:ph type="sldImg"/>
          </p:nvPr>
        </p:nvSpPr>
        <p:spPr>
          <a:xfrm>
            <a:off x="360363" y="690563"/>
            <a:ext cx="6137275" cy="3452812"/>
          </a:xfrm>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itchFamily="34" charset="0"/>
              </a:rPr>
              <a:t>Source: WHO.</a:t>
            </a:r>
          </a:p>
        </p:txBody>
      </p:sp>
    </p:spTree>
    <p:extLst>
      <p:ext uri="{BB962C8B-B14F-4D97-AF65-F5344CB8AC3E}">
        <p14:creationId xmlns:p14="http://schemas.microsoft.com/office/powerpoint/2010/main" val="275402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14</a:t>
            </a:fld>
            <a:endParaRPr lang="en-US"/>
          </a:p>
        </p:txBody>
      </p:sp>
    </p:spTree>
    <p:extLst>
      <p:ext uri="{BB962C8B-B14F-4D97-AF65-F5344CB8AC3E}">
        <p14:creationId xmlns:p14="http://schemas.microsoft.com/office/powerpoint/2010/main" val="261917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Overseas Development Institute (ODI), 2014. Derived from FAOSTAT. https://www.odi.org/sites/odi.org.uk/files/odi-assets/publications-opinion-files/8776.pdf</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15</a:t>
            </a:fld>
            <a:endParaRPr lang="en-US"/>
          </a:p>
        </p:txBody>
      </p:sp>
    </p:spTree>
    <p:extLst>
      <p:ext uri="{BB962C8B-B14F-4D97-AF65-F5344CB8AC3E}">
        <p14:creationId xmlns:p14="http://schemas.microsoft.com/office/powerpoint/2010/main" val="2137785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EE33B6D-FA67-448C-93D9-310F11403519}" type="slidenum">
              <a:rPr lang="en-US" smtClean="0"/>
              <a:pPr/>
              <a:t>16</a:t>
            </a:fld>
            <a:endParaRPr lang="en-US"/>
          </a:p>
        </p:txBody>
      </p:sp>
      <p:sp>
        <p:nvSpPr>
          <p:cNvPr id="96259" name="Rectangle 2"/>
          <p:cNvSpPr>
            <a:spLocks noGrp="1" noRot="1" noChangeAspect="1" noChangeArrowheads="1" noTextEdit="1"/>
          </p:cNvSpPr>
          <p:nvPr>
            <p:ph type="sldImg"/>
          </p:nvPr>
        </p:nvSpPr>
        <p:spPr>
          <a:xfrm>
            <a:off x="360363" y="690563"/>
            <a:ext cx="6137275" cy="3452812"/>
          </a:xfrm>
          <a:ln/>
        </p:spPr>
      </p:sp>
      <p:sp>
        <p:nvSpPr>
          <p:cNvPr id="96260" name="Rectangle 3"/>
          <p:cNvSpPr>
            <a:spLocks noGrp="1" noChangeArrowheads="1"/>
          </p:cNvSpPr>
          <p:nvPr>
            <p:ph type="body" idx="1"/>
          </p:nvPr>
        </p:nvSpPr>
        <p:spPr>
          <a:noFill/>
          <a:ln/>
        </p:spPr>
        <p:txBody>
          <a:bodyPr/>
          <a:lstStyle/>
          <a:p>
            <a:r>
              <a:rPr lang="en-US" i="1"/>
              <a:t>Source:</a:t>
            </a:r>
            <a:r>
              <a:rPr lang="en-US"/>
              <a:t> MAFF, 1996 Food Charts, p. 64-68, Japan's Census Statistics, 97/98 CD-ROM </a:t>
            </a:r>
          </a:p>
        </p:txBody>
      </p:sp>
    </p:spTree>
    <p:extLst>
      <p:ext uri="{BB962C8B-B14F-4D97-AF65-F5344CB8AC3E}">
        <p14:creationId xmlns:p14="http://schemas.microsoft.com/office/powerpoint/2010/main" val="342676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36B545-3E11-4E21-92EB-F04CD0BE4F89}"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8BE8D8-EA60-4CE1-8B77-503614D93E17}"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BAD5E5-F2E0-4108-B72F-BAF51880055D}"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BF49A2-385D-4CAF-B284-55F18A1D3812}"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J.W. </a:t>
            </a:r>
            <a:r>
              <a:rPr lang="en-US" dirty="0" err="1"/>
              <a:t>Grievink</a:t>
            </a:r>
            <a:r>
              <a:rPr lang="en-US" dirty="0"/>
              <a:t> (2003) The Changing Face of the Global </a:t>
            </a:r>
            <a:r>
              <a:rPr lang="en-US"/>
              <a:t>Food</a:t>
            </a:r>
            <a:r>
              <a:rPr lang="en-US" baseline="0"/>
              <a:t> Industry </a:t>
            </a:r>
            <a:r>
              <a:rPr lang="en-US"/>
              <a:t> </a:t>
            </a:r>
            <a:r>
              <a:rPr lang="en-US" dirty="0"/>
              <a:t>http://ernaehrungsdenkwerkstatt.de/fileadmin/user_upload/EDWText/TextElemente/Handel/OECD_Food_Trade_Business_Trends-GrievinkPPT.pdf</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21</a:t>
            </a:fld>
            <a:endParaRPr lang="en-US"/>
          </a:p>
        </p:txBody>
      </p:sp>
    </p:spTree>
    <p:extLst>
      <p:ext uri="{BB962C8B-B14F-4D97-AF65-F5344CB8AC3E}">
        <p14:creationId xmlns:p14="http://schemas.microsoft.com/office/powerpoint/2010/main" val="4275081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1D98F7D9-1B3E-4436-AF83-8A706033BC97}" type="slidenum">
              <a:rPr lang="en-US" i="0" smtClean="0">
                <a:latin typeface="Times New Roman" pitchFamily="18" charset="0"/>
              </a:rPr>
              <a:pPr/>
              <a:t>22</a:t>
            </a:fld>
            <a:endParaRPr lang="en-US" i="0">
              <a:latin typeface="Times New Roman" pitchFamily="18" charset="0"/>
            </a:endParaRPr>
          </a:p>
        </p:txBody>
      </p:sp>
      <p:sp>
        <p:nvSpPr>
          <p:cNvPr id="131075" name="Rectangle 2"/>
          <p:cNvSpPr>
            <a:spLocks noGrp="1" noRot="1" noChangeAspect="1" noChangeArrowheads="1" noTextEdit="1"/>
          </p:cNvSpPr>
          <p:nvPr>
            <p:ph type="sldImg"/>
          </p:nvPr>
        </p:nvSpPr>
        <p:spPr>
          <a:xfrm>
            <a:off x="360363" y="690563"/>
            <a:ext cx="6137275" cy="3452812"/>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Source: USDA Economic Research Service.</a:t>
            </a:r>
          </a:p>
          <a:p>
            <a:r>
              <a:rPr lang="en-US" dirty="0">
                <a:latin typeface="Arial" pitchFamily="34" charset="0"/>
              </a:rPr>
              <a:t>http://www.ers.usda.gov/data-products/food-expenditures.aspx</a:t>
            </a:r>
          </a:p>
          <a:p>
            <a:r>
              <a:rPr lang="en-US" dirty="0">
                <a:latin typeface="Arial" pitchFamily="34" charset="0"/>
              </a:rPr>
              <a:t>Food CPI and Expenditures: Table 7</a:t>
            </a:r>
          </a:p>
        </p:txBody>
      </p:sp>
    </p:spTree>
    <p:extLst>
      <p:ext uri="{BB962C8B-B14F-4D97-AF65-F5344CB8AC3E}">
        <p14:creationId xmlns:p14="http://schemas.microsoft.com/office/powerpoint/2010/main" val="143426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192C746-3416-4790-8EFD-6E9F6F614219}" type="slidenum">
              <a:rPr lang="en-US" smtClean="0"/>
              <a:pPr/>
              <a:t>2</a:t>
            </a:fld>
            <a:endParaRPr lang="en-US"/>
          </a:p>
        </p:txBody>
      </p:sp>
      <p:sp>
        <p:nvSpPr>
          <p:cNvPr id="60419" name="Rectangle 2"/>
          <p:cNvSpPr>
            <a:spLocks noGrp="1" noRot="1" noChangeAspect="1" noChangeArrowheads="1" noTextEdit="1"/>
          </p:cNvSpPr>
          <p:nvPr>
            <p:ph type="sldImg"/>
          </p:nvPr>
        </p:nvSpPr>
        <p:spPr>
          <a:xfrm>
            <a:off x="360363" y="690563"/>
            <a:ext cx="6137275" cy="3452812"/>
          </a:xfrm>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0918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a:t>
            </a:r>
            <a:r>
              <a:rPr lang="en-US" baseline="0" dirty="0"/>
              <a:t> OECD (2010) Obesity and the Economics of Prevention: Fit not Fat</a:t>
            </a:r>
          </a:p>
          <a:p>
            <a:r>
              <a:rPr lang="en-US" baseline="0" dirty="0"/>
              <a:t>http://www.oecd.org/document/31/0,3343,en_2649_33929_45999775_1_1_1_37407,00.html </a:t>
            </a:r>
            <a:endParaRPr lang="en-US" dirty="0"/>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23</a:t>
            </a:fld>
            <a:endParaRPr lang="en-US"/>
          </a:p>
        </p:txBody>
      </p:sp>
    </p:spTree>
    <p:extLst>
      <p:ext uri="{BB962C8B-B14F-4D97-AF65-F5344CB8AC3E}">
        <p14:creationId xmlns:p14="http://schemas.microsoft.com/office/powerpoint/2010/main" val="1103253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itchFamily="34" charset="0"/>
              </a:defRPr>
            </a:lvl1pPr>
            <a:lvl2pPr marL="742950" indent="-285750" eaLnBrk="0" hangingPunct="0">
              <a:defRPr i="1">
                <a:solidFill>
                  <a:schemeClr val="tx1"/>
                </a:solidFill>
                <a:latin typeface="Verdana" pitchFamily="34" charset="0"/>
              </a:defRPr>
            </a:lvl2pPr>
            <a:lvl3pPr marL="1143000" indent="-228600" eaLnBrk="0" hangingPunct="0">
              <a:defRPr i="1">
                <a:solidFill>
                  <a:schemeClr val="tx1"/>
                </a:solidFill>
                <a:latin typeface="Verdana" pitchFamily="34" charset="0"/>
              </a:defRPr>
            </a:lvl3pPr>
            <a:lvl4pPr marL="1600200" indent="-228600" eaLnBrk="0" hangingPunct="0">
              <a:defRPr i="1">
                <a:solidFill>
                  <a:schemeClr val="tx1"/>
                </a:solidFill>
                <a:latin typeface="Verdana" pitchFamily="34" charset="0"/>
              </a:defRPr>
            </a:lvl4pPr>
            <a:lvl5pPr marL="2057400" indent="-228600" eaLnBrk="0" hangingPunct="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fld id="{395AEB50-8531-4919-8434-1727AD6C0A0D}" type="slidenum">
              <a:rPr lang="en-US" i="0" smtClean="0">
                <a:latin typeface="Times New Roman" pitchFamily="18" charset="0"/>
              </a:rPr>
              <a:pPr/>
              <a:t>24</a:t>
            </a:fld>
            <a:endParaRPr lang="en-US" i="0">
              <a:latin typeface="Times New Roman" pitchFamily="18" charset="0"/>
            </a:endParaRPr>
          </a:p>
        </p:txBody>
      </p:sp>
      <p:sp>
        <p:nvSpPr>
          <p:cNvPr id="92163" name="Rectangle 2"/>
          <p:cNvSpPr>
            <a:spLocks noGrp="1" noRot="1" noChangeAspect="1" noChangeArrowheads="1" noTextEdit="1"/>
          </p:cNvSpPr>
          <p:nvPr>
            <p:ph type="sldImg"/>
          </p:nvPr>
        </p:nvSpPr>
        <p:spPr>
          <a:xfrm>
            <a:off x="360363" y="690563"/>
            <a:ext cx="6137275" cy="3452812"/>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08296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26</a:t>
            </a:fld>
            <a:endParaRPr lang="en-US"/>
          </a:p>
        </p:txBody>
      </p:sp>
    </p:spTree>
    <p:extLst>
      <p:ext uri="{BB962C8B-B14F-4D97-AF65-F5344CB8AC3E}">
        <p14:creationId xmlns:p14="http://schemas.microsoft.com/office/powerpoint/2010/main" val="2686293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https://sos.noaa.gov/datasets/agriculture-food-vs-feed/</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29</a:t>
            </a:fld>
            <a:endParaRPr lang="en-US"/>
          </a:p>
        </p:txBody>
      </p:sp>
    </p:spTree>
    <p:extLst>
      <p:ext uri="{BB962C8B-B14F-4D97-AF65-F5344CB8AC3E}">
        <p14:creationId xmlns:p14="http://schemas.microsoft.com/office/powerpoint/2010/main" val="2458561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30</a:t>
            </a:fld>
            <a:endParaRPr lang="en-US"/>
          </a:p>
        </p:txBody>
      </p:sp>
    </p:spTree>
    <p:extLst>
      <p:ext uri="{BB962C8B-B14F-4D97-AF65-F5344CB8AC3E}">
        <p14:creationId xmlns:p14="http://schemas.microsoft.com/office/powerpoint/2010/main" val="3057106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FAO. Agricultural area, this category is the sum of areas under “Arable land and Permanent crops” and “Permanent pastures”.</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32</a:t>
            </a:fld>
            <a:endParaRPr lang="en-US"/>
          </a:p>
        </p:txBody>
      </p:sp>
    </p:spTree>
    <p:extLst>
      <p:ext uri="{BB962C8B-B14F-4D97-AF65-F5344CB8AC3E}">
        <p14:creationId xmlns:p14="http://schemas.microsoft.com/office/powerpoint/2010/main" val="1605162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FAO.</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34</a:t>
            </a:fld>
            <a:endParaRPr lang="en-US"/>
          </a:p>
        </p:txBody>
      </p:sp>
    </p:spTree>
    <p:extLst>
      <p:ext uri="{BB962C8B-B14F-4D97-AF65-F5344CB8AC3E}">
        <p14:creationId xmlns:p14="http://schemas.microsoft.com/office/powerpoint/2010/main" val="3150520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60363" y="690563"/>
            <a:ext cx="6137275" cy="3452812"/>
          </a:xfrm>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The data above indicate the huge difference in energy required from one end of the food spectrum to the other. Roughly twenty-five times more energy is required to produce one calorie of beef than to produce one calorie of corn for human consumption. Dairy products are actually fairly energy efficient, as they are very dense in calories. Vegans may indeed be able to boast that their diets use 90% less energy than the average American’s, and even those who eat only eggs and dairy can lay claim to significant energy efficiency.</a:t>
            </a:r>
          </a:p>
          <a:p>
            <a:endParaRPr lang="en-US" dirty="0">
              <a:latin typeface="Arial" pitchFamily="34" charset="0"/>
            </a:endParaRPr>
          </a:p>
          <a:p>
            <a:r>
              <a:rPr lang="en-US" dirty="0">
                <a:latin typeface="Arial" pitchFamily="34" charset="0"/>
              </a:rPr>
              <a:t>At the same time, food production and consumption amounts to only about 10% of first-world energy consumption, so even the most parsimonious eater can reduce their total energy footprint by around 9% through diet alone. The big culprits remain transportation, heating, and cooling, and while diet modification can help, energy conservation efforts should focus most heavily on these areas.</a:t>
            </a:r>
          </a:p>
          <a:p>
            <a:endParaRPr lang="en-US" dirty="0">
              <a:latin typeface="Arial" pitchFamily="34" charset="0"/>
            </a:endParaRPr>
          </a:p>
          <a:p>
            <a:r>
              <a:rPr lang="en-US" dirty="0">
                <a:latin typeface="Arial" pitchFamily="34" charset="0"/>
              </a:rPr>
              <a:t>[1] It’s possible to estimate the energy involved in corn production very accurately, since corn energy intensity has been closely scrutinized by both proponents and critics of the corn ethanol industry. This Berkeley study compares energy intensity estimates from two sources, one pro and one anti-ethanol. Using an average of the two studies’ data yields an estimate of 30,000 BTU energy consumed per gallon of ethanol produced. From the same study, about 2.75 gallons of ethanol are produced per bushel of corn, which means that one bushel of corn required 82,500 BTU. One bushel of corn is 56 pounds of corn kernels, so one pound of corn kernels requires 1473 BTU for production. This is equivalent to 0.43 kWh.</a:t>
            </a:r>
          </a:p>
          <a:p>
            <a:endParaRPr lang="en-US" dirty="0">
              <a:latin typeface="Arial" pitchFamily="34" charset="0"/>
            </a:endParaRPr>
          </a:p>
          <a:p>
            <a:r>
              <a:rPr lang="en-US" dirty="0">
                <a:latin typeface="Arial" pitchFamily="34" charset="0"/>
              </a:rPr>
              <a:t>[2] For milk, the estimates provided in Without The Hot Air Chapter 13 are utilized, with this conversion used for fluid ounces of milk to weight. The estimates for cheese are also taken from the above chapter, with the numbers simply proportionally adjusted from kg to pounds.</a:t>
            </a:r>
          </a:p>
          <a:p>
            <a:endParaRPr lang="en-US" dirty="0">
              <a:latin typeface="Arial" pitchFamily="34" charset="0"/>
            </a:endParaRPr>
          </a:p>
          <a:p>
            <a:r>
              <a:rPr lang="en-US" dirty="0">
                <a:latin typeface="Arial" pitchFamily="34" charset="0"/>
              </a:rPr>
              <a:t>[3] From Table 3 in this study in Nature, we see that the annual energy input for a hectare of apple trees is 500,000 MJ, or 56,230 kWh at 3.6 MJ per kWh and 2.47 acres per hectare. According to this article, 800 bushels of apples per acre appears normal, which is 33600 </a:t>
            </a:r>
            <a:r>
              <a:rPr lang="en-US" dirty="0" err="1">
                <a:latin typeface="Arial" pitchFamily="34" charset="0"/>
              </a:rPr>
              <a:t>lb</a:t>
            </a:r>
            <a:r>
              <a:rPr lang="en-US" dirty="0">
                <a:latin typeface="Arial" pitchFamily="34" charset="0"/>
              </a:rPr>
              <a:t> of apples at 42 </a:t>
            </a:r>
            <a:r>
              <a:rPr lang="en-US" dirty="0" err="1">
                <a:latin typeface="Arial" pitchFamily="34" charset="0"/>
              </a:rPr>
              <a:t>lb</a:t>
            </a:r>
            <a:r>
              <a:rPr lang="en-US" dirty="0">
                <a:latin typeface="Arial" pitchFamily="34" charset="0"/>
              </a:rPr>
              <a:t> of apples per bushel. This equals 1.67 kWh per pound of apples.</a:t>
            </a:r>
          </a:p>
          <a:p>
            <a:endParaRPr lang="en-US" dirty="0">
              <a:latin typeface="Arial" pitchFamily="34" charset="0"/>
            </a:endParaRPr>
          </a:p>
          <a:p>
            <a:r>
              <a:rPr lang="en-US" dirty="0">
                <a:latin typeface="Arial" pitchFamily="34" charset="0"/>
              </a:rPr>
              <a:t>[4] Here are the estimates for eggs, taken from Without The Hot Air page 77. Using a standard of eight eggs to a pound, convert from metric to English measures and arrive at the 4kWh estimate.</a:t>
            </a:r>
          </a:p>
          <a:p>
            <a:endParaRPr lang="en-US" dirty="0">
              <a:latin typeface="Arial" pitchFamily="34" charset="0"/>
            </a:endParaRPr>
          </a:p>
          <a:p>
            <a:r>
              <a:rPr lang="en-US" dirty="0">
                <a:latin typeface="Arial" pitchFamily="34" charset="0"/>
              </a:rPr>
              <a:t>[5] Chicken is examined in detail on Without The Hot Air page 79, and I use that estimate, converted to kWh per pound.</a:t>
            </a:r>
          </a:p>
          <a:p>
            <a:endParaRPr lang="en-US" dirty="0">
              <a:latin typeface="Arial" pitchFamily="34" charset="0"/>
            </a:endParaRPr>
          </a:p>
          <a:p>
            <a:r>
              <a:rPr lang="en-US" dirty="0">
                <a:latin typeface="Arial" pitchFamily="34" charset="0"/>
              </a:rPr>
              <a:t>[6] For Pork, I use McKay’s estimates from page 77, and convert them for each animal. McKay estimates that a 65kg human burns 3kWh per day, or 0.0462 kWh / kg / day = 0.021 kWh / pound / day. McKay uses a pig lifespan of 400 days, and thus notes that if you want to eat a pound of pork every day, 400 </a:t>
            </a:r>
            <a:r>
              <a:rPr lang="en-US" dirty="0" err="1">
                <a:latin typeface="Arial" pitchFamily="34" charset="0"/>
              </a:rPr>
              <a:t>lb</a:t>
            </a:r>
            <a:r>
              <a:rPr lang="en-US" dirty="0">
                <a:latin typeface="Arial" pitchFamily="34" charset="0"/>
              </a:rPr>
              <a:t> of pig must be alive at any given time (one pound for each day, so that the rate of pig production matches the rate of consumption). McKay further estimates that only two-thirds of an animal can be used for meat, so we actually need 600 </a:t>
            </a:r>
            <a:r>
              <a:rPr lang="en-US" dirty="0" err="1">
                <a:latin typeface="Arial" pitchFamily="34" charset="0"/>
              </a:rPr>
              <a:t>lb</a:t>
            </a:r>
            <a:r>
              <a:rPr lang="en-US" dirty="0">
                <a:latin typeface="Arial" pitchFamily="34" charset="0"/>
              </a:rPr>
              <a:t> of pig to generate one pound of meat per day. 600lb * 1 day * 0.021 kWh / pound /day = 12.6 kWh for a pound of pork.</a:t>
            </a:r>
          </a:p>
          <a:p>
            <a:endParaRPr lang="en-US" dirty="0">
              <a:latin typeface="Arial" pitchFamily="34" charset="0"/>
            </a:endParaRPr>
          </a:p>
          <a:p>
            <a:r>
              <a:rPr lang="en-US" dirty="0">
                <a:latin typeface="Arial" pitchFamily="34" charset="0"/>
              </a:rPr>
              <a:t>[7] Beef is calculated exactly as for Pork above, except that a cow lives for 1000 days instead of 400 days. 1000 </a:t>
            </a:r>
            <a:r>
              <a:rPr lang="en-US" dirty="0" err="1">
                <a:latin typeface="Arial" pitchFamily="34" charset="0"/>
              </a:rPr>
              <a:t>lb</a:t>
            </a:r>
            <a:r>
              <a:rPr lang="en-US" dirty="0">
                <a:latin typeface="Arial" pitchFamily="34" charset="0"/>
              </a:rPr>
              <a:t> / 0.66 (wastage factor) * 1 day * 0.021 kWh / pound / day = 31.5 kWh for a pound of beef.</a:t>
            </a:r>
          </a:p>
          <a:p>
            <a:endParaRPr lang="en-US" dirty="0">
              <a:latin typeface="Arial" pitchFamily="34" charset="0"/>
            </a:endParaRPr>
          </a:p>
          <a:p>
            <a:r>
              <a:rPr lang="en-US" dirty="0">
                <a:latin typeface="Arial" pitchFamily="34" charset="0"/>
              </a:rPr>
              <a:t>[8] Calorie data was taken from caloriecount.about.com, and kcal (food calories) were converted to kWh for energy efficiency </a:t>
            </a:r>
            <a:r>
              <a:rPr lang="en-US" dirty="0" err="1">
                <a:latin typeface="Arial" pitchFamily="34" charset="0"/>
              </a:rPr>
              <a:t>calcs</a:t>
            </a:r>
            <a:r>
              <a:rPr lang="en-US" dirty="0">
                <a:latin typeface="Arial" pitchFamily="34" charset="0"/>
              </a:rPr>
              <a:t>. We simply convert the calories in one pound of each food into kWh, and then divide that number by the energy required for production of one pound of that food.</a:t>
            </a:r>
          </a:p>
          <a:p>
            <a:endParaRPr lang="en-US" dirty="0">
              <a:latin typeface="Arial" pitchFamily="34" charset="0"/>
            </a:endParaRPr>
          </a:p>
          <a:p>
            <a:r>
              <a:rPr lang="en-US" dirty="0">
                <a:latin typeface="Arial" pitchFamily="34" charset="0"/>
              </a:rPr>
              <a:t>[9] How can corn have an energy efficiency higher than 100%? This means that the energy that human beings put into the process of growing, distributing, and eating corn is less than the energy provided to the human body by the corn. The hidden factor here is sunlight – corn plants are drawing energy from the sun for free, and storing that energy, which humans later consume.</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90316E2A-F6D6-43A6-A419-8F3E777288DC}" type="slidenum">
              <a:rPr lang="en-US" i="0" smtClean="0">
                <a:latin typeface="Times New Roman" pitchFamily="18" charset="0"/>
              </a:rPr>
              <a:pPr/>
              <a:t>35</a:t>
            </a:fld>
            <a:endParaRPr lang="en-US" i="0">
              <a:latin typeface="Times New Roman" pitchFamily="18" charset="0"/>
            </a:endParaRPr>
          </a:p>
        </p:txBody>
      </p:sp>
    </p:spTree>
    <p:extLst>
      <p:ext uri="{BB962C8B-B14F-4D97-AF65-F5344CB8AC3E}">
        <p14:creationId xmlns:p14="http://schemas.microsoft.com/office/powerpoint/2010/main" val="292333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71304006-BA2F-40E0-AE21-FE7ED8F1B989}" type="slidenum">
              <a:rPr lang="en-US" i="0" smtClean="0">
                <a:latin typeface="Times New Roman" pitchFamily="18" charset="0"/>
              </a:rPr>
              <a:pPr/>
              <a:t>36</a:t>
            </a:fld>
            <a:endParaRPr lang="en-US" i="0">
              <a:latin typeface="Times New Roman" pitchFamily="18" charset="0"/>
            </a:endParaRPr>
          </a:p>
        </p:txBody>
      </p:sp>
      <p:sp>
        <p:nvSpPr>
          <p:cNvPr id="157699" name="Rectangle 2"/>
          <p:cNvSpPr>
            <a:spLocks noGrp="1" noRot="1" noChangeAspect="1" noChangeArrowheads="1" noTextEdit="1"/>
          </p:cNvSpPr>
          <p:nvPr>
            <p:ph type="sldImg"/>
          </p:nvPr>
        </p:nvSpPr>
        <p:spPr>
          <a:xfrm>
            <a:off x="360363" y="690563"/>
            <a:ext cx="6137275" cy="3452812"/>
          </a:xfrm>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3968365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B9229291-006F-40E8-962E-2F0DADC0D586}" type="slidenum">
              <a:rPr lang="en-US" smtClean="0"/>
              <a:pPr/>
              <a:t>37</a:t>
            </a:fld>
            <a:endParaRPr lang="en-US"/>
          </a:p>
        </p:txBody>
      </p:sp>
      <p:sp>
        <p:nvSpPr>
          <p:cNvPr id="156675" name="Rectangle 2"/>
          <p:cNvSpPr>
            <a:spLocks noGrp="1" noRot="1" noChangeAspect="1" noChangeArrowheads="1" noTextEdit="1"/>
          </p:cNvSpPr>
          <p:nvPr>
            <p:ph type="sldImg"/>
          </p:nvPr>
        </p:nvSpPr>
        <p:spPr>
          <a:xfrm>
            <a:off x="360363" y="690563"/>
            <a:ext cx="6137275" cy="3452812"/>
          </a:xfrm>
          <a:ln/>
        </p:spPr>
      </p:sp>
      <p:sp>
        <p:nvSpPr>
          <p:cNvPr id="156676" name="Rectangle 3"/>
          <p:cNvSpPr>
            <a:spLocks noGrp="1" noChangeArrowheads="1"/>
          </p:cNvSpPr>
          <p:nvPr>
            <p:ph type="body" idx="1"/>
          </p:nvPr>
        </p:nvSpPr>
        <p:spPr>
          <a:noFill/>
          <a:ln/>
        </p:spPr>
        <p:txBody>
          <a:bodyPr/>
          <a:lstStyle/>
          <a:p>
            <a:r>
              <a:rPr lang="en-US" dirty="0"/>
              <a:t>Source: FAO Database. Mainland China.</a:t>
            </a:r>
          </a:p>
        </p:txBody>
      </p:sp>
    </p:spTree>
    <p:extLst>
      <p:ext uri="{BB962C8B-B14F-4D97-AF65-F5344CB8AC3E}">
        <p14:creationId xmlns:p14="http://schemas.microsoft.com/office/powerpoint/2010/main" val="328757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itchFamily="34" charset="0"/>
              </a:defRPr>
            </a:lvl1pPr>
            <a:lvl2pPr marL="742950" indent="-285750" eaLnBrk="0" hangingPunct="0">
              <a:defRPr i="1">
                <a:solidFill>
                  <a:schemeClr val="tx1"/>
                </a:solidFill>
                <a:latin typeface="Verdana" pitchFamily="34" charset="0"/>
              </a:defRPr>
            </a:lvl2pPr>
            <a:lvl3pPr marL="1143000" indent="-228600" eaLnBrk="0" hangingPunct="0">
              <a:defRPr i="1">
                <a:solidFill>
                  <a:schemeClr val="tx1"/>
                </a:solidFill>
                <a:latin typeface="Verdana" pitchFamily="34" charset="0"/>
              </a:defRPr>
            </a:lvl3pPr>
            <a:lvl4pPr marL="1600200" indent="-228600" eaLnBrk="0" hangingPunct="0">
              <a:defRPr i="1">
                <a:solidFill>
                  <a:schemeClr val="tx1"/>
                </a:solidFill>
                <a:latin typeface="Verdana" pitchFamily="34" charset="0"/>
              </a:defRPr>
            </a:lvl4pPr>
            <a:lvl5pPr marL="2057400" indent="-228600" eaLnBrk="0" hangingPunct="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fld id="{395AEB50-8531-4919-8434-1727AD6C0A0D}" type="slidenum">
              <a:rPr lang="en-US" i="0" smtClean="0">
                <a:latin typeface="Times New Roman" pitchFamily="18" charset="0"/>
              </a:rPr>
              <a:pPr/>
              <a:t>3</a:t>
            </a:fld>
            <a:endParaRPr lang="en-US" i="0">
              <a:latin typeface="Times New Roman" pitchFamily="18" charset="0"/>
            </a:endParaRPr>
          </a:p>
        </p:txBody>
      </p:sp>
      <p:sp>
        <p:nvSpPr>
          <p:cNvPr id="92163" name="Rectangle 2"/>
          <p:cNvSpPr>
            <a:spLocks noGrp="1" noRot="1" noChangeAspect="1" noChangeArrowheads="1" noTextEdit="1"/>
          </p:cNvSpPr>
          <p:nvPr>
            <p:ph type="sldImg"/>
          </p:nvPr>
        </p:nvSpPr>
        <p:spPr>
          <a:xfrm>
            <a:off x="360363" y="690563"/>
            <a:ext cx="6137275" cy="3452812"/>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062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Hourly wage was $0.43 per hour in 1919 and $34.33 per hour in 2019.</a:t>
            </a:r>
          </a:p>
          <a:p>
            <a:r>
              <a:rPr lang="en-US" dirty="0"/>
              <a:t>Source: The Simon Project, Human Progress. </a:t>
            </a:r>
            <a:r>
              <a:rPr lang="en-US" dirty="0">
                <a:hlinkClick r:id="rId3"/>
              </a:rPr>
              <a:t>https://humanprogress.org/article.php?p=1815</a:t>
            </a:r>
            <a:endParaRPr lang="en-US" dirty="0"/>
          </a:p>
        </p:txBody>
      </p:sp>
      <p:sp>
        <p:nvSpPr>
          <p:cNvPr id="4" name="Slide Number Placeholder 3"/>
          <p:cNvSpPr>
            <a:spLocks noGrp="1"/>
          </p:cNvSpPr>
          <p:nvPr>
            <p:ph type="sldNum" sz="quarter" idx="5"/>
          </p:nvPr>
        </p:nvSpPr>
        <p:spPr/>
        <p:txBody>
          <a:bodyPr/>
          <a:lstStyle/>
          <a:p>
            <a:fld id="{1E83F363-7E7B-47A7-BE8F-2367A89C6177}" type="slidenum">
              <a:rPr lang="en-US" smtClean="0"/>
              <a:t>38</a:t>
            </a:fld>
            <a:endParaRPr lang="en-US"/>
          </a:p>
        </p:txBody>
      </p:sp>
    </p:spTree>
    <p:extLst>
      <p:ext uri="{BB962C8B-B14F-4D97-AF65-F5344CB8AC3E}">
        <p14:creationId xmlns:p14="http://schemas.microsoft.com/office/powerpoint/2010/main" val="716382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70E598CA-3C98-4700-AAA4-6AF7CF3DA979}" type="slidenum">
              <a:rPr lang="en-US" i="0" smtClean="0">
                <a:latin typeface="Times New Roman" pitchFamily="18" charset="0"/>
              </a:rPr>
              <a:pPr/>
              <a:t>39</a:t>
            </a:fld>
            <a:endParaRPr lang="en-US" i="0">
              <a:latin typeface="Times New Roman" pitchFamily="18" charset="0"/>
            </a:endParaRPr>
          </a:p>
        </p:txBody>
      </p:sp>
      <p:sp>
        <p:nvSpPr>
          <p:cNvPr id="140291" name="Rectangle 2"/>
          <p:cNvSpPr>
            <a:spLocks noGrp="1" noRot="1" noChangeAspect="1" noChangeArrowheads="1" noTextEdit="1"/>
          </p:cNvSpPr>
          <p:nvPr>
            <p:ph type="sldImg"/>
          </p:nvPr>
        </p:nvSpPr>
        <p:spPr>
          <a:xfrm>
            <a:off x="360363" y="690563"/>
            <a:ext cx="6137275" cy="3452812"/>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1879388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FAO.</a:t>
            </a:r>
          </a:p>
          <a:p>
            <a:r>
              <a:rPr lang="en-US" dirty="0">
                <a:hlinkClick r:id="rId3"/>
              </a:rPr>
              <a:t>http://www.fao.org/worldfoodsituation/foodpricesindex/en/</a:t>
            </a:r>
            <a:endParaRPr lang="en-US" dirty="0"/>
          </a:p>
        </p:txBody>
      </p:sp>
      <p:sp>
        <p:nvSpPr>
          <p:cNvPr id="4" name="Slide Number Placeholder 3"/>
          <p:cNvSpPr>
            <a:spLocks noGrp="1"/>
          </p:cNvSpPr>
          <p:nvPr>
            <p:ph type="sldNum" sz="quarter" idx="5"/>
          </p:nvPr>
        </p:nvSpPr>
        <p:spPr/>
        <p:txBody>
          <a:bodyPr/>
          <a:lstStyle/>
          <a:p>
            <a:fld id="{1E83F363-7E7B-47A7-BE8F-2367A89C6177}" type="slidenum">
              <a:rPr lang="en-US" smtClean="0"/>
              <a:t>40</a:t>
            </a:fld>
            <a:endParaRPr lang="en-US"/>
          </a:p>
        </p:txBody>
      </p:sp>
    </p:spTree>
    <p:extLst>
      <p:ext uri="{BB962C8B-B14F-4D97-AF65-F5344CB8AC3E}">
        <p14:creationId xmlns:p14="http://schemas.microsoft.com/office/powerpoint/2010/main" val="2898323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adapted from WTO,</a:t>
            </a:r>
            <a:r>
              <a:rPr lang="en-US" baseline="0" dirty="0"/>
              <a:t> World Trade Report</a:t>
            </a:r>
            <a:r>
              <a:rPr lang="en-US" dirty="0"/>
              <a:t>.</a:t>
            </a:r>
          </a:p>
        </p:txBody>
      </p:sp>
      <p:sp>
        <p:nvSpPr>
          <p:cNvPr id="4" name="Slide Number Placeholder 3"/>
          <p:cNvSpPr>
            <a:spLocks noGrp="1"/>
          </p:cNvSpPr>
          <p:nvPr>
            <p:ph type="sldNum" sz="quarter" idx="10"/>
          </p:nvPr>
        </p:nvSpPr>
        <p:spPr/>
        <p:txBody>
          <a:bodyPr/>
          <a:lstStyle/>
          <a:p>
            <a:pPr>
              <a:defRPr/>
            </a:pPr>
            <a:fld id="{0BD29DE9-FC23-40E2-82DD-7B012510CEB3}" type="slidenum">
              <a:rPr lang="en-US" smtClean="0"/>
              <a:pPr>
                <a:defRPr/>
              </a:pPr>
              <a:t>41</a:t>
            </a:fld>
            <a:endParaRPr lang="en-US"/>
          </a:p>
        </p:txBody>
      </p:sp>
    </p:spTree>
    <p:extLst>
      <p:ext uri="{BB962C8B-B14F-4D97-AF65-F5344CB8AC3E}">
        <p14:creationId xmlns:p14="http://schemas.microsoft.com/office/powerpoint/2010/main" val="1088226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5348CF97-D054-4FAA-B8B8-FC0687665B87}" type="slidenum">
              <a:rPr lang="en-US" i="0" smtClean="0">
                <a:latin typeface="Times New Roman" pitchFamily="18" charset="0"/>
              </a:rPr>
              <a:pPr/>
              <a:t>42</a:t>
            </a:fld>
            <a:endParaRPr lang="en-US" i="0">
              <a:latin typeface="Times New Roman" pitchFamily="18" charset="0"/>
            </a:endParaRPr>
          </a:p>
        </p:txBody>
      </p:sp>
      <p:sp>
        <p:nvSpPr>
          <p:cNvPr id="143363" name="Rectangle 2"/>
          <p:cNvSpPr>
            <a:spLocks noGrp="1" noRot="1" noChangeAspect="1" noChangeArrowheads="1" noTextEdit="1"/>
          </p:cNvSpPr>
          <p:nvPr>
            <p:ph type="sldImg"/>
          </p:nvPr>
        </p:nvSpPr>
        <p:spPr>
          <a:xfrm>
            <a:off x="381000" y="685800"/>
            <a:ext cx="6096000" cy="3429000"/>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Source: FAO.</a:t>
            </a:r>
          </a:p>
        </p:txBody>
      </p:sp>
    </p:spTree>
    <p:extLst>
      <p:ext uri="{BB962C8B-B14F-4D97-AF65-F5344CB8AC3E}">
        <p14:creationId xmlns:p14="http://schemas.microsoft.com/office/powerpoint/2010/main" val="436107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International Coffee</a:t>
            </a:r>
            <a:r>
              <a:rPr lang="en-US" baseline="0" dirty="0"/>
              <a:t> Organization, http://www.ico.org/new_historical.asp</a:t>
            </a:r>
          </a:p>
          <a:p>
            <a:r>
              <a:rPr lang="en-US" baseline="0" dirty="0"/>
              <a:t>Note: ICO Composite is the price calculated based on the market share of exports of each group of coffee.</a:t>
            </a:r>
          </a:p>
          <a:p>
            <a:r>
              <a:rPr lang="en-US" dirty="0"/>
              <a:t>The calculation of the ICO composite indicator price is weighted as follows:</a:t>
            </a:r>
          </a:p>
          <a:p>
            <a:r>
              <a:rPr lang="en-US" dirty="0"/>
              <a:t> Colombian </a:t>
            </a:r>
            <a:r>
              <a:rPr lang="en-US" dirty="0" err="1"/>
              <a:t>Milds</a:t>
            </a:r>
            <a:r>
              <a:rPr lang="en-US" dirty="0"/>
              <a:t>: 15%</a:t>
            </a:r>
          </a:p>
          <a:p>
            <a:r>
              <a:rPr lang="en-US" dirty="0"/>
              <a:t> Other </a:t>
            </a:r>
            <a:r>
              <a:rPr lang="en-US" dirty="0" err="1"/>
              <a:t>Milds</a:t>
            </a:r>
            <a:r>
              <a:rPr lang="en-US" dirty="0"/>
              <a:t>: 30%</a:t>
            </a:r>
          </a:p>
          <a:p>
            <a:r>
              <a:rPr lang="en-US" dirty="0"/>
              <a:t> Brazilian Naturals: 20%</a:t>
            </a:r>
          </a:p>
          <a:p>
            <a:r>
              <a:rPr lang="en-US" dirty="0"/>
              <a:t> </a:t>
            </a:r>
            <a:r>
              <a:rPr lang="en-US" dirty="0" err="1"/>
              <a:t>Robustas</a:t>
            </a:r>
            <a:r>
              <a:rPr lang="en-US" dirty="0"/>
              <a:t>: 35%</a:t>
            </a:r>
          </a:p>
          <a:p>
            <a:endParaRPr lang="en-US" dirty="0"/>
          </a:p>
        </p:txBody>
      </p:sp>
      <p:sp>
        <p:nvSpPr>
          <p:cNvPr id="4" name="Slide Number Placeholder 3"/>
          <p:cNvSpPr>
            <a:spLocks noGrp="1"/>
          </p:cNvSpPr>
          <p:nvPr>
            <p:ph type="sldNum" sz="quarter" idx="10"/>
          </p:nvPr>
        </p:nvSpPr>
        <p:spPr/>
        <p:txBody>
          <a:bodyPr/>
          <a:lstStyle/>
          <a:p>
            <a:pPr>
              <a:defRPr/>
            </a:pPr>
            <a:fld id="{404DBAC5-861D-4670-ACAF-55B1BAF9A33D}" type="slidenum">
              <a:rPr lang="en-US" smtClean="0"/>
              <a:pPr>
                <a:defRPr/>
              </a:pPr>
              <a:t>43</a:t>
            </a:fld>
            <a:endParaRPr lang="en-US"/>
          </a:p>
        </p:txBody>
      </p:sp>
    </p:spTree>
    <p:extLst>
      <p:ext uri="{BB962C8B-B14F-4D97-AF65-F5344CB8AC3E}">
        <p14:creationId xmlns:p14="http://schemas.microsoft.com/office/powerpoint/2010/main" val="666030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F66A2FEC-6E05-49DE-B735-10371D700753}" type="slidenum">
              <a:rPr lang="en-US" i="0" smtClean="0">
                <a:latin typeface="Times New Roman" pitchFamily="18" charset="0"/>
              </a:rPr>
              <a:pPr/>
              <a:t>45</a:t>
            </a:fld>
            <a:endParaRPr lang="en-US" i="0">
              <a:latin typeface="Times New Roman" pitchFamily="18" charset="0"/>
            </a:endParaRPr>
          </a:p>
        </p:txBody>
      </p:sp>
      <p:sp>
        <p:nvSpPr>
          <p:cNvPr id="155651" name="Rectangle 2"/>
          <p:cNvSpPr>
            <a:spLocks noGrp="1" noRot="1" noChangeAspect="1" noChangeArrowheads="1" noTextEdit="1"/>
          </p:cNvSpPr>
          <p:nvPr>
            <p:ph type="sldImg"/>
          </p:nvPr>
        </p:nvSpPr>
        <p:spPr>
          <a:xfrm>
            <a:off x="360363" y="690563"/>
            <a:ext cx="6137275" cy="3452812"/>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1849700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FAO.</a:t>
            </a:r>
          </a:p>
          <a:p>
            <a:r>
              <a:rPr lang="en-US" dirty="0"/>
              <a:t>http://www.fao.org/faostat/en/#data/QC</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47</a:t>
            </a:fld>
            <a:endParaRPr lang="en-US"/>
          </a:p>
        </p:txBody>
      </p:sp>
    </p:spTree>
    <p:extLst>
      <p:ext uri="{BB962C8B-B14F-4D97-AF65-F5344CB8AC3E}">
        <p14:creationId xmlns:p14="http://schemas.microsoft.com/office/powerpoint/2010/main" val="1566371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D4AC8E86-8271-4E58-AA32-41BD6D84C2EF}" type="slidenum">
              <a:rPr lang="en-US" i="0" smtClean="0">
                <a:latin typeface="Times New Roman" pitchFamily="18" charset="0"/>
              </a:rPr>
              <a:pPr/>
              <a:t>48</a:t>
            </a:fld>
            <a:endParaRPr lang="en-US" i="0">
              <a:latin typeface="Times New Roman" pitchFamily="18" charset="0"/>
            </a:endParaRPr>
          </a:p>
        </p:txBody>
      </p:sp>
      <p:sp>
        <p:nvSpPr>
          <p:cNvPr id="160771" name="Rectangle 2"/>
          <p:cNvSpPr>
            <a:spLocks noGrp="1" noRot="1" noChangeAspect="1" noChangeArrowheads="1" noTextEdit="1"/>
          </p:cNvSpPr>
          <p:nvPr>
            <p:ph type="sldImg"/>
          </p:nvPr>
        </p:nvSpPr>
        <p:spPr>
          <a:xfrm>
            <a:off x="360363" y="690563"/>
            <a:ext cx="6137275" cy="3452812"/>
          </a:xfrm>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Tree>
    <p:extLst>
      <p:ext uri="{BB962C8B-B14F-4D97-AF65-F5344CB8AC3E}">
        <p14:creationId xmlns:p14="http://schemas.microsoft.com/office/powerpoint/2010/main" val="705773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adapted from Heller, M.C., </a:t>
            </a:r>
            <a:r>
              <a:rPr lang="en-US" dirty="0" err="1"/>
              <a:t>Keoleian</a:t>
            </a:r>
            <a:r>
              <a:rPr lang="en-US" dirty="0"/>
              <a:t>, GA. Assessing the sustainability of the US food system: A life cycle perspective. Agricultural Systems 2003;76:1007-1041</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49</a:t>
            </a:fld>
            <a:endParaRPr lang="en-US"/>
          </a:p>
        </p:txBody>
      </p:sp>
    </p:spTree>
    <p:extLst>
      <p:ext uri="{BB962C8B-B14F-4D97-AF65-F5344CB8AC3E}">
        <p14:creationId xmlns:p14="http://schemas.microsoft.com/office/powerpoint/2010/main" val="230661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4</a:t>
            </a:fld>
            <a:endParaRPr lang="en-US"/>
          </a:p>
        </p:txBody>
      </p:sp>
    </p:spTree>
    <p:extLst>
      <p:ext uri="{BB962C8B-B14F-4D97-AF65-F5344CB8AC3E}">
        <p14:creationId xmlns:p14="http://schemas.microsoft.com/office/powerpoint/2010/main" val="3639719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FAO (2011) Global Food</a:t>
            </a:r>
            <a:r>
              <a:rPr lang="en-US" baseline="0" dirty="0"/>
              <a:t> Losses and Food Waste. http://www.fao.org/fileadmin/user_upload/suistainability/pdf/Global_Food_Losses_and_Food_Waste.pdf</a:t>
            </a:r>
            <a:endParaRPr lang="en-US" dirty="0"/>
          </a:p>
          <a:p>
            <a:endParaRPr lang="en-US" dirty="0"/>
          </a:p>
          <a:p>
            <a:r>
              <a:rPr lang="en-US" dirty="0"/>
              <a:t>Agricultural production: losses due to mechanical damage and/or spillage during harvest operation (e.g. threshing or fruit picking), crops sorted out post harvest, etc. For bovine, pork and poultry meat, losses refer to animal death during breeding. For fish, losses refer to discards during fishing. For milk, losses refer to decreased milk production due to dairy cow sickness (mastitis)</a:t>
            </a:r>
          </a:p>
          <a:p>
            <a:r>
              <a:rPr lang="en-US" dirty="0"/>
              <a:t>Postharvest handling and storage: including losses due to spillage and degradation during handling, storage and transportation between farm and distribution. For bovine, pork and poultry meat, losses refer to death during transport to slaughter and condemnation at slaughterhouse. For fish, losses refer to spillage and degradation during icing, packaging, storage and transportation after landing. For milk, losses refer to spillage and degradation during transportation between farm and distribution.</a:t>
            </a:r>
          </a:p>
          <a:p>
            <a:r>
              <a:rPr lang="en-US" dirty="0"/>
              <a:t>Processing: including losses due to spillage and degradation during industrial or domestic processing, e.g. juice production, canning and bread baking. Losses may occur when crops are sorted out if not suitable to process or during washing, peeling, slicing and boiling or during process interruptions and accidental spillage. For bovine, pork and poultry meat, losses refer to trimming spillage during slaughtering and additional industrial processing, e.g. sausage production. For fish, losses refer to industrial processing such as canning or smoking. For milk, losses refer to spillage during industrial milk treatment (e.g. pasteurization) and milk processing to, e.g., cheese and yoghurt.</a:t>
            </a:r>
          </a:p>
          <a:p>
            <a:r>
              <a:rPr lang="en-US" dirty="0"/>
              <a:t>Distribution: including losses and waste in the market system, at e.g. wholesale markets, supermarkets, retailers and wet markets.</a:t>
            </a:r>
          </a:p>
          <a:p>
            <a:r>
              <a:rPr lang="en-US" dirty="0"/>
              <a:t>Consumption: including losses and waste during consumption at the household level</a:t>
            </a:r>
          </a:p>
        </p:txBody>
      </p:sp>
      <p:sp>
        <p:nvSpPr>
          <p:cNvPr id="4" name="Slide Number Placeholder 3"/>
          <p:cNvSpPr>
            <a:spLocks noGrp="1"/>
          </p:cNvSpPr>
          <p:nvPr>
            <p:ph type="sldNum" sz="quarter" idx="10"/>
          </p:nvPr>
        </p:nvSpPr>
        <p:spPr/>
        <p:txBody>
          <a:bodyPr/>
          <a:lstStyle/>
          <a:p>
            <a:pPr>
              <a:defRPr/>
            </a:pPr>
            <a:fld id="{3A3E6D46-F777-4F49-924C-9FA13F3E97B5}" type="slidenum">
              <a:rPr lang="en-US" smtClean="0"/>
              <a:pPr>
                <a:defRPr/>
              </a:pPr>
              <a:t>51</a:t>
            </a:fld>
            <a:endParaRPr lang="en-US"/>
          </a:p>
        </p:txBody>
      </p:sp>
    </p:spTree>
    <p:extLst>
      <p:ext uri="{BB962C8B-B14F-4D97-AF65-F5344CB8AC3E}">
        <p14:creationId xmlns:p14="http://schemas.microsoft.com/office/powerpoint/2010/main" val="2442389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Verdana" pitchFamily="34" charset="0"/>
              </a:defRPr>
            </a:lvl1pPr>
            <a:lvl2pPr marL="742950" indent="-285750" eaLnBrk="0" hangingPunct="0">
              <a:defRPr i="1">
                <a:solidFill>
                  <a:schemeClr val="tx1"/>
                </a:solidFill>
                <a:latin typeface="Verdana" pitchFamily="34" charset="0"/>
              </a:defRPr>
            </a:lvl2pPr>
            <a:lvl3pPr marL="1143000" indent="-228600" eaLnBrk="0" hangingPunct="0">
              <a:defRPr i="1">
                <a:solidFill>
                  <a:schemeClr val="tx1"/>
                </a:solidFill>
                <a:latin typeface="Verdana" pitchFamily="34" charset="0"/>
              </a:defRPr>
            </a:lvl3pPr>
            <a:lvl4pPr marL="1600200" indent="-228600" eaLnBrk="0" hangingPunct="0">
              <a:defRPr i="1">
                <a:solidFill>
                  <a:schemeClr val="tx1"/>
                </a:solidFill>
                <a:latin typeface="Verdana" pitchFamily="34" charset="0"/>
              </a:defRPr>
            </a:lvl4pPr>
            <a:lvl5pPr marL="2057400" indent="-228600" eaLnBrk="0" hangingPunct="0">
              <a:defRPr i="1">
                <a:solidFill>
                  <a:schemeClr val="tx1"/>
                </a:solidFill>
                <a:latin typeface="Verdana" pitchFamily="34" charset="0"/>
              </a:defRPr>
            </a:lvl5pPr>
            <a:lvl6pPr marL="2514600" indent="-228600" eaLnBrk="0" fontAlgn="base" hangingPunct="0">
              <a:spcBef>
                <a:spcPct val="0"/>
              </a:spcBef>
              <a:spcAft>
                <a:spcPct val="0"/>
              </a:spcAft>
              <a:defRPr i="1">
                <a:solidFill>
                  <a:schemeClr val="tx1"/>
                </a:solidFill>
                <a:latin typeface="Verdana" pitchFamily="34" charset="0"/>
              </a:defRPr>
            </a:lvl6pPr>
            <a:lvl7pPr marL="2971800" indent="-228600" eaLnBrk="0" fontAlgn="base" hangingPunct="0">
              <a:spcBef>
                <a:spcPct val="0"/>
              </a:spcBef>
              <a:spcAft>
                <a:spcPct val="0"/>
              </a:spcAft>
              <a:defRPr i="1">
                <a:solidFill>
                  <a:schemeClr val="tx1"/>
                </a:solidFill>
                <a:latin typeface="Verdana" pitchFamily="34" charset="0"/>
              </a:defRPr>
            </a:lvl7pPr>
            <a:lvl8pPr marL="3429000" indent="-228600" eaLnBrk="0" fontAlgn="base" hangingPunct="0">
              <a:spcBef>
                <a:spcPct val="0"/>
              </a:spcBef>
              <a:spcAft>
                <a:spcPct val="0"/>
              </a:spcAft>
              <a:defRPr i="1">
                <a:solidFill>
                  <a:schemeClr val="tx1"/>
                </a:solidFill>
                <a:latin typeface="Verdana" pitchFamily="34" charset="0"/>
              </a:defRPr>
            </a:lvl8pPr>
            <a:lvl9pPr marL="3886200" indent="-228600" eaLnBrk="0" fontAlgn="base" hangingPunct="0">
              <a:spcBef>
                <a:spcPct val="0"/>
              </a:spcBef>
              <a:spcAft>
                <a:spcPct val="0"/>
              </a:spcAft>
              <a:defRPr i="1">
                <a:solidFill>
                  <a:schemeClr val="tx1"/>
                </a:solidFill>
                <a:latin typeface="Verdana" pitchFamily="34" charset="0"/>
              </a:defRPr>
            </a:lvl9pPr>
          </a:lstStyle>
          <a:p>
            <a:fld id="{395AEB50-8531-4919-8434-1727AD6C0A0D}" type="slidenum">
              <a:rPr lang="en-US" i="0" smtClean="0">
                <a:latin typeface="Times New Roman" pitchFamily="18" charset="0"/>
              </a:rPr>
              <a:pPr/>
              <a:t>53</a:t>
            </a:fld>
            <a:endParaRPr lang="en-US" i="0">
              <a:latin typeface="Times New Roman" pitchFamily="18" charset="0"/>
            </a:endParaRPr>
          </a:p>
        </p:txBody>
      </p:sp>
      <p:sp>
        <p:nvSpPr>
          <p:cNvPr id="92163" name="Rectangle 2"/>
          <p:cNvSpPr>
            <a:spLocks noGrp="1" noRot="1" noChangeAspect="1" noChangeArrowheads="1" noTextEdit="1"/>
          </p:cNvSpPr>
          <p:nvPr>
            <p:ph type="sldImg"/>
          </p:nvPr>
        </p:nvSpPr>
        <p:spPr>
          <a:xfrm>
            <a:off x="360363" y="690563"/>
            <a:ext cx="6137275" cy="3452812"/>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93519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54</a:t>
            </a:fld>
            <a:endParaRPr lang="en-US"/>
          </a:p>
        </p:txBody>
      </p:sp>
    </p:spTree>
    <p:extLst>
      <p:ext uri="{BB962C8B-B14F-4D97-AF65-F5344CB8AC3E}">
        <p14:creationId xmlns:p14="http://schemas.microsoft.com/office/powerpoint/2010/main" val="408686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5A494437-B849-43A0-ABBA-94E4C0E198C8}" type="slidenum">
              <a:rPr lang="en-US" smtClean="0"/>
              <a:pPr/>
              <a:t>55</a:t>
            </a:fld>
            <a:endParaRPr lang="en-US"/>
          </a:p>
        </p:txBody>
      </p:sp>
      <p:sp>
        <p:nvSpPr>
          <p:cNvPr id="154627" name="Rectangle 2"/>
          <p:cNvSpPr>
            <a:spLocks noGrp="1" noRot="1" noChangeAspect="1" noChangeArrowheads="1" noTextEdit="1"/>
          </p:cNvSpPr>
          <p:nvPr>
            <p:ph type="sldImg"/>
          </p:nvPr>
        </p:nvSpPr>
        <p:spPr>
          <a:xfrm>
            <a:off x="360363" y="690563"/>
            <a:ext cx="6137275" cy="3452812"/>
          </a:xfrm>
          <a:ln/>
        </p:spPr>
      </p:sp>
      <p:sp>
        <p:nvSpPr>
          <p:cNvPr id="15462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12040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EDCFAD5-7256-4DDD-B660-557C6B36CB70}" type="slidenum">
              <a:rPr lang="en-US" smtClean="0"/>
              <a:pPr/>
              <a:t>57</a:t>
            </a:fld>
            <a:endParaRPr lang="en-US"/>
          </a:p>
        </p:txBody>
      </p:sp>
      <p:sp>
        <p:nvSpPr>
          <p:cNvPr id="155651" name="Rectangle 2"/>
          <p:cNvSpPr>
            <a:spLocks noGrp="1" noRot="1" noChangeAspect="1" noChangeArrowheads="1" noTextEdit="1"/>
          </p:cNvSpPr>
          <p:nvPr>
            <p:ph type="sldImg"/>
          </p:nvPr>
        </p:nvSpPr>
        <p:spPr>
          <a:xfrm>
            <a:off x="360363" y="690563"/>
            <a:ext cx="6137275" cy="3452812"/>
          </a:xfrm>
          <a:ln/>
        </p:spPr>
      </p:sp>
      <p:sp>
        <p:nvSpPr>
          <p:cNvPr id="155652" name="Rectangle 3"/>
          <p:cNvSpPr>
            <a:spLocks noGrp="1" noChangeArrowheads="1"/>
          </p:cNvSpPr>
          <p:nvPr>
            <p:ph type="body" idx="1"/>
          </p:nvPr>
        </p:nvSpPr>
        <p:spPr>
          <a:noFill/>
          <a:ln/>
        </p:spPr>
        <p:txBody>
          <a:bodyPr/>
          <a:lstStyle/>
          <a:p>
            <a:r>
              <a:rPr lang="en-US"/>
              <a:t>Stutz, R. and A. de Souza (1998), "The World Economy: Resources, Location, Trade and Development." Third Edition, Toronto: Prentice Hall. P. 268.</a:t>
            </a:r>
          </a:p>
        </p:txBody>
      </p:sp>
    </p:spTree>
    <p:extLst>
      <p:ext uri="{BB962C8B-B14F-4D97-AF65-F5344CB8AC3E}">
        <p14:creationId xmlns:p14="http://schemas.microsoft.com/office/powerpoint/2010/main" val="3214552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58</a:t>
            </a:fld>
            <a:endParaRPr lang="en-US"/>
          </a:p>
        </p:txBody>
      </p:sp>
    </p:spTree>
    <p:extLst>
      <p:ext uri="{BB962C8B-B14F-4D97-AF65-F5344CB8AC3E}">
        <p14:creationId xmlns:p14="http://schemas.microsoft.com/office/powerpoint/2010/main" val="3491065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59</a:t>
            </a:fld>
            <a:endParaRPr lang="en-US"/>
          </a:p>
        </p:txBody>
      </p:sp>
    </p:spTree>
    <p:extLst>
      <p:ext uri="{BB962C8B-B14F-4D97-AF65-F5344CB8AC3E}">
        <p14:creationId xmlns:p14="http://schemas.microsoft.com/office/powerpoint/2010/main" val="3485819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37" eaLnBrk="0" hangingPunct="0">
              <a:defRPr i="1">
                <a:solidFill>
                  <a:schemeClr val="tx1"/>
                </a:solidFill>
                <a:latin typeface="Verdana" pitchFamily="34" charset="0"/>
              </a:defRPr>
            </a:lvl1pPr>
            <a:lvl2pPr marL="733737" indent="-282207" defTabSz="914037" eaLnBrk="0" hangingPunct="0">
              <a:defRPr i="1">
                <a:solidFill>
                  <a:schemeClr val="tx1"/>
                </a:solidFill>
                <a:latin typeface="Verdana" pitchFamily="34" charset="0"/>
              </a:defRPr>
            </a:lvl2pPr>
            <a:lvl3pPr marL="1128827" indent="-225765" defTabSz="914037" eaLnBrk="0" hangingPunct="0">
              <a:defRPr i="1">
                <a:solidFill>
                  <a:schemeClr val="tx1"/>
                </a:solidFill>
                <a:latin typeface="Verdana" pitchFamily="34" charset="0"/>
              </a:defRPr>
            </a:lvl3pPr>
            <a:lvl4pPr marL="1580358" indent="-225765" defTabSz="914037" eaLnBrk="0" hangingPunct="0">
              <a:defRPr i="1">
                <a:solidFill>
                  <a:schemeClr val="tx1"/>
                </a:solidFill>
                <a:latin typeface="Verdana" pitchFamily="34" charset="0"/>
              </a:defRPr>
            </a:lvl4pPr>
            <a:lvl5pPr marL="2031888" indent="-225765" defTabSz="914037" eaLnBrk="0" hangingPunct="0">
              <a:defRPr i="1">
                <a:solidFill>
                  <a:schemeClr val="tx1"/>
                </a:solidFill>
                <a:latin typeface="Verdana" pitchFamily="34" charset="0"/>
              </a:defRPr>
            </a:lvl5pPr>
            <a:lvl6pPr marL="2483419" indent="-225765" defTabSz="914037" eaLnBrk="0" fontAlgn="base" hangingPunct="0">
              <a:spcBef>
                <a:spcPct val="0"/>
              </a:spcBef>
              <a:spcAft>
                <a:spcPct val="0"/>
              </a:spcAft>
              <a:defRPr i="1">
                <a:solidFill>
                  <a:schemeClr val="tx1"/>
                </a:solidFill>
                <a:latin typeface="Verdana" pitchFamily="34" charset="0"/>
              </a:defRPr>
            </a:lvl6pPr>
            <a:lvl7pPr marL="2934950" indent="-225765" defTabSz="914037" eaLnBrk="0" fontAlgn="base" hangingPunct="0">
              <a:spcBef>
                <a:spcPct val="0"/>
              </a:spcBef>
              <a:spcAft>
                <a:spcPct val="0"/>
              </a:spcAft>
              <a:defRPr i="1">
                <a:solidFill>
                  <a:schemeClr val="tx1"/>
                </a:solidFill>
                <a:latin typeface="Verdana" pitchFamily="34" charset="0"/>
              </a:defRPr>
            </a:lvl7pPr>
            <a:lvl8pPr marL="3386480" indent="-225765" defTabSz="914037" eaLnBrk="0" fontAlgn="base" hangingPunct="0">
              <a:spcBef>
                <a:spcPct val="0"/>
              </a:spcBef>
              <a:spcAft>
                <a:spcPct val="0"/>
              </a:spcAft>
              <a:defRPr i="1">
                <a:solidFill>
                  <a:schemeClr val="tx1"/>
                </a:solidFill>
                <a:latin typeface="Verdana" pitchFamily="34" charset="0"/>
              </a:defRPr>
            </a:lvl8pPr>
            <a:lvl9pPr marL="3838011" indent="-225765" defTabSz="914037" eaLnBrk="0" fontAlgn="base" hangingPunct="0">
              <a:spcBef>
                <a:spcPct val="0"/>
              </a:spcBef>
              <a:spcAft>
                <a:spcPct val="0"/>
              </a:spcAft>
              <a:defRPr i="1">
                <a:solidFill>
                  <a:schemeClr val="tx1"/>
                </a:solidFill>
                <a:latin typeface="Verdana" pitchFamily="34" charset="0"/>
              </a:defRPr>
            </a:lvl9pPr>
          </a:lstStyle>
          <a:p>
            <a:fld id="{CE4498D8-E705-4EE4-9F9D-CF8143A13A04}" type="slidenum">
              <a:rPr lang="en-US" i="0" smtClean="0">
                <a:latin typeface="Times New Roman" pitchFamily="18" charset="0"/>
              </a:rPr>
              <a:pPr/>
              <a:t>60</a:t>
            </a:fld>
            <a:endParaRPr lang="en-US" i="0">
              <a:latin typeface="Times New Roman" pitchFamily="18" charset="0"/>
            </a:endParaRPr>
          </a:p>
        </p:txBody>
      </p:sp>
      <p:sp>
        <p:nvSpPr>
          <p:cNvPr id="141315" name="Rectangle 2"/>
          <p:cNvSpPr>
            <a:spLocks noGrp="1" noRot="1" noChangeAspect="1" noChangeArrowheads="1" noTextEdit="1"/>
          </p:cNvSpPr>
          <p:nvPr>
            <p:ph type="sldImg"/>
          </p:nvPr>
        </p:nvSpPr>
        <p:spPr>
          <a:xfrm>
            <a:off x="360363" y="690563"/>
            <a:ext cx="6137275" cy="3452812"/>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Source: FAO.</a:t>
            </a:r>
          </a:p>
          <a:p>
            <a:r>
              <a:rPr lang="en-US" dirty="0">
                <a:latin typeface="Arial" pitchFamily="34" charset="0"/>
              </a:rPr>
              <a:t> http://www.fao.org/faostat/en/#data/TP</a:t>
            </a:r>
          </a:p>
        </p:txBody>
      </p:sp>
    </p:spTree>
    <p:extLst>
      <p:ext uri="{BB962C8B-B14F-4D97-AF65-F5344CB8AC3E}">
        <p14:creationId xmlns:p14="http://schemas.microsoft.com/office/powerpoint/2010/main" val="581576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62</a:t>
            </a:fld>
            <a:endParaRPr lang="en-US"/>
          </a:p>
        </p:txBody>
      </p:sp>
    </p:spTree>
    <p:extLst>
      <p:ext uri="{BB962C8B-B14F-4D97-AF65-F5344CB8AC3E}">
        <p14:creationId xmlns:p14="http://schemas.microsoft.com/office/powerpoint/2010/main" val="2067526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360363" y="690563"/>
            <a:ext cx="6137275" cy="3452812"/>
          </a:xfrm>
          <a:ln/>
        </p:spPr>
      </p:sp>
      <p:sp>
        <p:nvSpPr>
          <p:cNvPr id="171011" name="Notes Placeholder 2"/>
          <p:cNvSpPr>
            <a:spLocks noGrp="1"/>
          </p:cNvSpPr>
          <p:nvPr>
            <p:ph type="body" idx="1"/>
          </p:nvPr>
        </p:nvSpPr>
        <p:spPr>
          <a:noFill/>
          <a:ln/>
        </p:spPr>
        <p:txBody>
          <a:bodyPr/>
          <a:lstStyle/>
          <a:p>
            <a:endParaRPr lang="en-US"/>
          </a:p>
        </p:txBody>
      </p:sp>
      <p:sp>
        <p:nvSpPr>
          <p:cNvPr id="171012" name="Slide Number Placeholder 3"/>
          <p:cNvSpPr>
            <a:spLocks noGrp="1"/>
          </p:cNvSpPr>
          <p:nvPr>
            <p:ph type="sldNum" sz="quarter" idx="5"/>
          </p:nvPr>
        </p:nvSpPr>
        <p:spPr>
          <a:noFill/>
        </p:spPr>
        <p:txBody>
          <a:bodyPr/>
          <a:lstStyle/>
          <a:p>
            <a:fld id="{55C32B88-2018-49D1-85A7-01AF33C7CC29}" type="slidenum">
              <a:rPr lang="en-US" smtClean="0"/>
              <a:pPr/>
              <a:t>66</a:t>
            </a:fld>
            <a:endParaRPr lang="en-US"/>
          </a:p>
        </p:txBody>
      </p:sp>
    </p:spTree>
    <p:extLst>
      <p:ext uri="{BB962C8B-B14F-4D97-AF65-F5344CB8AC3E}">
        <p14:creationId xmlns:p14="http://schemas.microsoft.com/office/powerpoint/2010/main" val="369038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sz="1200" b="0" i="0" kern="1200" dirty="0">
                <a:solidFill>
                  <a:schemeClr val="tx1"/>
                </a:solidFill>
                <a:effectLst/>
                <a:latin typeface="Arial" charset="0"/>
                <a:ea typeface="+mn-ea"/>
                <a:cs typeface="+mn-cs"/>
              </a:rPr>
              <a:t>Berthold </a:t>
            </a:r>
            <a:r>
              <a:rPr lang="en-US" sz="1200" b="0" i="0" kern="1200" dirty="0" err="1">
                <a:solidFill>
                  <a:schemeClr val="tx1"/>
                </a:solidFill>
                <a:effectLst/>
                <a:latin typeface="Arial" charset="0"/>
                <a:ea typeface="+mn-ea"/>
                <a:cs typeface="+mn-cs"/>
              </a:rPr>
              <a:t>Herrendorf</a:t>
            </a:r>
            <a:r>
              <a:rPr lang="en-US" sz="1200" b="0" i="0" kern="1200" dirty="0">
                <a:solidFill>
                  <a:schemeClr val="tx1"/>
                </a:solidFill>
                <a:effectLst/>
                <a:latin typeface="Arial" charset="0"/>
                <a:ea typeface="+mn-ea"/>
                <a:cs typeface="+mn-cs"/>
              </a:rPr>
              <a:t>, Richard Rogerson and </a:t>
            </a:r>
            <a:r>
              <a:rPr lang="en-US" sz="1200" b="0" i="0" kern="1200" dirty="0" err="1">
                <a:solidFill>
                  <a:schemeClr val="tx1"/>
                </a:solidFill>
                <a:effectLst/>
                <a:latin typeface="Arial" charset="0"/>
                <a:ea typeface="+mn-ea"/>
                <a:cs typeface="+mn-cs"/>
              </a:rPr>
              <a:t>Akos</a:t>
            </a:r>
            <a:r>
              <a:rPr lang="en-US" sz="1200" b="0" i="0" kern="1200" dirty="0">
                <a:solidFill>
                  <a:schemeClr val="tx1"/>
                </a:solidFill>
                <a:effectLst/>
                <a:latin typeface="Arial" charset="0"/>
                <a:ea typeface="+mn-ea"/>
                <a:cs typeface="+mn-cs"/>
              </a:rPr>
              <a:t> </a:t>
            </a:r>
            <a:r>
              <a:rPr lang="en-US" sz="1200" b="0" i="0" kern="1200" dirty="0" err="1">
                <a:solidFill>
                  <a:schemeClr val="tx1"/>
                </a:solidFill>
                <a:effectLst/>
                <a:latin typeface="Arial" charset="0"/>
                <a:ea typeface="+mn-ea"/>
                <a:cs typeface="+mn-cs"/>
              </a:rPr>
              <a:t>Valentinyi</a:t>
            </a:r>
            <a:r>
              <a:rPr lang="en-US" sz="1200" b="0" i="0" kern="1200" dirty="0">
                <a:solidFill>
                  <a:schemeClr val="tx1"/>
                </a:solidFill>
                <a:effectLst/>
                <a:latin typeface="Arial" charset="0"/>
                <a:ea typeface="+mn-ea"/>
                <a:cs typeface="+mn-cs"/>
              </a:rPr>
              <a:t> (2014) – “Growth and Structural Transformation” Handbook of Economic Growth Vol. 2B.</a:t>
            </a:r>
          </a:p>
          <a:p>
            <a:r>
              <a:rPr lang="en-US" sz="1200" b="0" i="0" kern="1200" dirty="0">
                <a:solidFill>
                  <a:schemeClr val="tx1"/>
                </a:solidFill>
                <a:effectLst/>
                <a:latin typeface="Arial" charset="0"/>
                <a:ea typeface="+mn-ea"/>
                <a:cs typeface="+mn-cs"/>
              </a:rPr>
              <a:t> World Bank, World Development Indicator, </a:t>
            </a:r>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5</a:t>
            </a:fld>
            <a:endParaRPr lang="en-US"/>
          </a:p>
        </p:txBody>
      </p:sp>
    </p:spTree>
    <p:extLst>
      <p:ext uri="{BB962C8B-B14F-4D97-AF65-F5344CB8AC3E}">
        <p14:creationId xmlns:p14="http://schemas.microsoft.com/office/powerpoint/2010/main" val="2887878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http://www.businessweek.com/magazine/content/10_44/b4201088229228.htm</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67</a:t>
            </a:fld>
            <a:endParaRPr lang="en-US"/>
          </a:p>
        </p:txBody>
      </p:sp>
    </p:spTree>
    <p:extLst>
      <p:ext uri="{BB962C8B-B14F-4D97-AF65-F5344CB8AC3E}">
        <p14:creationId xmlns:p14="http://schemas.microsoft.com/office/powerpoint/2010/main" val="237250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Our World Data.</a:t>
            </a:r>
          </a:p>
          <a:p>
            <a:r>
              <a:rPr lang="en-US" dirty="0"/>
              <a:t>https://ourworldindata.org/famines#the-our-world-in-data-dataset-of-famines</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6</a:t>
            </a:fld>
            <a:endParaRPr lang="en-US"/>
          </a:p>
        </p:txBody>
      </p:sp>
    </p:spTree>
    <p:extLst>
      <p:ext uri="{BB962C8B-B14F-4D97-AF65-F5344CB8AC3E}">
        <p14:creationId xmlns:p14="http://schemas.microsoft.com/office/powerpoint/2010/main" val="1245514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7</a:t>
            </a:fld>
            <a:endParaRPr lang="en-US"/>
          </a:p>
        </p:txBody>
      </p:sp>
    </p:spTree>
    <p:extLst>
      <p:ext uri="{BB962C8B-B14F-4D97-AF65-F5344CB8AC3E}">
        <p14:creationId xmlns:p14="http://schemas.microsoft.com/office/powerpoint/2010/main" val="426403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Source: UNEP (2010): The GEO Data Portal, as compiled from FAO, TERRASTAT I Global GIS Databases Poverty and Food Insecurity Mapping Project. United Nations Environment </a:t>
            </a:r>
            <a:r>
              <a:rPr lang="en-US" dirty="0" err="1"/>
              <a:t>Programme</a:t>
            </a:r>
            <a:r>
              <a:rPr lang="en-US" dirty="0"/>
              <a:t>. http://geodata.grid.unep.ch.</a:t>
            </a:r>
          </a:p>
          <a:p>
            <a:r>
              <a:rPr lang="en-US" dirty="0"/>
              <a:t>In each area the biophysical suitability to grow 4 grain crops have been compared: rice, wheat, maize and sorghum and a yield estimate arrived at. This yield estimate was then weighted according to present market prices for the crop and the highest value arrived at was used to select the best suited cereal.</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9</a:t>
            </a:fld>
            <a:endParaRPr lang="en-US"/>
          </a:p>
        </p:txBody>
      </p:sp>
    </p:spTree>
    <p:extLst>
      <p:ext uri="{BB962C8B-B14F-4D97-AF65-F5344CB8AC3E}">
        <p14:creationId xmlns:p14="http://schemas.microsoft.com/office/powerpoint/2010/main" val="115267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90563"/>
            <a:ext cx="6137275" cy="3452812"/>
          </a:xfrm>
        </p:spPr>
      </p:sp>
      <p:sp>
        <p:nvSpPr>
          <p:cNvPr id="3" name="Notes Placeholder 2"/>
          <p:cNvSpPr>
            <a:spLocks noGrp="1"/>
          </p:cNvSpPr>
          <p:nvPr>
            <p:ph type="body" idx="1"/>
          </p:nvPr>
        </p:nvSpPr>
        <p:spPr/>
        <p:txBody>
          <a:bodyPr/>
          <a:lstStyle/>
          <a:p>
            <a:r>
              <a:rPr lang="en-US" dirty="0"/>
              <a:t>About 93 percent of the varieties had gone extinct.</a:t>
            </a:r>
          </a:p>
          <a:p>
            <a:endParaRPr lang="en-US" dirty="0"/>
          </a:p>
          <a:p>
            <a:r>
              <a:rPr lang="en-US" dirty="0"/>
              <a:t>Source: http://ngm.nationalgeographic.com/2011/07/food-ark/food-variety-graphic</a:t>
            </a:r>
          </a:p>
        </p:txBody>
      </p:sp>
      <p:sp>
        <p:nvSpPr>
          <p:cNvPr id="4" name="Slide Number Placeholder 3"/>
          <p:cNvSpPr>
            <a:spLocks noGrp="1"/>
          </p:cNvSpPr>
          <p:nvPr>
            <p:ph type="sldNum" sz="quarter" idx="10"/>
          </p:nvPr>
        </p:nvSpPr>
        <p:spPr/>
        <p:txBody>
          <a:bodyPr/>
          <a:lstStyle/>
          <a:p>
            <a:pPr>
              <a:defRPr/>
            </a:pPr>
            <a:fld id="{351045D9-9454-44D6-9661-555DFC0E4E15}" type="slidenum">
              <a:rPr lang="en-US" smtClean="0"/>
              <a:pPr>
                <a:defRPr/>
              </a:pPr>
              <a:t>10</a:t>
            </a:fld>
            <a:endParaRPr lang="en-US"/>
          </a:p>
        </p:txBody>
      </p:sp>
    </p:spTree>
    <p:extLst>
      <p:ext uri="{BB962C8B-B14F-4D97-AF65-F5344CB8AC3E}">
        <p14:creationId xmlns:p14="http://schemas.microsoft.com/office/powerpoint/2010/main" val="3017627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rgbClr val="CC9900"/>
          </a:solidFill>
          <a:ln w="9525">
            <a:noFill/>
            <a:round/>
            <a:headEnd/>
            <a:tailEnd/>
          </a:ln>
          <a:effectLst/>
        </p:spPr>
        <p:txBody>
          <a:bodyPr/>
          <a:lstStyle/>
          <a:p>
            <a:pPr>
              <a:defRPr/>
            </a:pPr>
            <a:endParaRPr lang="en-US"/>
          </a:p>
        </p:txBody>
      </p:sp>
      <p:pic>
        <p:nvPicPr>
          <p:cNvPr id="5" name="Picture 5" descr="world_cover_left"/>
          <p:cNvPicPr>
            <a:picLocks noChangeAspect="1" noChangeArrowheads="1"/>
          </p:cNvPicPr>
          <p:nvPr/>
        </p:nvPicPr>
        <p:blipFill>
          <a:blip r:embed="rId2" cstate="screen">
            <a:duotone>
              <a:schemeClr val="bg2">
                <a:shade val="45000"/>
                <a:satMod val="135000"/>
              </a:schemeClr>
              <a:prstClr val="white"/>
            </a:duotone>
            <a:lum bright="10000"/>
          </a:blip>
          <a:srcRect/>
          <a:stretch>
            <a:fillRect/>
          </a:stretch>
        </p:blipFill>
        <p:spPr bwMode="auto">
          <a:xfrm>
            <a:off x="8850489" y="92515"/>
            <a:ext cx="3341512" cy="6761952"/>
          </a:xfrm>
          <a:prstGeom prst="rect">
            <a:avLst/>
          </a:prstGeom>
          <a:noFill/>
        </p:spPr>
      </p:pic>
      <p:sp>
        <p:nvSpPr>
          <p:cNvPr id="7" name="Rectangle 5"/>
          <p:cNvSpPr>
            <a:spLocks noChangeArrowheads="1"/>
          </p:cNvSpPr>
          <p:nvPr/>
        </p:nvSpPr>
        <p:spPr bwMode="auto">
          <a:xfrm>
            <a:off x="-8467" y="-1588"/>
            <a:ext cx="5689600" cy="1460501"/>
          </a:xfrm>
          <a:prstGeom prst="rect">
            <a:avLst/>
          </a:prstGeom>
          <a:solidFill>
            <a:srgbClr val="CC9900"/>
          </a:solidFill>
          <a:ln w="9525">
            <a:noFill/>
            <a:miter lim="800000"/>
            <a:headEnd/>
            <a:tailEnd/>
          </a:ln>
          <a:effectLst/>
        </p:spPr>
        <p:txBody>
          <a:bodyPr wrap="none" anchor="ctr"/>
          <a:lstStyle/>
          <a:p>
            <a:pPr>
              <a:defRPr/>
            </a:pPr>
            <a:endParaRPr lang="en-US"/>
          </a:p>
        </p:txBody>
      </p:sp>
      <p:sp>
        <p:nvSpPr>
          <p:cNvPr id="21" name="Rectangle 9"/>
          <p:cNvSpPr>
            <a:spLocks noChangeArrowheads="1"/>
          </p:cNvSpPr>
          <p:nvPr/>
        </p:nvSpPr>
        <p:spPr bwMode="auto">
          <a:xfrm>
            <a:off x="-12700" y="152400"/>
            <a:ext cx="10363200" cy="1143000"/>
          </a:xfrm>
          <a:prstGeom prst="rect">
            <a:avLst/>
          </a:prstGeom>
          <a:solidFill>
            <a:schemeClr val="accent2">
              <a:lumMod val="50000"/>
            </a:schemeClr>
          </a:solidFill>
          <a:ln w="9525">
            <a:noFill/>
            <a:miter lim="800000"/>
            <a:headEnd/>
            <a:tailEnd/>
          </a:ln>
          <a:effectLst/>
        </p:spPr>
        <p:txBody>
          <a:bodyPr wrap="none" anchor="ctr"/>
          <a:lstStyle/>
          <a:p>
            <a:pPr>
              <a:defRPr/>
            </a:pPr>
            <a:endParaRPr lang="en-US" dirty="0">
              <a:cs typeface="+mn-cs"/>
            </a:endParaRPr>
          </a:p>
        </p:txBody>
      </p:sp>
      <p:sp>
        <p:nvSpPr>
          <p:cNvPr id="9" name="Rectangle 4"/>
          <p:cNvSpPr>
            <a:spLocks noChangeArrowheads="1"/>
          </p:cNvSpPr>
          <p:nvPr/>
        </p:nvSpPr>
        <p:spPr bwMode="auto">
          <a:xfrm>
            <a:off x="-10584" y="1447800"/>
            <a:ext cx="2252135" cy="4953000"/>
          </a:xfrm>
          <a:prstGeom prst="rect">
            <a:avLst/>
          </a:prstGeom>
          <a:gradFill rotWithShape="1">
            <a:gsLst>
              <a:gs pos="0">
                <a:srgbClr val="CC9900"/>
              </a:gs>
              <a:gs pos="100000">
                <a:srgbClr val="FFFFFF">
                  <a:alpha val="0"/>
                </a:srgbClr>
              </a:gs>
            </a:gsLst>
            <a:lin ang="5400000" scaled="1"/>
          </a:gradFill>
          <a:ln w="9525">
            <a:noFill/>
            <a:miter lim="800000"/>
            <a:headEnd/>
            <a:tailEnd/>
          </a:ln>
          <a:effectLst/>
        </p:spPr>
        <p:txBody>
          <a:bodyPr wrap="none" anchor="ctr"/>
          <a:lstStyle/>
          <a:p>
            <a:pPr>
              <a:defRPr/>
            </a:pPr>
            <a:endParaRPr lang="en-US"/>
          </a:p>
        </p:txBody>
      </p:sp>
      <p:sp>
        <p:nvSpPr>
          <p:cNvPr id="10" name="Freeform 9"/>
          <p:cNvSpPr>
            <a:spLocks/>
          </p:cNvSpPr>
          <p:nvPr/>
        </p:nvSpPr>
        <p:spPr bwMode="auto">
          <a:xfrm>
            <a:off x="-8467" y="1451874"/>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chemeClr val="accent2">
              <a:lumMod val="75000"/>
            </a:schemeClr>
          </a:solidFill>
          <a:ln w="9525">
            <a:noFill/>
            <a:round/>
            <a:headEnd/>
            <a:tailEnd/>
          </a:ln>
          <a:effectLst/>
        </p:spPr>
        <p:txBody>
          <a:bodyPr/>
          <a:lstStyle/>
          <a:p>
            <a:pPr>
              <a:defRPr/>
            </a:pPr>
            <a:endParaRPr lang="en-US"/>
          </a:p>
        </p:txBody>
      </p:sp>
      <p:sp>
        <p:nvSpPr>
          <p:cNvPr id="11" name="Freeform 10"/>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chemeClr val="accent2">
              <a:lumMod val="75000"/>
            </a:schemeClr>
          </a:solidFill>
          <a:ln w="9525">
            <a:noFill/>
            <a:round/>
            <a:headEnd/>
            <a:tailEnd/>
          </a:ln>
          <a:effectLst/>
        </p:spPr>
        <p:txBody>
          <a:bodyPr/>
          <a:lstStyle/>
          <a:p>
            <a:pPr>
              <a:defRPr/>
            </a:pPr>
            <a:endParaRPr lang="en-US"/>
          </a:p>
        </p:txBody>
      </p:sp>
      <p:sp>
        <p:nvSpPr>
          <p:cNvPr id="12" name="Rectangle 13"/>
          <p:cNvSpPr>
            <a:spLocks noChangeArrowheads="1"/>
          </p:cNvSpPr>
          <p:nvPr/>
        </p:nvSpPr>
        <p:spPr bwMode="auto">
          <a:xfrm>
            <a:off x="1822451" y="317500"/>
            <a:ext cx="3629520"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Arial Narrow" panose="020B0606020202030204" pitchFamily="34" charset="0"/>
                <a:cs typeface="Calibri" pitchFamily="34" charset="0"/>
              </a:rPr>
              <a:t>GEOG 135 – Economic Geography</a:t>
            </a:r>
          </a:p>
        </p:txBody>
      </p:sp>
      <p:sp>
        <p:nvSpPr>
          <p:cNvPr id="13" name="Rectangle 14"/>
          <p:cNvSpPr>
            <a:spLocks noChangeArrowheads="1"/>
          </p:cNvSpPr>
          <p:nvPr/>
        </p:nvSpPr>
        <p:spPr bwMode="auto">
          <a:xfrm>
            <a:off x="1822451" y="777875"/>
            <a:ext cx="2918171" cy="338554"/>
          </a:xfrm>
          <a:prstGeom prst="rect">
            <a:avLst/>
          </a:prstGeom>
          <a:noFill/>
          <a:ln w="9525">
            <a:noFill/>
            <a:miter lim="800000"/>
            <a:headEnd/>
            <a:tailEnd/>
          </a:ln>
          <a:effectLst/>
        </p:spPr>
        <p:txBody>
          <a:bodyPr wrap="none">
            <a:spAutoFit/>
          </a:bodyPr>
          <a:lstStyle/>
          <a:p>
            <a:pPr eaLnBrk="0" hangingPunct="0">
              <a:defRPr/>
            </a:pPr>
            <a:r>
              <a:rPr lang="en-US" sz="1600" b="1" dirty="0">
                <a:solidFill>
                  <a:srgbClr val="FFFF99"/>
                </a:solidFill>
                <a:effectLst/>
                <a:latin typeface="Arial Narrow" panose="020B0606020202030204" pitchFamily="34" charset="0"/>
                <a:cs typeface="Calibri" pitchFamily="34" charset="0"/>
              </a:rPr>
              <a:t>Professor: Dr. Jean-Paul Rodrigue</a:t>
            </a:r>
          </a:p>
        </p:txBody>
      </p:sp>
      <p:pic>
        <p:nvPicPr>
          <p:cNvPr id="14" name="Picture 15" descr="Hofstra_Shield"/>
          <p:cNvPicPr>
            <a:picLocks noChangeAspect="1" noChangeArrowheads="1"/>
          </p:cNvPicPr>
          <p:nvPr userDrawn="1"/>
        </p:nvPicPr>
        <p:blipFill>
          <a:blip r:embed="rId3" cstate="print"/>
          <a:srcRect/>
          <a:stretch>
            <a:fillRect/>
          </a:stretch>
        </p:blipFill>
        <p:spPr bwMode="auto">
          <a:xfrm>
            <a:off x="50047" y="232666"/>
            <a:ext cx="986408" cy="1018941"/>
          </a:xfrm>
          <a:prstGeom prst="rect">
            <a:avLst/>
          </a:prstGeom>
          <a:noFill/>
          <a:ln w="9525">
            <a:noFill/>
            <a:miter lim="800000"/>
            <a:headEnd/>
            <a:tailEnd/>
          </a:ln>
        </p:spPr>
      </p:pic>
      <p:sp>
        <p:nvSpPr>
          <p:cNvPr id="15" name="Rectangle 22"/>
          <p:cNvSpPr>
            <a:spLocks noChangeArrowheads="1"/>
          </p:cNvSpPr>
          <p:nvPr/>
        </p:nvSpPr>
        <p:spPr bwMode="auto">
          <a:xfrm>
            <a:off x="0" y="6400800"/>
            <a:ext cx="12192000" cy="457200"/>
          </a:xfrm>
          <a:prstGeom prst="rect">
            <a:avLst/>
          </a:prstGeom>
          <a:gradFill rotWithShape="1">
            <a:gsLst>
              <a:gs pos="0">
                <a:srgbClr val="FFFFFF"/>
              </a:gs>
              <a:gs pos="100000">
                <a:srgbClr val="92D050">
                  <a:alpha val="75000"/>
                </a:srgbClr>
              </a:gs>
            </a:gsLst>
            <a:lin ang="0" scaled="1"/>
          </a:gradFill>
          <a:ln w="9525">
            <a:noFill/>
            <a:miter lim="800000"/>
            <a:headEnd/>
            <a:tailEnd/>
          </a:ln>
          <a:effectLst/>
        </p:spPr>
        <p:txBody>
          <a:bodyPr wrap="none" anchor="ctr"/>
          <a:lstStyle/>
          <a:p>
            <a:pPr>
              <a:defRPr/>
            </a:pPr>
            <a:endParaRPr lang="en-US"/>
          </a:p>
        </p:txBody>
      </p:sp>
      <p:sp>
        <p:nvSpPr>
          <p:cNvPr id="16"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008000"/>
                </a:solidFill>
              </a:rPr>
              <a:t>Hofstra University, Department of Global Studies &amp; Geography</a:t>
            </a:r>
          </a:p>
        </p:txBody>
      </p:sp>
      <p:sp>
        <p:nvSpPr>
          <p:cNvPr id="18" name="Rectangle 22"/>
          <p:cNvSpPr>
            <a:spLocks noChangeArrowheads="1"/>
          </p:cNvSpPr>
          <p:nvPr/>
        </p:nvSpPr>
        <p:spPr bwMode="auto">
          <a:xfrm>
            <a:off x="0" y="6400800"/>
            <a:ext cx="12192000" cy="457200"/>
          </a:xfrm>
          <a:prstGeom prst="rect">
            <a:avLst/>
          </a:prstGeom>
          <a:gradFill rotWithShape="1">
            <a:gsLst>
              <a:gs pos="0">
                <a:srgbClr val="FFFFFF"/>
              </a:gs>
              <a:gs pos="100000">
                <a:srgbClr val="CC9900"/>
              </a:gs>
            </a:gsLst>
            <a:lin ang="0" scaled="1"/>
          </a:gradFill>
          <a:ln w="9525">
            <a:noFill/>
            <a:miter lim="800000"/>
            <a:headEnd/>
            <a:tailEnd/>
          </a:ln>
          <a:effectLst/>
        </p:spPr>
        <p:txBody>
          <a:bodyPr wrap="none" anchor="ctr"/>
          <a:lstStyle/>
          <a:p>
            <a:pPr>
              <a:defRPr/>
            </a:pPr>
            <a:endParaRPr lang="en-US"/>
          </a:p>
        </p:txBody>
      </p:sp>
      <p:sp>
        <p:nvSpPr>
          <p:cNvPr id="19"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rPr>
              <a:t>Hofstra University, Department of Global Studies &amp; Geography</a:t>
            </a:r>
          </a:p>
        </p:txBody>
      </p:sp>
      <p:sp>
        <p:nvSpPr>
          <p:cNvPr id="428043" name="Rectangle 11"/>
          <p:cNvSpPr>
            <a:spLocks noGrp="1" noChangeArrowheads="1"/>
          </p:cNvSpPr>
          <p:nvPr>
            <p:ph type="ctrTitle"/>
          </p:nvPr>
        </p:nvSpPr>
        <p:spPr>
          <a:xfrm>
            <a:off x="2269068" y="1501776"/>
            <a:ext cx="9478433" cy="1470025"/>
          </a:xfrm>
        </p:spPr>
        <p:txBody>
          <a:bodyPr/>
          <a:lstStyle>
            <a:lvl1pPr>
              <a:defRPr sz="3600"/>
            </a:lvl1pPr>
          </a:lstStyle>
          <a:p>
            <a:r>
              <a:rPr lang="en-US"/>
              <a:t>Click to edit Master title style</a:t>
            </a:r>
          </a:p>
        </p:txBody>
      </p:sp>
      <p:sp>
        <p:nvSpPr>
          <p:cNvPr id="42804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atin typeface="Arial Narrow" panose="020B0606020202030204" pitchFamily="34" charset="0"/>
              </a:defRPr>
            </a:lvl1pPr>
          </a:lstStyle>
          <a:p>
            <a:r>
              <a:rPr lang="en-US"/>
              <a:t>Click to edit Master subtitle style</a:t>
            </a:r>
          </a:p>
        </p:txBody>
      </p:sp>
      <p:sp>
        <p:nvSpPr>
          <p:cNvPr id="23" name="Rectangle 22"/>
          <p:cNvSpPr>
            <a:spLocks noChangeArrowheads="1"/>
          </p:cNvSpPr>
          <p:nvPr/>
        </p:nvSpPr>
        <p:spPr bwMode="auto">
          <a:xfrm>
            <a:off x="0" y="6400800"/>
            <a:ext cx="12192000" cy="457200"/>
          </a:xfrm>
          <a:prstGeom prst="rect">
            <a:avLst/>
          </a:prstGeom>
          <a:gradFill rotWithShape="1">
            <a:gsLst>
              <a:gs pos="0">
                <a:srgbClr val="FFFFFF"/>
              </a:gs>
              <a:gs pos="100000">
                <a:srgbClr val="CC9900"/>
              </a:gs>
            </a:gsLst>
            <a:lin ang="0" scaled="1"/>
          </a:gradFill>
          <a:ln w="9525">
            <a:noFill/>
            <a:miter lim="800000"/>
            <a:headEnd/>
            <a:tailEnd/>
          </a:ln>
          <a:effectLst/>
        </p:spPr>
        <p:txBody>
          <a:bodyPr wrap="none" anchor="ctr"/>
          <a:lstStyle/>
          <a:p>
            <a:pPr>
              <a:defRPr/>
            </a:pPr>
            <a:endParaRPr lang="en-US"/>
          </a:p>
        </p:txBody>
      </p:sp>
      <p:sp>
        <p:nvSpPr>
          <p:cNvPr id="24" name="Text Box 25"/>
          <p:cNvSpPr txBox="1">
            <a:spLocks noChangeArrowheads="1"/>
          </p:cNvSpPr>
          <p:nvPr/>
        </p:nvSpPr>
        <p:spPr bwMode="auto">
          <a:xfrm>
            <a:off x="165100" y="6502401"/>
            <a:ext cx="498450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latin typeface="Arial Narrow" panose="020B0606020202030204" pitchFamily="34" charset="0"/>
                <a:cs typeface="Calibri" pitchFamily="34" charset="0"/>
              </a:rPr>
              <a:t>Hofstra University, Department of Global Studies &amp; Geography</a:t>
            </a:r>
          </a:p>
        </p:txBody>
      </p:sp>
      <p:sp>
        <p:nvSpPr>
          <p:cNvPr id="22" name="Freeform 16"/>
          <p:cNvSpPr>
            <a:spLocks/>
          </p:cNvSpPr>
          <p:nvPr/>
        </p:nvSpPr>
        <p:spPr bwMode="auto">
          <a:xfrm>
            <a:off x="10153651" y="152400"/>
            <a:ext cx="920749" cy="1143000"/>
          </a:xfrm>
          <a:custGeom>
            <a:avLst/>
            <a:gdLst/>
            <a:ahLst/>
            <a:cxnLst>
              <a:cxn ang="0">
                <a:pos x="59" y="0"/>
              </a:cxn>
              <a:cxn ang="0">
                <a:pos x="435" y="1"/>
              </a:cxn>
              <a:cxn ang="0">
                <a:pos x="158" y="720"/>
              </a:cxn>
              <a:cxn ang="0">
                <a:pos x="0" y="719"/>
              </a:cxn>
              <a:cxn ang="0">
                <a:pos x="59" y="0"/>
              </a:cxn>
            </a:cxnLst>
            <a:rect l="0" t="0" r="r" b="b"/>
            <a:pathLst>
              <a:path w="435" h="720">
                <a:moveTo>
                  <a:pt x="59" y="0"/>
                </a:moveTo>
                <a:lnTo>
                  <a:pt x="435" y="1"/>
                </a:lnTo>
                <a:lnTo>
                  <a:pt x="158" y="720"/>
                </a:lnTo>
                <a:lnTo>
                  <a:pt x="0" y="719"/>
                </a:lnTo>
                <a:lnTo>
                  <a:pt x="59" y="0"/>
                </a:lnTo>
                <a:close/>
              </a:path>
            </a:pathLst>
          </a:custGeom>
          <a:solidFill>
            <a:schemeClr val="accent2">
              <a:lumMod val="50000"/>
            </a:schemeClr>
          </a:solidFill>
          <a:ln w="9525">
            <a:noFill/>
            <a:round/>
            <a:headEnd/>
            <a:tailEnd/>
          </a:ln>
          <a:effectLst/>
        </p:spPr>
        <p:txBody>
          <a:bodyPr/>
          <a:lstStyle/>
          <a:p>
            <a:pPr>
              <a:defRPr/>
            </a:pPr>
            <a:endParaRPr lang="en-US">
              <a:cs typeface="+mn-cs"/>
            </a:endParaRPr>
          </a:p>
        </p:txBody>
      </p:sp>
      <p:sp>
        <p:nvSpPr>
          <p:cNvPr id="26" name="Rectangle 25">
            <a:extLst>
              <a:ext uri="{FF2B5EF4-FFF2-40B4-BE49-F238E27FC236}">
                <a16:creationId xmlns:a16="http://schemas.microsoft.com/office/drawing/2014/main" id="{069CF025-2020-4D2E-BADC-A853FD1D695C}"/>
              </a:ext>
            </a:extLst>
          </p:cNvPr>
          <p:cNvSpPr>
            <a:spLocks noChangeArrowheads="1"/>
          </p:cNvSpPr>
          <p:nvPr userDrawn="1"/>
        </p:nvSpPr>
        <p:spPr bwMode="auto">
          <a:xfrm>
            <a:off x="0" y="6400800"/>
            <a:ext cx="12192000" cy="457200"/>
          </a:xfrm>
          <a:prstGeom prst="rect">
            <a:avLst/>
          </a:prstGeom>
          <a:gradFill rotWithShape="1">
            <a:gsLst>
              <a:gs pos="0">
                <a:srgbClr val="FFFFFF"/>
              </a:gs>
              <a:gs pos="100000">
                <a:srgbClr val="CC9900"/>
              </a:gs>
            </a:gsLst>
            <a:lin ang="0" scaled="1"/>
          </a:gradFill>
          <a:ln w="9525">
            <a:noFill/>
            <a:miter lim="800000"/>
            <a:headEnd/>
            <a:tailEnd/>
          </a:ln>
          <a:effectLst/>
        </p:spPr>
        <p:txBody>
          <a:bodyPr wrap="none" anchor="ctr"/>
          <a:lstStyle/>
          <a:p>
            <a:pPr>
              <a:defRPr/>
            </a:pPr>
            <a:endParaRPr lang="en-US"/>
          </a:p>
        </p:txBody>
      </p:sp>
      <p:sp>
        <p:nvSpPr>
          <p:cNvPr id="27" name="Text Box 25">
            <a:extLst>
              <a:ext uri="{FF2B5EF4-FFF2-40B4-BE49-F238E27FC236}">
                <a16:creationId xmlns:a16="http://schemas.microsoft.com/office/drawing/2014/main" id="{969F9D56-5A05-461E-9C45-E8D3D22C11C9}"/>
              </a:ext>
            </a:extLst>
          </p:cNvPr>
          <p:cNvSpPr txBox="1">
            <a:spLocks noChangeArrowheads="1"/>
          </p:cNvSpPr>
          <p:nvPr userDrawn="1"/>
        </p:nvSpPr>
        <p:spPr bwMode="auto">
          <a:xfrm>
            <a:off x="165101" y="6502401"/>
            <a:ext cx="5331139"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latin typeface="Calibri" pitchFamily="34" charset="0"/>
                <a:cs typeface="Calibri" pitchFamily="34" charset="0"/>
              </a:rPr>
              <a:t>Hofstra University, Department of Global Studies &amp; Geography</a:t>
            </a:r>
          </a:p>
        </p:txBody>
      </p:sp>
    </p:spTree>
    <p:extLst>
      <p:ext uri="{BB962C8B-B14F-4D97-AF65-F5344CB8AC3E}">
        <p14:creationId xmlns:p14="http://schemas.microsoft.com/office/powerpoint/2010/main" val="1876313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B3D545D3-F62C-4156-836F-74B321E3412E}" type="slidenum">
              <a:rPr lang="en-US" smtClean="0"/>
              <a:pPr>
                <a:defRPr/>
              </a:pPr>
              <a:t>‹#›</a:t>
            </a:fld>
            <a:endParaRPr lang="en-US"/>
          </a:p>
        </p:txBody>
      </p:sp>
    </p:spTree>
    <p:extLst>
      <p:ext uri="{BB962C8B-B14F-4D97-AF65-F5344CB8AC3E}">
        <p14:creationId xmlns:p14="http://schemas.microsoft.com/office/powerpoint/2010/main" val="156348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FC4922C2-E513-46BF-9B1B-7AA99689B8BE}" type="slidenum">
              <a:rPr lang="en-US" smtClean="0"/>
              <a:pPr>
                <a:defRPr/>
              </a:pPr>
              <a:t>‹#›</a:t>
            </a:fld>
            <a:endParaRPr lang="en-US"/>
          </a:p>
        </p:txBody>
      </p:sp>
    </p:spTree>
    <p:extLst>
      <p:ext uri="{BB962C8B-B14F-4D97-AF65-F5344CB8AC3E}">
        <p14:creationId xmlns:p14="http://schemas.microsoft.com/office/powerpoint/2010/main" val="424366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6082FCDE-8050-4C6C-8FD5-FA9B15AB6AA3}" type="slidenum">
              <a:rPr lang="en-US" smtClean="0"/>
              <a:pPr>
                <a:defRPr/>
              </a:pPr>
              <a:t>‹#›</a:t>
            </a:fld>
            <a:endParaRPr lang="en-US"/>
          </a:p>
        </p:txBody>
      </p:sp>
    </p:spTree>
    <p:extLst>
      <p:ext uri="{BB962C8B-B14F-4D97-AF65-F5344CB8AC3E}">
        <p14:creationId xmlns:p14="http://schemas.microsoft.com/office/powerpoint/2010/main" val="335685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34533" y="152400"/>
            <a:ext cx="10854267" cy="1143000"/>
          </a:xfrm>
        </p:spPr>
        <p:txBody>
          <a:bodyPr/>
          <a:lstStyle/>
          <a:p>
            <a:r>
              <a:rPr lang="en-US"/>
              <a:t>Click to edit Master title style</a:t>
            </a:r>
          </a:p>
        </p:txBody>
      </p:sp>
      <p:sp>
        <p:nvSpPr>
          <p:cNvPr id="3" name="Chart Placeholder 2"/>
          <p:cNvSpPr>
            <a:spLocks noGrp="1"/>
          </p:cNvSpPr>
          <p:nvPr>
            <p:ph type="chart" sz="half" idx="1"/>
          </p:nvPr>
        </p:nvSpPr>
        <p:spPr>
          <a:xfrm>
            <a:off x="1132417" y="1447800"/>
            <a:ext cx="5334000" cy="5137150"/>
          </a:xfrm>
        </p:spPr>
        <p:txBody>
          <a:bodyPr/>
          <a:lstStyle/>
          <a:p>
            <a:pPr lvl="0"/>
            <a:r>
              <a:rPr lang="en-US" noProof="0"/>
              <a:t>Click icon to add chart</a:t>
            </a:r>
          </a:p>
        </p:txBody>
      </p:sp>
      <p:sp>
        <p:nvSpPr>
          <p:cNvPr id="4" name="Text Placeholder 3"/>
          <p:cNvSpPr>
            <a:spLocks noGrp="1"/>
          </p:cNvSpPr>
          <p:nvPr>
            <p:ph type="body" sz="half" idx="2"/>
          </p:nvPr>
        </p:nvSpPr>
        <p:spPr>
          <a:xfrm>
            <a:off x="6669617" y="1447800"/>
            <a:ext cx="5334000" cy="5137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6F47E4E5-B552-4C85-B840-B20155FD902B}" type="slidenum">
              <a:rPr lang="en-US" smtClean="0"/>
              <a:pPr>
                <a:defRPr/>
              </a:pPr>
              <a:t>‹#›</a:t>
            </a:fld>
            <a:endParaRPr lang="en-US"/>
          </a:p>
        </p:txBody>
      </p:sp>
    </p:spTree>
    <p:extLst>
      <p:ext uri="{BB962C8B-B14F-4D97-AF65-F5344CB8AC3E}">
        <p14:creationId xmlns:p14="http://schemas.microsoft.com/office/powerpoint/2010/main" val="2880043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9E21B543-BE1A-44A8-A5EB-E2BABC2D5A6E}" type="slidenum">
              <a:rPr lang="en-US"/>
              <a:pPr>
                <a:defRPr/>
              </a:pPr>
              <a:t>‹#›</a:t>
            </a:fld>
            <a:endParaRPr lang="en-US"/>
          </a:p>
        </p:txBody>
      </p:sp>
    </p:spTree>
    <p:extLst>
      <p:ext uri="{BB962C8B-B14F-4D97-AF65-F5344CB8AC3E}">
        <p14:creationId xmlns:p14="http://schemas.microsoft.com/office/powerpoint/2010/main" val="49129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A83CF386-AE6C-4A54-8155-88D4E28BE216}" type="slidenum">
              <a:rPr lang="en-US" smtClean="0"/>
              <a:pPr>
                <a:defRPr/>
              </a:pPr>
              <a:t>‹#›</a:t>
            </a:fld>
            <a:endParaRPr lang="en-US"/>
          </a:p>
        </p:txBody>
      </p:sp>
    </p:spTree>
    <p:extLst>
      <p:ext uri="{BB962C8B-B14F-4D97-AF65-F5344CB8AC3E}">
        <p14:creationId xmlns:p14="http://schemas.microsoft.com/office/powerpoint/2010/main" val="24529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588" y="156894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9089" y="2941218"/>
            <a:ext cx="10363200" cy="3580353"/>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B54B1F7B-FAAB-4F84-904D-05AA84E93C91}" type="slidenum">
              <a:rPr lang="en-US" smtClean="0"/>
              <a:pPr>
                <a:defRPr/>
              </a:pPr>
              <a:t>‹#›</a:t>
            </a:fld>
            <a:endParaRPr lang="en-US"/>
          </a:p>
        </p:txBody>
      </p:sp>
    </p:spTree>
    <p:extLst>
      <p:ext uri="{BB962C8B-B14F-4D97-AF65-F5344CB8AC3E}">
        <p14:creationId xmlns:p14="http://schemas.microsoft.com/office/powerpoint/2010/main" val="27652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DD1513C1-3423-43A6-816C-04F7B35724A7}" type="slidenum">
              <a:rPr lang="en-US" smtClean="0"/>
              <a:pPr>
                <a:defRPr/>
              </a:pPr>
              <a:t>‹#›</a:t>
            </a:fld>
            <a:endParaRPr lang="en-US"/>
          </a:p>
        </p:txBody>
      </p:sp>
    </p:spTree>
    <p:extLst>
      <p:ext uri="{BB962C8B-B14F-4D97-AF65-F5344CB8AC3E}">
        <p14:creationId xmlns:p14="http://schemas.microsoft.com/office/powerpoint/2010/main" val="159144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8BB28EA2-5A0F-47C0-A115-B79151559F8C}" type="slidenum">
              <a:rPr lang="en-US" smtClean="0"/>
              <a:pPr>
                <a:defRPr/>
              </a:pPr>
              <a:t>‹#›</a:t>
            </a:fld>
            <a:endParaRPr lang="en-US"/>
          </a:p>
        </p:txBody>
      </p:sp>
    </p:spTree>
    <p:extLst>
      <p:ext uri="{BB962C8B-B14F-4D97-AF65-F5344CB8AC3E}">
        <p14:creationId xmlns:p14="http://schemas.microsoft.com/office/powerpoint/2010/main" val="131361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2A7FD1D1-6F11-4074-A3FE-A8F0AFFA5764}" type="slidenum">
              <a:rPr lang="en-US" smtClean="0"/>
              <a:pPr>
                <a:defRPr/>
              </a:pPr>
              <a:t>‹#›</a:t>
            </a:fld>
            <a:endParaRPr lang="en-US"/>
          </a:p>
        </p:txBody>
      </p:sp>
    </p:spTree>
    <p:extLst>
      <p:ext uri="{BB962C8B-B14F-4D97-AF65-F5344CB8AC3E}">
        <p14:creationId xmlns:p14="http://schemas.microsoft.com/office/powerpoint/2010/main" val="342935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4BBEE2D-397F-430A-A30A-4F013D557FC4}" type="slidenum">
              <a:rPr lang="en-US" smtClean="0"/>
              <a:pPr>
                <a:defRPr/>
              </a:pPr>
              <a:t>‹#›</a:t>
            </a:fld>
            <a:endParaRPr lang="en-US"/>
          </a:p>
        </p:txBody>
      </p:sp>
    </p:spTree>
    <p:extLst>
      <p:ext uri="{BB962C8B-B14F-4D97-AF65-F5344CB8AC3E}">
        <p14:creationId xmlns:p14="http://schemas.microsoft.com/office/powerpoint/2010/main" val="129068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9BA2888-C403-43AA-BC04-C3B08EAA8C30}" type="slidenum">
              <a:rPr lang="en-US" smtClean="0"/>
              <a:pPr>
                <a:defRPr/>
              </a:pPr>
              <a:t>‹#›</a:t>
            </a:fld>
            <a:endParaRPr lang="en-US"/>
          </a:p>
        </p:txBody>
      </p:sp>
    </p:spTree>
    <p:extLst>
      <p:ext uri="{BB962C8B-B14F-4D97-AF65-F5344CB8AC3E}">
        <p14:creationId xmlns:p14="http://schemas.microsoft.com/office/powerpoint/2010/main" val="14717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EB57F78-DF29-4421-BCF7-7AAD4E0F6591}" type="slidenum">
              <a:rPr lang="en-US" smtClean="0"/>
              <a:pPr>
                <a:defRPr/>
              </a:pPr>
              <a:t>‹#›</a:t>
            </a:fld>
            <a:endParaRPr lang="en-US"/>
          </a:p>
        </p:txBody>
      </p:sp>
    </p:spTree>
    <p:extLst>
      <p:ext uri="{BB962C8B-B14F-4D97-AF65-F5344CB8AC3E}">
        <p14:creationId xmlns:p14="http://schemas.microsoft.com/office/powerpoint/2010/main" val="235601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world_cover_left"/>
          <p:cNvPicPr>
            <a:picLocks noChangeAspect="1" noChangeArrowheads="1"/>
          </p:cNvPicPr>
          <p:nvPr/>
        </p:nvPicPr>
        <p:blipFill>
          <a:blip r:embed="rId16" cstate="screen">
            <a:duotone>
              <a:schemeClr val="bg2">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10961511" y="1"/>
            <a:ext cx="1230489" cy="2571750"/>
          </a:xfrm>
          <a:prstGeom prst="rect">
            <a:avLst/>
          </a:prstGeom>
          <a:noFill/>
        </p:spPr>
      </p:pic>
      <p:sp>
        <p:nvSpPr>
          <p:cNvPr id="427010" name="Rectangle 2"/>
          <p:cNvSpPr>
            <a:spLocks noGrp="1" noChangeArrowheads="1"/>
          </p:cNvSpPr>
          <p:nvPr>
            <p:ph type="title"/>
          </p:nvPr>
        </p:nvSpPr>
        <p:spPr bwMode="auto">
          <a:xfrm>
            <a:off x="1039285" y="104775"/>
            <a:ext cx="10949516"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1009651" y="1311275"/>
            <a:ext cx="10993967"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701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pPr>
              <a:defRPr/>
            </a:pPr>
            <a:fld id="{6F47E4E5-B552-4C85-B840-B20155FD902B}" type="slidenum">
              <a:rPr lang="en-US" smtClean="0"/>
              <a:pPr>
                <a:defRPr/>
              </a:pPr>
              <a:t>‹#›</a:t>
            </a:fld>
            <a:endParaRPr lang="en-US"/>
          </a:p>
        </p:txBody>
      </p:sp>
      <p:sp>
        <p:nvSpPr>
          <p:cNvPr id="427014" name="Rectangle 6"/>
          <p:cNvSpPr>
            <a:spLocks noChangeArrowheads="1"/>
          </p:cNvSpPr>
          <p:nvPr/>
        </p:nvSpPr>
        <p:spPr bwMode="auto">
          <a:xfrm>
            <a:off x="-14817" y="-11113"/>
            <a:ext cx="1016001" cy="1447801"/>
          </a:xfrm>
          <a:prstGeom prst="rect">
            <a:avLst/>
          </a:prstGeom>
          <a:solidFill>
            <a:srgbClr val="92D050"/>
          </a:solidFill>
          <a:ln w="9525">
            <a:noFill/>
            <a:miter lim="800000"/>
            <a:headEnd/>
            <a:tailEnd/>
          </a:ln>
          <a:effectLst/>
        </p:spPr>
        <p:txBody>
          <a:bodyPr wrap="none" anchor="ctr"/>
          <a:lstStyle/>
          <a:p>
            <a:pPr>
              <a:defRPr/>
            </a:pPr>
            <a:endParaRPr lang="en-US"/>
          </a:p>
        </p:txBody>
      </p:sp>
      <p:sp>
        <p:nvSpPr>
          <p:cNvPr id="427015" name="Rectangle 7"/>
          <p:cNvSpPr>
            <a:spLocks noChangeArrowheads="1"/>
          </p:cNvSpPr>
          <p:nvPr/>
        </p:nvSpPr>
        <p:spPr bwMode="auto">
          <a:xfrm>
            <a:off x="-14817" y="1436688"/>
            <a:ext cx="1016001" cy="5421312"/>
          </a:xfrm>
          <a:prstGeom prst="rect">
            <a:avLst/>
          </a:prstGeom>
          <a:gradFill rotWithShape="1">
            <a:gsLst>
              <a:gs pos="0">
                <a:srgbClr val="CC9900"/>
              </a:gs>
              <a:gs pos="100000">
                <a:srgbClr val="FFFFFF">
                  <a:alpha val="50999"/>
                </a:srgbClr>
              </a:gs>
            </a:gsLst>
            <a:lin ang="5400000" scaled="1"/>
          </a:gradFill>
          <a:ln w="9525">
            <a:noFill/>
            <a:miter lim="800000"/>
            <a:headEnd/>
            <a:tailEnd/>
          </a:ln>
          <a:effectLst/>
        </p:spPr>
        <p:txBody>
          <a:bodyPr wrap="none" anchor="ctr"/>
          <a:lstStyle/>
          <a:p>
            <a:pPr>
              <a:defRPr/>
            </a:pPr>
            <a:endParaRPr lang="en-US"/>
          </a:p>
        </p:txBody>
      </p:sp>
      <p:sp>
        <p:nvSpPr>
          <p:cNvPr id="427016" name="Rectangle 8"/>
          <p:cNvSpPr>
            <a:spLocks noChangeArrowheads="1"/>
          </p:cNvSpPr>
          <p:nvPr/>
        </p:nvSpPr>
        <p:spPr bwMode="auto">
          <a:xfrm>
            <a:off x="1909234" y="1054100"/>
            <a:ext cx="10282767" cy="241300"/>
          </a:xfrm>
          <a:prstGeom prst="rect">
            <a:avLst/>
          </a:prstGeom>
          <a:gradFill rotWithShape="1">
            <a:gsLst>
              <a:gs pos="0">
                <a:srgbClr val="FFFFFF">
                  <a:alpha val="50000"/>
                </a:srgbClr>
              </a:gs>
              <a:gs pos="100000">
                <a:srgbClr val="CC9900"/>
              </a:gs>
            </a:gsLst>
            <a:lin ang="0" scaled="1"/>
          </a:gradFill>
          <a:ln w="9525">
            <a:noFill/>
            <a:miter lim="800000"/>
            <a:headEnd/>
            <a:tailEnd/>
          </a:ln>
          <a:effectLst/>
        </p:spPr>
        <p:txBody>
          <a:bodyPr wrap="none" anchor="ctr"/>
          <a:lstStyle/>
          <a:p>
            <a:pPr>
              <a:defRPr/>
            </a:pPr>
            <a:endParaRPr lang="en-US"/>
          </a:p>
        </p:txBody>
      </p:sp>
      <p:sp>
        <p:nvSpPr>
          <p:cNvPr id="427018" name="Text Box 10"/>
          <p:cNvSpPr txBox="1">
            <a:spLocks noChangeArrowheads="1"/>
          </p:cNvSpPr>
          <p:nvPr/>
        </p:nvSpPr>
        <p:spPr bwMode="auto">
          <a:xfrm>
            <a:off x="10439377"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anose="020B0606020202030204" pitchFamily="34" charset="0"/>
              </a:rPr>
              <a:t>© Dr. Jean-Paul Rodrigue</a:t>
            </a:r>
          </a:p>
        </p:txBody>
      </p:sp>
      <p:sp>
        <p:nvSpPr>
          <p:cNvPr id="13" name="Rectangle 6"/>
          <p:cNvSpPr>
            <a:spLocks noChangeArrowheads="1"/>
          </p:cNvSpPr>
          <p:nvPr/>
        </p:nvSpPr>
        <p:spPr bwMode="auto">
          <a:xfrm>
            <a:off x="-14817" y="-11113"/>
            <a:ext cx="1016001" cy="1447801"/>
          </a:xfrm>
          <a:prstGeom prst="rect">
            <a:avLst/>
          </a:prstGeom>
          <a:solidFill>
            <a:srgbClr val="CC6600"/>
          </a:solidFill>
          <a:ln w="9525">
            <a:noFill/>
            <a:miter lim="800000"/>
            <a:headEnd/>
            <a:tailEnd/>
          </a:ln>
          <a:effectLst/>
        </p:spPr>
        <p:txBody>
          <a:bodyPr wrap="none" anchor="ctr"/>
          <a:lstStyle/>
          <a:p>
            <a:pPr>
              <a:defRPr/>
            </a:pPr>
            <a:endParaRPr lang="en-US"/>
          </a:p>
        </p:txBody>
      </p:sp>
      <p:sp>
        <p:nvSpPr>
          <p:cNvPr id="16" name="Rectangle 6"/>
          <p:cNvSpPr>
            <a:spLocks noChangeArrowheads="1"/>
          </p:cNvSpPr>
          <p:nvPr/>
        </p:nvSpPr>
        <p:spPr bwMode="auto">
          <a:xfrm>
            <a:off x="-14817" y="-11113"/>
            <a:ext cx="1016001" cy="1447801"/>
          </a:xfrm>
          <a:prstGeom prst="rect">
            <a:avLst/>
          </a:prstGeom>
          <a:solidFill>
            <a:srgbClr val="CC6600"/>
          </a:solidFill>
          <a:ln w="9525">
            <a:noFill/>
            <a:miter lim="800000"/>
            <a:headEnd/>
            <a:tailEnd/>
          </a:ln>
          <a:effectLst/>
        </p:spPr>
        <p:txBody>
          <a:bodyPr wrap="none" anchor="ctr"/>
          <a:lstStyle/>
          <a:p>
            <a:pPr>
              <a:defRPr/>
            </a:pPr>
            <a:endParaRPr lang="en-US"/>
          </a:p>
        </p:txBody>
      </p:sp>
      <p:sp>
        <p:nvSpPr>
          <p:cNvPr id="12" name="Rectangle 6">
            <a:extLst>
              <a:ext uri="{FF2B5EF4-FFF2-40B4-BE49-F238E27FC236}">
                <a16:creationId xmlns:a16="http://schemas.microsoft.com/office/drawing/2014/main" id="{32D7C131-8035-4261-80A7-B54B41852C18}"/>
              </a:ext>
            </a:extLst>
          </p:cNvPr>
          <p:cNvSpPr>
            <a:spLocks noChangeArrowheads="1"/>
          </p:cNvSpPr>
          <p:nvPr userDrawn="1"/>
        </p:nvSpPr>
        <p:spPr bwMode="auto">
          <a:xfrm>
            <a:off x="-14817" y="-11113"/>
            <a:ext cx="1016001" cy="1447801"/>
          </a:xfrm>
          <a:prstGeom prst="rect">
            <a:avLst/>
          </a:prstGeom>
          <a:solidFill>
            <a:srgbClr val="CC6600"/>
          </a:soli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84873765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Lst>
  <p:txStyles>
    <p:titleStyle>
      <a:lvl1pPr algn="l" rtl="0" eaLnBrk="1" fontAlgn="base" hangingPunct="1">
        <a:spcBef>
          <a:spcPct val="0"/>
        </a:spcBef>
        <a:spcAft>
          <a:spcPct val="0"/>
        </a:spcAft>
        <a:defRPr sz="2800" b="1">
          <a:solidFill>
            <a:schemeClr val="accent2">
              <a:lumMod val="50000"/>
            </a:schemeClr>
          </a:solidFill>
          <a:effectLst>
            <a:outerShdw blurRad="38100" dist="38100" dir="2700000" algn="tl">
              <a:srgbClr val="C0C0C0"/>
            </a:outerShdw>
          </a:effectLst>
          <a:latin typeface="Arial Narrow" panose="020B0606020202030204" pitchFamily="34" charset="0"/>
          <a:ea typeface="+mj-ea"/>
          <a:cs typeface="+mj-cs"/>
        </a:defRPr>
      </a:lvl1pPr>
      <a:lvl2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2pPr>
      <a:lvl3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3pPr>
      <a:lvl4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4pPr>
      <a:lvl5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1" fontAlgn="base" hangingPunct="1">
        <a:spcBef>
          <a:spcPct val="0"/>
        </a:spcBef>
        <a:spcAft>
          <a:spcPct val="0"/>
        </a:spcAft>
        <a:buClr>
          <a:srgbClr val="990000"/>
        </a:buClr>
        <a:buFont typeface="Arial Narrow" pitchFamily="34" charset="0"/>
        <a:buChar char="■"/>
        <a:defRPr sz="2800" b="1">
          <a:solidFill>
            <a:srgbClr val="333333"/>
          </a:solidFill>
          <a:latin typeface="Arial Narrow" panose="020B0606020202030204" pitchFamily="34" charset="0"/>
          <a:ea typeface="+mn-ea"/>
          <a:cs typeface="Arial Narrow" panose="020B0606020202030204" pitchFamily="34" charset="0"/>
        </a:defRPr>
      </a:lvl1pPr>
      <a:lvl2pPr marL="742950" indent="-285750" algn="l" rtl="0" eaLnBrk="1" fontAlgn="base" hangingPunct="1">
        <a:spcBef>
          <a:spcPct val="0"/>
        </a:spcBef>
        <a:spcAft>
          <a:spcPct val="0"/>
        </a:spcAft>
        <a:buFont typeface="Arial" charset="0"/>
        <a:buChar char="•"/>
        <a:defRPr sz="2400">
          <a:solidFill>
            <a:srgbClr val="5F5F5F"/>
          </a:solidFill>
          <a:latin typeface="Arial Narrow" panose="020B0606020202030204" pitchFamily="34" charset="0"/>
          <a:cs typeface="Arial Narrow" panose="020B0606020202030204" pitchFamily="34" charset="0"/>
        </a:defRPr>
      </a:lvl2pPr>
      <a:lvl3pPr marL="1143000" indent="-228600" algn="l" rtl="0" eaLnBrk="1" fontAlgn="base" hangingPunct="1">
        <a:spcBef>
          <a:spcPct val="0"/>
        </a:spcBef>
        <a:spcAft>
          <a:spcPct val="0"/>
        </a:spcAft>
        <a:buChar char="•"/>
        <a:defRPr sz="2000">
          <a:solidFill>
            <a:srgbClr val="5F5F5F"/>
          </a:solidFill>
          <a:latin typeface="Arial Narrow" panose="020B0606020202030204" pitchFamily="34" charset="0"/>
          <a:cs typeface="Arial Narrow" panose="020B0606020202030204" pitchFamily="34" charset="0"/>
        </a:defRPr>
      </a:lvl3pPr>
      <a:lvl4pPr marL="16002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4pPr>
      <a:lvl5pPr marL="20574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transportgeography.org/?page_id=13117" TargetMode="Externa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hyperlink" Target="https://transportgeography.org/?page_id=12835" TargetMode="External"/><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transportgeography.org/?page_id=12835"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transportgeography.org/?page_id=13221"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transportgeography.org/?page_id=413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transportgeography.org/?page_id=13142"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w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transportgeography.org/?page_id=4898"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transportgeography.org/?page_id=4903"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wmf"/></Relationships>
</file>

<file path=ppt/slides/_rels/slide5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ransportgeography.org/?page_id=13087"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transportgeography.org/?page_id=1289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transportgeography.org/?page_id=12904" TargetMode="External"/><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defRPr/>
            </a:pPr>
            <a:r>
              <a:rPr lang="en-US" dirty="0"/>
              <a:t>Topic 6 – Agriculture and Food Production</a:t>
            </a:r>
          </a:p>
        </p:txBody>
      </p:sp>
      <p:sp>
        <p:nvSpPr>
          <p:cNvPr id="4099" name="Rectangle 3"/>
          <p:cNvSpPr>
            <a:spLocks noGrp="1" noChangeArrowheads="1"/>
          </p:cNvSpPr>
          <p:nvPr>
            <p:ph type="subTitle" idx="1"/>
          </p:nvPr>
        </p:nvSpPr>
        <p:spPr/>
        <p:txBody>
          <a:bodyPr/>
          <a:lstStyle/>
          <a:p>
            <a:r>
              <a:rPr lang="en-US" dirty="0"/>
              <a:t>A – The Agricultural Landscape</a:t>
            </a:r>
          </a:p>
          <a:p>
            <a:r>
              <a:rPr lang="en-US" dirty="0"/>
              <a:t>B – Systems of Agricultural Production</a:t>
            </a:r>
          </a:p>
          <a:p>
            <a:r>
              <a:rPr lang="en-US" dirty="0"/>
              <a:t>C – Commercial Agriculture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A Declining Food Variety</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094" y="796766"/>
            <a:ext cx="6217920" cy="606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067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p>
        </p:txBody>
      </p:sp>
      <p:pic>
        <p:nvPicPr>
          <p:cNvPr id="1028" name="Picture 4" descr="https://stories.isu.pub/59934578/images/23_original_file_I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83" y="-9526"/>
            <a:ext cx="10287000" cy="6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36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F5BAD-872A-49BA-A5A7-3707959DC028}"/>
              </a:ext>
            </a:extLst>
          </p:cNvPr>
          <p:cNvSpPr>
            <a:spLocks noGrp="1"/>
          </p:cNvSpPr>
          <p:nvPr>
            <p:ph type="title"/>
          </p:nvPr>
        </p:nvSpPr>
        <p:spPr/>
        <p:txBody>
          <a:bodyPr/>
          <a:lstStyle/>
          <a:p>
            <a:endParaRPr lang="en-US"/>
          </a:p>
        </p:txBody>
      </p:sp>
      <p:pic>
        <p:nvPicPr>
          <p:cNvPr id="1026" name="Picture 2" descr="Image">
            <a:extLst>
              <a:ext uri="{FF2B5EF4-FFF2-40B4-BE49-F238E27FC236}">
                <a16:creationId xmlns:a16="http://schemas.microsoft.com/office/drawing/2014/main" id="{2A7313C8-8377-4E8D-A6BA-C3CEF083C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230" y="1456574"/>
            <a:ext cx="10715625"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6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87" name="Rectangle 15"/>
          <p:cNvSpPr>
            <a:spLocks noGrp="1" noChangeArrowheads="1"/>
          </p:cNvSpPr>
          <p:nvPr>
            <p:ph type="title"/>
          </p:nvPr>
        </p:nvSpPr>
        <p:spPr/>
        <p:txBody>
          <a:bodyPr/>
          <a:lstStyle/>
          <a:p>
            <a:pPr>
              <a:defRPr/>
            </a:pPr>
            <a:r>
              <a:rPr lang="en-US" dirty="0"/>
              <a:t>3. Nutrition Transitions</a:t>
            </a:r>
          </a:p>
        </p:txBody>
      </p:sp>
      <p:sp>
        <p:nvSpPr>
          <p:cNvPr id="2" name="Content Placeholder 1"/>
          <p:cNvSpPr>
            <a:spLocks noGrp="1"/>
          </p:cNvSpPr>
          <p:nvPr>
            <p:ph idx="1"/>
          </p:nvPr>
        </p:nvSpPr>
        <p:spPr/>
        <p:txBody>
          <a:bodyPr/>
          <a:lstStyle/>
          <a:p>
            <a:r>
              <a:rPr lang="en-US" dirty="0"/>
              <a:t>Nutrition Transition</a:t>
            </a:r>
          </a:p>
          <a:p>
            <a:pPr lvl="1"/>
            <a:r>
              <a:rPr lang="en-US" dirty="0"/>
              <a:t>Urban and sedentary:</a:t>
            </a:r>
          </a:p>
          <a:p>
            <a:pPr lvl="2"/>
            <a:r>
              <a:rPr lang="en-US" dirty="0"/>
              <a:t>People are more often away from home.</a:t>
            </a:r>
          </a:p>
          <a:p>
            <a:pPr lvl="2"/>
            <a:r>
              <a:rPr lang="en-US" dirty="0"/>
              <a:t>1970: 75% of all food expenses spent to prepare meals at home.</a:t>
            </a:r>
          </a:p>
          <a:p>
            <a:pPr lvl="2"/>
            <a:r>
              <a:rPr lang="en-US" dirty="0"/>
              <a:t>2000: 50% of all food expenses for restaurants.</a:t>
            </a:r>
          </a:p>
          <a:p>
            <a:pPr lvl="1"/>
            <a:r>
              <a:rPr lang="en-US" dirty="0"/>
              <a:t>Element of available time to prepare food.</a:t>
            </a:r>
          </a:p>
          <a:p>
            <a:pPr lvl="1"/>
            <a:r>
              <a:rPr lang="en-US" dirty="0"/>
              <a:t>More woman in the labor force:</a:t>
            </a:r>
          </a:p>
          <a:p>
            <a:pPr lvl="2"/>
            <a:r>
              <a:rPr lang="en-US" dirty="0"/>
              <a:t>Away from the traditional role of food preparation.</a:t>
            </a:r>
          </a:p>
          <a:p>
            <a:pPr lvl="2"/>
            <a:r>
              <a:rPr lang="en-US" dirty="0"/>
              <a:t>Both members of a couple are often working.</a:t>
            </a:r>
          </a:p>
          <a:p>
            <a:pPr lvl="2"/>
            <a:r>
              <a:rPr lang="en-US" dirty="0"/>
              <a:t>Less preparation time available.</a:t>
            </a:r>
          </a:p>
          <a:p>
            <a:pPr lvl="1"/>
            <a:r>
              <a:rPr lang="en-US" dirty="0"/>
              <a:t>90% of the money spent on food is spent on processed foods.</a:t>
            </a:r>
          </a:p>
        </p:txBody>
      </p:sp>
    </p:spTree>
    <p:extLst>
      <p:ext uri="{BB962C8B-B14F-4D97-AF65-F5344CB8AC3E}">
        <p14:creationId xmlns:p14="http://schemas.microsoft.com/office/powerpoint/2010/main" val="2265934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Nutrition Transitions</a:t>
            </a:r>
          </a:p>
        </p:txBody>
      </p:sp>
      <p:sp>
        <p:nvSpPr>
          <p:cNvPr id="3" name="Content Placeholder 2"/>
          <p:cNvSpPr>
            <a:spLocks noGrp="1"/>
          </p:cNvSpPr>
          <p:nvPr>
            <p:ph idx="1"/>
          </p:nvPr>
        </p:nvSpPr>
        <p:spPr/>
        <p:txBody>
          <a:bodyPr/>
          <a:lstStyle/>
          <a:p>
            <a:r>
              <a:rPr lang="en-US" dirty="0"/>
              <a:t>Nutritional shift</a:t>
            </a:r>
          </a:p>
          <a:p>
            <a:pPr lvl="1"/>
            <a:r>
              <a:rPr lang="en-US" dirty="0"/>
              <a:t>From a diet dominated by grains and vegetables to a diet dominated by fats and sugars.</a:t>
            </a:r>
          </a:p>
          <a:p>
            <a:pPr lvl="1"/>
            <a:r>
              <a:rPr lang="en-US" dirty="0"/>
              <a:t>Natural human desire for fat and sugar (energy dense foods; low satiation).</a:t>
            </a:r>
          </a:p>
          <a:p>
            <a:pPr lvl="1"/>
            <a:r>
              <a:rPr lang="en-US" dirty="0"/>
              <a:t>Between 1980 and 2000 calorie intake in the US has risen nearly 10% for men and 7% for women.</a:t>
            </a:r>
          </a:p>
          <a:p>
            <a:pPr lvl="1"/>
            <a:r>
              <a:rPr lang="en-US" dirty="0"/>
              <a:t>Global average of 21% more daily consumption in calories than necessary.</a:t>
            </a:r>
          </a:p>
          <a:p>
            <a:pPr lvl="1"/>
            <a:r>
              <a:rPr lang="en-US" dirty="0"/>
              <a:t>Rise in overweight and obese individuals.</a:t>
            </a:r>
          </a:p>
          <a:p>
            <a:r>
              <a:rPr lang="en-US" dirty="0"/>
              <a:t>Homogenization of global diets</a:t>
            </a:r>
          </a:p>
          <a:p>
            <a:pPr lvl="1"/>
            <a:r>
              <a:rPr lang="en-US" dirty="0"/>
              <a:t>Global cultural diffusion.</a:t>
            </a:r>
          </a:p>
          <a:p>
            <a:pPr lvl="1"/>
            <a:r>
              <a:rPr lang="en-US" dirty="0"/>
              <a:t>Outcome of trade.</a:t>
            </a:r>
          </a:p>
          <a:p>
            <a:pPr lvl="1"/>
            <a:r>
              <a:rPr lang="en-US" dirty="0"/>
              <a:t>Fast food industry.</a:t>
            </a:r>
          </a:p>
        </p:txBody>
      </p:sp>
      <p:pic>
        <p:nvPicPr>
          <p:cNvPr id="4"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4154" y="580272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88553" y="5802726"/>
            <a:ext cx="4668575" cy="707886"/>
          </a:xfrm>
          <a:prstGeom prst="rect">
            <a:avLst/>
          </a:prstGeom>
          <a:noFill/>
        </p:spPr>
        <p:txBody>
          <a:bodyPr wrap="square" rtlCol="0">
            <a:spAutoFit/>
          </a:bodyPr>
          <a:lstStyle/>
          <a:p>
            <a:r>
              <a:rPr lang="en-US" sz="2000" b="1" dirty="0">
                <a:latin typeface="Agency FB" pitchFamily="34" charset="0"/>
              </a:rPr>
              <a:t>Explain the concept of a nutrition transition and how it is linked with socioeconomic changes</a:t>
            </a:r>
          </a:p>
        </p:txBody>
      </p:sp>
    </p:spTree>
    <p:extLst>
      <p:ext uri="{BB962C8B-B14F-4D97-AF65-F5344CB8AC3E}">
        <p14:creationId xmlns:p14="http://schemas.microsoft.com/office/powerpoint/2010/main" val="332649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C775E0-4BAC-4424-8D82-0EB69F087CF4}"/>
              </a:ext>
            </a:extLst>
          </p:cNvPr>
          <p:cNvSpPr>
            <a:spLocks noGrp="1"/>
          </p:cNvSpPr>
          <p:nvPr>
            <p:ph type="title"/>
          </p:nvPr>
        </p:nvSpPr>
        <p:spPr/>
        <p:txBody>
          <a:bodyPr/>
          <a:lstStyle/>
          <a:p>
            <a:r>
              <a:rPr lang="en-US" dirty="0"/>
              <a:t>Food Consumed, (grams per capita per day)</a:t>
            </a:r>
          </a:p>
        </p:txBody>
      </p:sp>
      <p:graphicFrame>
        <p:nvGraphicFramePr>
          <p:cNvPr id="9" name="Content Placeholder 8">
            <a:extLst>
              <a:ext uri="{FF2B5EF4-FFF2-40B4-BE49-F238E27FC236}">
                <a16:creationId xmlns:a16="http://schemas.microsoft.com/office/drawing/2014/main" id="{01DC4DDD-A4D3-4679-9643-386577B158EE}"/>
              </a:ext>
            </a:extLst>
          </p:cNvPr>
          <p:cNvGraphicFramePr>
            <a:graphicFrameLocks noGrp="1"/>
          </p:cNvGraphicFramePr>
          <p:nvPr>
            <p:ph sz="half" idx="1"/>
            <p:extLst>
              <p:ext uri="{D42A27DB-BD31-4B8C-83A1-F6EECF244321}">
                <p14:modId xmlns:p14="http://schemas.microsoft.com/office/powerpoint/2010/main" val="609504973"/>
              </p:ext>
            </p:extLst>
          </p:nvPr>
        </p:nvGraphicFramePr>
        <p:xfrm>
          <a:off x="1009650" y="1311275"/>
          <a:ext cx="5395913" cy="5291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8">
            <a:extLst>
              <a:ext uri="{FF2B5EF4-FFF2-40B4-BE49-F238E27FC236}">
                <a16:creationId xmlns:a16="http://schemas.microsoft.com/office/drawing/2014/main" id="{E88B7691-8C75-4D50-93DD-F0F9CBA8EF7D}"/>
              </a:ext>
            </a:extLst>
          </p:cNvPr>
          <p:cNvGraphicFramePr>
            <a:graphicFrameLocks noGrp="1"/>
          </p:cNvGraphicFramePr>
          <p:nvPr>
            <p:ph sz="half" idx="2"/>
            <p:extLst>
              <p:ext uri="{D42A27DB-BD31-4B8C-83A1-F6EECF244321}">
                <p14:modId xmlns:p14="http://schemas.microsoft.com/office/powerpoint/2010/main" val="2061999255"/>
              </p:ext>
            </p:extLst>
          </p:nvPr>
        </p:nvGraphicFramePr>
        <p:xfrm>
          <a:off x="6608763" y="1311275"/>
          <a:ext cx="5394325" cy="5291138"/>
        </p:xfrm>
        <a:graphic>
          <a:graphicData uri="http://schemas.openxmlformats.org/drawingml/2006/chart">
            <c:chart xmlns:c="http://schemas.openxmlformats.org/drawingml/2006/chart" xmlns:r="http://schemas.openxmlformats.org/officeDocument/2006/relationships" r:id="rId4"/>
          </a:graphicData>
        </a:graphic>
      </p:graphicFrame>
      <p:sp>
        <p:nvSpPr>
          <p:cNvPr id="5" name="Action Button: Document 4" title="Read this Web Page">
            <a:hlinkClick r:id="rId5" highlightClick="1"/>
            <a:extLst>
              <a:ext uri="{FF2B5EF4-FFF2-40B4-BE49-F238E27FC236}">
                <a16:creationId xmlns:a16="http://schemas.microsoft.com/office/drawing/2014/main" id="{603548ED-A77F-47FB-A4B9-3880EFCBD969}"/>
              </a:ext>
            </a:extLst>
          </p:cNvPr>
          <p:cNvSpPr/>
          <p:nvPr/>
        </p:nvSpPr>
        <p:spPr bwMode="auto">
          <a:xfrm>
            <a:off x="9410715" y="31870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6" name="TextBox 5">
            <a:extLst>
              <a:ext uri="{FF2B5EF4-FFF2-40B4-BE49-F238E27FC236}">
                <a16:creationId xmlns:a16="http://schemas.microsoft.com/office/drawing/2014/main" id="{F9C3802F-4B9E-4051-81C6-D63732AD69A2}"/>
              </a:ext>
            </a:extLst>
          </p:cNvPr>
          <p:cNvSpPr txBox="1"/>
          <p:nvPr/>
        </p:nvSpPr>
        <p:spPr>
          <a:xfrm>
            <a:off x="10014032" y="379917"/>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411154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4" name="Rectangle 4"/>
          <p:cNvSpPr>
            <a:spLocks noGrp="1" noChangeArrowheads="1"/>
          </p:cNvSpPr>
          <p:nvPr>
            <p:ph type="title"/>
          </p:nvPr>
        </p:nvSpPr>
        <p:spPr/>
        <p:txBody>
          <a:bodyPr/>
          <a:lstStyle/>
          <a:p>
            <a:pPr eaLnBrk="1" hangingPunct="1">
              <a:defRPr/>
            </a:pPr>
            <a:r>
              <a:rPr lang="en-US" dirty="0"/>
              <a:t>3. Evolution of the Japanese Diet (kg / capita / year)</a:t>
            </a:r>
          </a:p>
        </p:txBody>
      </p:sp>
      <p:graphicFrame>
        <p:nvGraphicFramePr>
          <p:cNvPr id="4" name="Object 5"/>
          <p:cNvGraphicFramePr>
            <a:graphicFrameLocks noGrp="1" noChangeAspect="1"/>
          </p:cNvGraphicFramePr>
          <p:nvPr>
            <p:ph idx="1"/>
            <p:extLst>
              <p:ext uri="{D42A27DB-BD31-4B8C-83A1-F6EECF244321}">
                <p14:modId xmlns:p14="http://schemas.microsoft.com/office/powerpoint/2010/main" val="1408363225"/>
              </p:ext>
            </p:extLst>
          </p:nvPr>
        </p:nvGraphicFramePr>
        <p:xfrm>
          <a:off x="2281239" y="1311275"/>
          <a:ext cx="8245475"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78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bilgi-hungry-planet-10.jpg"/>
          <p:cNvPicPr>
            <a:picLocks noChangeAspect="1" noChangeArrowheads="1"/>
          </p:cNvPicPr>
          <p:nvPr/>
        </p:nvPicPr>
        <p:blipFill>
          <a:blip r:embed="rId3" cstate="print"/>
          <a:srcRect/>
          <a:stretch>
            <a:fillRect/>
          </a:stretch>
        </p:blipFill>
        <p:spPr bwMode="auto">
          <a:xfrm>
            <a:off x="1920875" y="1295400"/>
            <a:ext cx="8350250" cy="5486400"/>
          </a:xfrm>
          <a:prstGeom prst="rect">
            <a:avLst/>
          </a:prstGeom>
          <a:noFill/>
          <a:ln w="9525">
            <a:noFill/>
            <a:miter lim="800000"/>
            <a:headEnd/>
            <a:tailEnd/>
          </a:ln>
        </p:spPr>
      </p:pic>
      <p:sp>
        <p:nvSpPr>
          <p:cNvPr id="2" name="Title 1">
            <a:extLst>
              <a:ext uri="{FF2B5EF4-FFF2-40B4-BE49-F238E27FC236}">
                <a16:creationId xmlns:a16="http://schemas.microsoft.com/office/drawing/2014/main" id="{452562A2-16EB-469C-B85E-35BC737D8484}"/>
              </a:ext>
            </a:extLst>
          </p:cNvPr>
          <p:cNvSpPr>
            <a:spLocks noGrp="1"/>
          </p:cNvSpPr>
          <p:nvPr>
            <p:ph type="title"/>
          </p:nvPr>
        </p:nvSpPr>
        <p:spPr/>
        <p:txBody>
          <a:bodyPr/>
          <a:lstStyle/>
          <a:p>
            <a:r>
              <a:rPr lang="en-US" dirty="0"/>
              <a:t>Ecuador: The </a:t>
            </a:r>
            <a:r>
              <a:rPr lang="en-US" dirty="0" err="1"/>
              <a:t>Ayme</a:t>
            </a:r>
            <a:r>
              <a:rPr lang="en-US" dirty="0"/>
              <a:t> family of </a:t>
            </a:r>
            <a:r>
              <a:rPr lang="en-US" dirty="0" err="1"/>
              <a:t>Tingo</a:t>
            </a:r>
            <a:r>
              <a:rPr lang="en-US" dirty="0"/>
              <a:t/>
            </a:r>
            <a:br>
              <a:rPr lang="en-US" dirty="0"/>
            </a:br>
            <a:r>
              <a:rPr lang="en-US" dirty="0"/>
              <a:t>Food expenditure for one week: $31.55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ebras.AD\Documents\In-service\Online Courses\Secondary ASTE 5560\Social Studies\Geography\GeoGraphics\Food around the World\hungry planet\img033.jpg"/>
          <p:cNvPicPr>
            <a:picLocks noChangeAspect="1" noChangeArrowheads="1"/>
          </p:cNvPicPr>
          <p:nvPr/>
        </p:nvPicPr>
        <p:blipFill>
          <a:blip r:embed="rId3" cstate="print"/>
          <a:srcRect/>
          <a:stretch>
            <a:fillRect/>
          </a:stretch>
        </p:blipFill>
        <p:spPr bwMode="auto">
          <a:xfrm>
            <a:off x="1925637" y="1343025"/>
            <a:ext cx="8340725" cy="5410200"/>
          </a:xfrm>
          <a:prstGeom prst="rect">
            <a:avLst/>
          </a:prstGeom>
          <a:noFill/>
          <a:ln w="9525">
            <a:noFill/>
            <a:miter lim="800000"/>
            <a:headEnd/>
            <a:tailEnd/>
          </a:ln>
        </p:spPr>
      </p:pic>
      <p:sp>
        <p:nvSpPr>
          <p:cNvPr id="2" name="Title 1">
            <a:extLst>
              <a:ext uri="{FF2B5EF4-FFF2-40B4-BE49-F238E27FC236}">
                <a16:creationId xmlns:a16="http://schemas.microsoft.com/office/drawing/2014/main" id="{F09BBAA9-60CE-4E15-88E6-1D1FDDEA254A}"/>
              </a:ext>
            </a:extLst>
          </p:cNvPr>
          <p:cNvSpPr>
            <a:spLocks noGrp="1"/>
          </p:cNvSpPr>
          <p:nvPr>
            <p:ph type="title"/>
          </p:nvPr>
        </p:nvSpPr>
        <p:spPr/>
        <p:txBody>
          <a:bodyPr/>
          <a:lstStyle/>
          <a:p>
            <a:r>
              <a:rPr lang="en-US" dirty="0"/>
              <a:t>India: The Patkar family of Ujjain</a:t>
            </a:r>
            <a:br>
              <a:rPr lang="en-US" dirty="0"/>
            </a:br>
            <a:r>
              <a:rPr lang="en-US" dirty="0"/>
              <a:t>Food expenditure for one week: 1,636.25 Rupees or $39.27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7" descr="bilgi-hungry-planet-01.jpg"/>
          <p:cNvPicPr>
            <a:picLocks noChangeAspect="1" noChangeArrowheads="1"/>
          </p:cNvPicPr>
          <p:nvPr/>
        </p:nvPicPr>
        <p:blipFill>
          <a:blip r:embed="rId3" cstate="print"/>
          <a:srcRect/>
          <a:stretch>
            <a:fillRect/>
          </a:stretch>
        </p:blipFill>
        <p:spPr bwMode="auto">
          <a:xfrm>
            <a:off x="1978818" y="1343025"/>
            <a:ext cx="8234363" cy="5410200"/>
          </a:xfrm>
          <a:prstGeom prst="rect">
            <a:avLst/>
          </a:prstGeom>
          <a:noFill/>
          <a:ln w="9525">
            <a:noFill/>
            <a:miter lim="800000"/>
            <a:headEnd/>
            <a:tailEnd/>
          </a:ln>
        </p:spPr>
      </p:pic>
      <p:sp>
        <p:nvSpPr>
          <p:cNvPr id="2" name="Title 1">
            <a:extLst>
              <a:ext uri="{FF2B5EF4-FFF2-40B4-BE49-F238E27FC236}">
                <a16:creationId xmlns:a16="http://schemas.microsoft.com/office/drawing/2014/main" id="{84791B94-5E77-4241-AE07-E98466AC28A9}"/>
              </a:ext>
            </a:extLst>
          </p:cNvPr>
          <p:cNvSpPr>
            <a:spLocks noGrp="1"/>
          </p:cNvSpPr>
          <p:nvPr>
            <p:ph type="title"/>
          </p:nvPr>
        </p:nvSpPr>
        <p:spPr/>
        <p:txBody>
          <a:bodyPr/>
          <a:lstStyle/>
          <a:p>
            <a:r>
              <a:rPr lang="en-US" dirty="0"/>
              <a:t>Japan: The </a:t>
            </a:r>
            <a:r>
              <a:rPr lang="en-US" dirty="0" err="1"/>
              <a:t>Ukita</a:t>
            </a:r>
            <a:r>
              <a:rPr lang="en-US" dirty="0"/>
              <a:t> family of </a:t>
            </a:r>
            <a:r>
              <a:rPr lang="en-US" dirty="0" err="1"/>
              <a:t>Kodaira</a:t>
            </a:r>
            <a:r>
              <a:rPr lang="en-US" dirty="0"/>
              <a:t> City</a:t>
            </a:r>
            <a:br>
              <a:rPr lang="en-US" dirty="0"/>
            </a:br>
            <a:r>
              <a:rPr lang="en-US" dirty="0"/>
              <a:t>Food expenditure for one week: 37,699 Yen or $317.25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Conditions of Usage</a:t>
            </a:r>
          </a:p>
        </p:txBody>
      </p:sp>
      <p:sp>
        <p:nvSpPr>
          <p:cNvPr id="10243" name="Rectangle 3"/>
          <p:cNvSpPr>
            <a:spLocks noGrp="1" noChangeArrowheads="1"/>
          </p:cNvSpPr>
          <p:nvPr>
            <p:ph idx="1"/>
          </p:nvPr>
        </p:nvSpPr>
        <p:spPr/>
        <p:txBody>
          <a:bodyPr/>
          <a:lstStyle/>
          <a:p>
            <a:pPr eaLnBrk="1" hangingPunct="1"/>
            <a:r>
              <a:rPr lang="en-US" dirty="0"/>
              <a:t>For personal and classroom use only</a:t>
            </a:r>
          </a:p>
          <a:p>
            <a:pPr lvl="1" eaLnBrk="1" hangingPunct="1"/>
            <a:r>
              <a:rPr lang="en-US" dirty="0"/>
              <a:t>Excludes any other forms of communication such as conference presentations, published reports and papers.</a:t>
            </a:r>
          </a:p>
          <a:p>
            <a:pPr eaLnBrk="1" hangingPunct="1"/>
            <a:r>
              <a:rPr lang="en-US" dirty="0"/>
              <a:t>No modification and redistribution permitted</a:t>
            </a:r>
          </a:p>
          <a:p>
            <a:pPr lvl="1" eaLnBrk="1" hangingPunct="1"/>
            <a:r>
              <a:rPr lang="en-US" dirty="0"/>
              <a:t>Cannot be published, in whole or in part, in any form (printed or electronic) and on any media without consent.</a:t>
            </a:r>
          </a:p>
          <a:p>
            <a:pPr eaLnBrk="1" hangingPunct="1"/>
            <a:r>
              <a:rPr lang="en-US" dirty="0"/>
              <a:t>Citation</a:t>
            </a:r>
          </a:p>
          <a:p>
            <a:pPr lvl="1" eaLnBrk="1" hangingPunct="1"/>
            <a:r>
              <a:rPr lang="en-US" dirty="0"/>
              <a:t>Dr. Jean-Paul Rodrigue, Dept. of Global Studies &amp; Geography, Hofstra University.</a:t>
            </a:r>
          </a:p>
        </p:txBody>
      </p:sp>
    </p:spTree>
    <p:extLst>
      <p:ext uri="{BB962C8B-B14F-4D97-AF65-F5344CB8AC3E}">
        <p14:creationId xmlns:p14="http://schemas.microsoft.com/office/powerpoint/2010/main" val="15416857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bilgi-hungry-planet-15.jpg"/>
          <p:cNvPicPr>
            <a:picLocks noChangeAspect="1" noChangeArrowheads="1"/>
          </p:cNvPicPr>
          <p:nvPr/>
        </p:nvPicPr>
        <p:blipFill>
          <a:blip r:embed="rId3" cstate="print"/>
          <a:srcRect/>
          <a:stretch>
            <a:fillRect/>
          </a:stretch>
        </p:blipFill>
        <p:spPr bwMode="auto">
          <a:xfrm>
            <a:off x="1651000" y="1295400"/>
            <a:ext cx="8466138" cy="5562600"/>
          </a:xfrm>
          <a:prstGeom prst="rect">
            <a:avLst/>
          </a:prstGeom>
          <a:noFill/>
          <a:ln w="9525">
            <a:noFill/>
            <a:miter lim="800000"/>
            <a:headEnd/>
            <a:tailEnd/>
          </a:ln>
        </p:spPr>
      </p:pic>
      <p:sp>
        <p:nvSpPr>
          <p:cNvPr id="2" name="Title 1">
            <a:extLst>
              <a:ext uri="{FF2B5EF4-FFF2-40B4-BE49-F238E27FC236}">
                <a16:creationId xmlns:a16="http://schemas.microsoft.com/office/drawing/2014/main" id="{0E7D92BB-5CEE-4F1A-8A24-E0E02BA98BEF}"/>
              </a:ext>
            </a:extLst>
          </p:cNvPr>
          <p:cNvSpPr>
            <a:spLocks noGrp="1"/>
          </p:cNvSpPr>
          <p:nvPr>
            <p:ph type="title"/>
          </p:nvPr>
        </p:nvSpPr>
        <p:spPr/>
        <p:txBody>
          <a:bodyPr/>
          <a:lstStyle/>
          <a:p>
            <a:r>
              <a:rPr lang="en-US" dirty="0"/>
              <a:t>Germany : The Melander family of </a:t>
            </a:r>
            <a:r>
              <a:rPr lang="en-US" dirty="0" err="1"/>
              <a:t>Bargteheide</a:t>
            </a:r>
            <a:r>
              <a:rPr lang="en-US" dirty="0"/>
              <a:t> </a:t>
            </a:r>
            <a:br>
              <a:rPr lang="en-US" dirty="0"/>
            </a:br>
            <a:r>
              <a:rPr lang="en-US" dirty="0"/>
              <a:t>Food expenditure for one week: 375.39 Euros or $500.07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3. Time Spent Preparing Food at Home, UK (1934-2010)</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810045901"/>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878458" y="1952786"/>
            <a:ext cx="1921552" cy="369332"/>
          </a:xfrm>
          <a:prstGeom prst="rect">
            <a:avLst/>
          </a:prstGeom>
          <a:noFill/>
        </p:spPr>
        <p:txBody>
          <a:bodyPr wrap="none" rtlCol="0">
            <a:spAutoFit/>
          </a:bodyPr>
          <a:lstStyle/>
          <a:p>
            <a:r>
              <a:rPr lang="en-US" b="1" dirty="0">
                <a:latin typeface="Arial Narrow" panose="020B0606020202030204" pitchFamily="34" charset="0"/>
              </a:rPr>
              <a:t>Traditional cooking</a:t>
            </a:r>
          </a:p>
        </p:txBody>
      </p:sp>
      <p:sp>
        <p:nvSpPr>
          <p:cNvPr id="11" name="TextBox 10"/>
          <p:cNvSpPr txBox="1"/>
          <p:nvPr/>
        </p:nvSpPr>
        <p:spPr>
          <a:xfrm>
            <a:off x="4445049" y="3895240"/>
            <a:ext cx="1901483" cy="369332"/>
          </a:xfrm>
          <a:prstGeom prst="rect">
            <a:avLst/>
          </a:prstGeom>
          <a:noFill/>
        </p:spPr>
        <p:txBody>
          <a:bodyPr wrap="none" rtlCol="0">
            <a:spAutoFit/>
          </a:bodyPr>
          <a:lstStyle/>
          <a:p>
            <a:r>
              <a:rPr lang="en-US" b="1" dirty="0">
                <a:latin typeface="Arial Narrow" panose="020B0606020202030204" pitchFamily="34" charset="0"/>
              </a:rPr>
              <a:t>Modern appliances</a:t>
            </a:r>
          </a:p>
        </p:txBody>
      </p:sp>
      <p:sp>
        <p:nvSpPr>
          <p:cNvPr id="12" name="TextBox 11"/>
          <p:cNvSpPr txBox="1"/>
          <p:nvPr/>
        </p:nvSpPr>
        <p:spPr>
          <a:xfrm>
            <a:off x="6269545" y="4580879"/>
            <a:ext cx="1468672" cy="369332"/>
          </a:xfrm>
          <a:prstGeom prst="rect">
            <a:avLst/>
          </a:prstGeom>
          <a:noFill/>
        </p:spPr>
        <p:txBody>
          <a:bodyPr wrap="none" rtlCol="0">
            <a:spAutoFit/>
          </a:bodyPr>
          <a:lstStyle/>
          <a:p>
            <a:r>
              <a:rPr lang="en-US" b="1" dirty="0">
                <a:latin typeface="Arial Narrow" panose="020B0606020202030204" pitchFamily="34" charset="0"/>
              </a:rPr>
              <a:t>Prepared food</a:t>
            </a:r>
          </a:p>
        </p:txBody>
      </p:sp>
      <p:sp>
        <p:nvSpPr>
          <p:cNvPr id="13" name="TextBox 12"/>
          <p:cNvSpPr txBox="1"/>
          <p:nvPr/>
        </p:nvSpPr>
        <p:spPr>
          <a:xfrm>
            <a:off x="7603623" y="5098946"/>
            <a:ext cx="2172390" cy="369332"/>
          </a:xfrm>
          <a:prstGeom prst="rect">
            <a:avLst/>
          </a:prstGeom>
          <a:noFill/>
        </p:spPr>
        <p:txBody>
          <a:bodyPr wrap="none" rtlCol="0">
            <a:spAutoFit/>
          </a:bodyPr>
          <a:lstStyle/>
          <a:p>
            <a:r>
              <a:rPr lang="en-US" b="1" dirty="0">
                <a:latin typeface="Arial Narrow" panose="020B0606020202030204" pitchFamily="34" charset="0"/>
              </a:rPr>
              <a:t>Fresh and frozen food</a:t>
            </a:r>
          </a:p>
        </p:txBody>
      </p:sp>
      <p:sp>
        <p:nvSpPr>
          <p:cNvPr id="14" name="TextBox 13"/>
          <p:cNvSpPr txBox="1"/>
          <p:nvPr/>
        </p:nvSpPr>
        <p:spPr>
          <a:xfrm>
            <a:off x="9702924" y="5445082"/>
            <a:ext cx="1640193" cy="369332"/>
          </a:xfrm>
          <a:prstGeom prst="rect">
            <a:avLst/>
          </a:prstGeom>
          <a:noFill/>
        </p:spPr>
        <p:txBody>
          <a:bodyPr wrap="none" rtlCol="0">
            <a:spAutoFit/>
          </a:bodyPr>
          <a:lstStyle/>
          <a:p>
            <a:r>
              <a:rPr lang="en-US" b="1" dirty="0">
                <a:latin typeface="Arial Narrow" panose="020B0606020202030204" pitchFamily="34" charset="0"/>
              </a:rPr>
              <a:t>Home deliveries</a:t>
            </a:r>
          </a:p>
        </p:txBody>
      </p:sp>
    </p:spTree>
    <p:extLst>
      <p:ext uri="{BB962C8B-B14F-4D97-AF65-F5344CB8AC3E}">
        <p14:creationId xmlns:p14="http://schemas.microsoft.com/office/powerpoint/2010/main" val="1128805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4" name="Rectangle 4"/>
          <p:cNvSpPr>
            <a:spLocks noGrp="1" noChangeArrowheads="1"/>
          </p:cNvSpPr>
          <p:nvPr>
            <p:ph type="title"/>
          </p:nvPr>
        </p:nvSpPr>
        <p:spPr/>
        <p:txBody>
          <a:bodyPr/>
          <a:lstStyle/>
          <a:p>
            <a:pPr eaLnBrk="1" hangingPunct="1">
              <a:defRPr/>
            </a:pPr>
            <a:r>
              <a:rPr lang="en-US" dirty="0"/>
              <a:t>2. Food expenditures by families and individuals as a share of disposable personal income, United States,1929-2020</a:t>
            </a:r>
          </a:p>
        </p:txBody>
      </p:sp>
      <p:graphicFrame>
        <p:nvGraphicFramePr>
          <p:cNvPr id="2" name="Object 5"/>
          <p:cNvGraphicFramePr>
            <a:graphicFrameLocks noGrp="1" noChangeAspect="1"/>
          </p:cNvGraphicFramePr>
          <p:nvPr>
            <p:ph idx="1"/>
            <p:extLst>
              <p:ext uri="{D42A27DB-BD31-4B8C-83A1-F6EECF244321}">
                <p14:modId xmlns:p14="http://schemas.microsoft.com/office/powerpoint/2010/main" val="4270984648"/>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793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Overweight Rates in Selected OECD Countries (BMI&gt;25)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5140962"/>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B5ADB6D6-385B-4457-A62D-EAE2C7176F14}"/>
              </a:ext>
            </a:extLst>
          </p:cNvPr>
          <p:cNvSpPr/>
          <p:nvPr/>
        </p:nvSpPr>
        <p:spPr>
          <a:xfrm>
            <a:off x="1625600" y="1531035"/>
            <a:ext cx="6096000" cy="646331"/>
          </a:xfrm>
          <a:prstGeom prst="rect">
            <a:avLst/>
          </a:prstGeom>
        </p:spPr>
        <p:txBody>
          <a:bodyPr>
            <a:spAutoFit/>
          </a:bodyPr>
          <a:lstStyle/>
          <a:p>
            <a:r>
              <a:rPr lang="en-US" dirty="0">
                <a:solidFill>
                  <a:srgbClr val="000000"/>
                </a:solidFill>
                <a:latin typeface="+mn-lt"/>
              </a:rPr>
              <a:t>Body Mass Index (BMI) is a person’s weight in kilograms divided by the square of height in meters. </a:t>
            </a:r>
            <a:endParaRPr lang="en-US" dirty="0">
              <a:latin typeface="+mn-lt"/>
            </a:endParaRPr>
          </a:p>
        </p:txBody>
      </p:sp>
    </p:spTree>
    <p:extLst>
      <p:ext uri="{BB962C8B-B14F-4D97-AF65-F5344CB8AC3E}">
        <p14:creationId xmlns:p14="http://schemas.microsoft.com/office/powerpoint/2010/main" val="2934036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dirty="0"/>
              <a:t>B – Systems of Agricultural Production</a:t>
            </a:r>
          </a:p>
        </p:txBody>
      </p:sp>
      <p:sp>
        <p:nvSpPr>
          <p:cNvPr id="39940" name="Rectangle 3"/>
          <p:cNvSpPr>
            <a:spLocks noGrp="1" noChangeArrowheads="1"/>
          </p:cNvSpPr>
          <p:nvPr>
            <p:ph type="body" idx="1"/>
          </p:nvPr>
        </p:nvSpPr>
        <p:spPr/>
        <p:txBody>
          <a:bodyPr/>
          <a:lstStyle/>
          <a:p>
            <a:pPr marL="457200" indent="-457200">
              <a:buAutoNum type="arabicPeriod"/>
            </a:pPr>
            <a:r>
              <a:rPr lang="en-US" dirty="0"/>
              <a:t>Agricultural Models and Patterns</a:t>
            </a:r>
          </a:p>
          <a:p>
            <a:pPr marL="457200" indent="-457200">
              <a:buAutoNum type="arabicPeriod"/>
            </a:pPr>
            <a:r>
              <a:rPr lang="en-US" dirty="0"/>
              <a:t>Global Output</a:t>
            </a:r>
          </a:p>
          <a:p>
            <a:pPr marL="457200" indent="-457200">
              <a:buAutoNum type="arabicPeriod"/>
            </a:pPr>
            <a:r>
              <a:rPr lang="en-US" dirty="0"/>
              <a:t>International Food Trade</a:t>
            </a:r>
          </a:p>
          <a:p>
            <a:pPr marL="457200" indent="-457200">
              <a:buAutoNum type="arabicPeriod"/>
            </a:pPr>
            <a:r>
              <a:rPr lang="en-US" dirty="0"/>
              <a:t>Global Challenges</a:t>
            </a:r>
          </a:p>
        </p:txBody>
      </p:sp>
    </p:spTree>
    <p:extLst>
      <p:ext uri="{BB962C8B-B14F-4D97-AF65-F5344CB8AC3E}">
        <p14:creationId xmlns:p14="http://schemas.microsoft.com/office/powerpoint/2010/main" val="3762840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row: Down 30">
            <a:extLst>
              <a:ext uri="{FF2B5EF4-FFF2-40B4-BE49-F238E27FC236}">
                <a16:creationId xmlns:a16="http://schemas.microsoft.com/office/drawing/2014/main" id="{D9B466BE-D0DB-4DA6-A6E1-B694D9C88CA5}"/>
              </a:ext>
            </a:extLst>
          </p:cNvPr>
          <p:cNvSpPr/>
          <p:nvPr/>
        </p:nvSpPr>
        <p:spPr>
          <a:xfrm rot="10800000">
            <a:off x="3186726" y="1616417"/>
            <a:ext cx="731520" cy="4663440"/>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7D92AE47-A37F-455F-BBA1-B601801681FC}"/>
              </a:ext>
            </a:extLst>
          </p:cNvPr>
          <p:cNvSpPr/>
          <p:nvPr/>
        </p:nvSpPr>
        <p:spPr>
          <a:xfrm>
            <a:off x="2441483" y="1717814"/>
            <a:ext cx="731520" cy="46634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14D65-696C-4AD0-B595-886286AE108E}"/>
              </a:ext>
            </a:extLst>
          </p:cNvPr>
          <p:cNvSpPr>
            <a:spLocks noGrp="1"/>
          </p:cNvSpPr>
          <p:nvPr>
            <p:ph type="title"/>
          </p:nvPr>
        </p:nvSpPr>
        <p:spPr/>
        <p:txBody>
          <a:bodyPr/>
          <a:lstStyle/>
          <a:p>
            <a:r>
              <a:rPr lang="en-US" dirty="0"/>
              <a:t>1. The Food System</a:t>
            </a:r>
          </a:p>
        </p:txBody>
      </p:sp>
      <p:sp>
        <p:nvSpPr>
          <p:cNvPr id="4" name="Rounded Rectangle 41">
            <a:extLst>
              <a:ext uri="{FF2B5EF4-FFF2-40B4-BE49-F238E27FC236}">
                <a16:creationId xmlns:a16="http://schemas.microsoft.com/office/drawing/2014/main" id="{5817A5D7-CCF1-4F8E-AC3A-652AB1D00C5A}"/>
              </a:ext>
            </a:extLst>
          </p:cNvPr>
          <p:cNvSpPr/>
          <p:nvPr/>
        </p:nvSpPr>
        <p:spPr>
          <a:xfrm>
            <a:off x="1826400" y="1370588"/>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Nutrient Management</a:t>
            </a:r>
            <a:endParaRPr lang="en-US" dirty="0">
              <a:latin typeface="Arial Narrow" panose="020B0606020202030204" pitchFamily="34" charset="0"/>
            </a:endParaRPr>
          </a:p>
        </p:txBody>
      </p:sp>
      <p:sp>
        <p:nvSpPr>
          <p:cNvPr id="5" name="Rounded Rectangle 41">
            <a:extLst>
              <a:ext uri="{FF2B5EF4-FFF2-40B4-BE49-F238E27FC236}">
                <a16:creationId xmlns:a16="http://schemas.microsoft.com/office/drawing/2014/main" id="{13A9FFAD-C889-4304-B105-C681BB032D84}"/>
              </a:ext>
            </a:extLst>
          </p:cNvPr>
          <p:cNvSpPr/>
          <p:nvPr/>
        </p:nvSpPr>
        <p:spPr>
          <a:xfrm>
            <a:off x="1826400" y="2065151"/>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Farm Inputs</a:t>
            </a:r>
            <a:endParaRPr lang="en-US" dirty="0">
              <a:latin typeface="Arial Narrow" panose="020B0606020202030204" pitchFamily="34" charset="0"/>
            </a:endParaRPr>
          </a:p>
        </p:txBody>
      </p:sp>
      <p:sp>
        <p:nvSpPr>
          <p:cNvPr id="6" name="Rounded Rectangle 41">
            <a:extLst>
              <a:ext uri="{FF2B5EF4-FFF2-40B4-BE49-F238E27FC236}">
                <a16:creationId xmlns:a16="http://schemas.microsoft.com/office/drawing/2014/main" id="{35444C86-33ED-4B87-B2BC-CB155C594128}"/>
              </a:ext>
            </a:extLst>
          </p:cNvPr>
          <p:cNvSpPr/>
          <p:nvPr/>
        </p:nvSpPr>
        <p:spPr>
          <a:xfrm>
            <a:off x="1826400" y="2759714"/>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Production</a:t>
            </a:r>
            <a:endParaRPr lang="en-US" dirty="0">
              <a:latin typeface="Arial Narrow" panose="020B0606020202030204" pitchFamily="34" charset="0"/>
            </a:endParaRPr>
          </a:p>
        </p:txBody>
      </p:sp>
      <p:sp>
        <p:nvSpPr>
          <p:cNvPr id="7" name="Rounded Rectangle 41">
            <a:extLst>
              <a:ext uri="{FF2B5EF4-FFF2-40B4-BE49-F238E27FC236}">
                <a16:creationId xmlns:a16="http://schemas.microsoft.com/office/drawing/2014/main" id="{0EAB73C0-B958-4B6A-8F76-3CC293E1F496}"/>
              </a:ext>
            </a:extLst>
          </p:cNvPr>
          <p:cNvSpPr/>
          <p:nvPr/>
        </p:nvSpPr>
        <p:spPr>
          <a:xfrm>
            <a:off x="1826400" y="3454277"/>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Transportation / Storage</a:t>
            </a:r>
            <a:endParaRPr lang="en-US" dirty="0">
              <a:latin typeface="Arial Narrow" panose="020B0606020202030204" pitchFamily="34" charset="0"/>
            </a:endParaRPr>
          </a:p>
        </p:txBody>
      </p:sp>
      <p:sp>
        <p:nvSpPr>
          <p:cNvPr id="8" name="Rounded Rectangle 41">
            <a:extLst>
              <a:ext uri="{FF2B5EF4-FFF2-40B4-BE49-F238E27FC236}">
                <a16:creationId xmlns:a16="http://schemas.microsoft.com/office/drawing/2014/main" id="{D0FE0734-2494-4A26-B82D-DDDD4CF9AF50}"/>
              </a:ext>
            </a:extLst>
          </p:cNvPr>
          <p:cNvSpPr/>
          <p:nvPr/>
        </p:nvSpPr>
        <p:spPr>
          <a:xfrm>
            <a:off x="1826400" y="4148840"/>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Processing</a:t>
            </a:r>
            <a:endParaRPr lang="en-US" dirty="0">
              <a:latin typeface="Arial Narrow" panose="020B0606020202030204" pitchFamily="34" charset="0"/>
            </a:endParaRPr>
          </a:p>
        </p:txBody>
      </p:sp>
      <p:sp>
        <p:nvSpPr>
          <p:cNvPr id="9" name="Rounded Rectangle 41">
            <a:extLst>
              <a:ext uri="{FF2B5EF4-FFF2-40B4-BE49-F238E27FC236}">
                <a16:creationId xmlns:a16="http://schemas.microsoft.com/office/drawing/2014/main" id="{8E9817BE-8701-4070-B273-7358F73150A8}"/>
              </a:ext>
            </a:extLst>
          </p:cNvPr>
          <p:cNvSpPr/>
          <p:nvPr/>
        </p:nvSpPr>
        <p:spPr>
          <a:xfrm>
            <a:off x="1826400" y="4843403"/>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Distribution</a:t>
            </a:r>
            <a:endParaRPr lang="en-US" dirty="0">
              <a:latin typeface="Arial Narrow" panose="020B0606020202030204" pitchFamily="34" charset="0"/>
            </a:endParaRPr>
          </a:p>
        </p:txBody>
      </p:sp>
      <p:sp>
        <p:nvSpPr>
          <p:cNvPr id="10" name="Rounded Rectangle 41">
            <a:extLst>
              <a:ext uri="{FF2B5EF4-FFF2-40B4-BE49-F238E27FC236}">
                <a16:creationId xmlns:a16="http://schemas.microsoft.com/office/drawing/2014/main" id="{8BF96667-0B3A-4A70-A3DB-F87EB774FFE4}"/>
              </a:ext>
            </a:extLst>
          </p:cNvPr>
          <p:cNvSpPr/>
          <p:nvPr/>
        </p:nvSpPr>
        <p:spPr>
          <a:xfrm>
            <a:off x="1826400" y="5537966"/>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End Use</a:t>
            </a:r>
            <a:endParaRPr lang="en-US" dirty="0">
              <a:latin typeface="Arial Narrow" panose="020B0606020202030204" pitchFamily="34" charset="0"/>
            </a:endParaRPr>
          </a:p>
        </p:txBody>
      </p:sp>
      <p:sp>
        <p:nvSpPr>
          <p:cNvPr id="11" name="Rounded Rectangle 41">
            <a:extLst>
              <a:ext uri="{FF2B5EF4-FFF2-40B4-BE49-F238E27FC236}">
                <a16:creationId xmlns:a16="http://schemas.microsoft.com/office/drawing/2014/main" id="{449AA15D-02E2-4BAF-B8CE-AA34C557C975}"/>
              </a:ext>
            </a:extLst>
          </p:cNvPr>
          <p:cNvSpPr/>
          <p:nvPr/>
        </p:nvSpPr>
        <p:spPr>
          <a:xfrm>
            <a:off x="1826400" y="6232531"/>
            <a:ext cx="2743200" cy="36576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Arial Narrow" panose="020B0606020202030204" pitchFamily="34" charset="0"/>
              </a:rPr>
              <a:t>Post-Use</a:t>
            </a:r>
            <a:endParaRPr lang="en-US" dirty="0">
              <a:latin typeface="Arial Narrow" panose="020B0606020202030204" pitchFamily="34" charset="0"/>
            </a:endParaRPr>
          </a:p>
        </p:txBody>
      </p:sp>
      <p:sp>
        <p:nvSpPr>
          <p:cNvPr id="12" name="Rectangle 11">
            <a:extLst>
              <a:ext uri="{FF2B5EF4-FFF2-40B4-BE49-F238E27FC236}">
                <a16:creationId xmlns:a16="http://schemas.microsoft.com/office/drawing/2014/main" id="{943C9E40-9F35-481D-B772-82FD94C7460F}"/>
              </a:ext>
            </a:extLst>
          </p:cNvPr>
          <p:cNvSpPr/>
          <p:nvPr/>
        </p:nvSpPr>
        <p:spPr>
          <a:xfrm>
            <a:off x="4741482" y="1413773"/>
            <a:ext cx="1635633" cy="923330"/>
          </a:xfrm>
          <a:prstGeom prst="rect">
            <a:avLst/>
          </a:prstGeom>
        </p:spPr>
        <p:txBody>
          <a:bodyPr wrap="square">
            <a:spAutoFit/>
          </a:bodyPr>
          <a:lstStyle/>
          <a:p>
            <a:r>
              <a:rPr lang="en-US" dirty="0">
                <a:latin typeface="Arial Narrow" panose="020B0606020202030204" pitchFamily="34" charset="0"/>
              </a:rPr>
              <a:t>Soil conditions</a:t>
            </a:r>
          </a:p>
          <a:p>
            <a:r>
              <a:rPr lang="en-US" dirty="0">
                <a:latin typeface="Arial Narrow" panose="020B0606020202030204" pitchFamily="34" charset="0"/>
              </a:rPr>
              <a:t>Temperature Precipitation</a:t>
            </a:r>
          </a:p>
        </p:txBody>
      </p:sp>
      <p:sp>
        <p:nvSpPr>
          <p:cNvPr id="13" name="Rectangle 12">
            <a:extLst>
              <a:ext uri="{FF2B5EF4-FFF2-40B4-BE49-F238E27FC236}">
                <a16:creationId xmlns:a16="http://schemas.microsoft.com/office/drawing/2014/main" id="{F6B5A655-8B46-4629-B480-921FD996A0A1}"/>
              </a:ext>
            </a:extLst>
          </p:cNvPr>
          <p:cNvSpPr/>
          <p:nvPr/>
        </p:nvSpPr>
        <p:spPr>
          <a:xfrm>
            <a:off x="6498558" y="2152187"/>
            <a:ext cx="1225014" cy="1200329"/>
          </a:xfrm>
          <a:prstGeom prst="rect">
            <a:avLst/>
          </a:prstGeom>
        </p:spPr>
        <p:txBody>
          <a:bodyPr wrap="square">
            <a:spAutoFit/>
          </a:bodyPr>
          <a:lstStyle/>
          <a:p>
            <a:r>
              <a:rPr lang="en-US" dirty="0">
                <a:latin typeface="Arial Narrow" panose="020B0606020202030204" pitchFamily="34" charset="0"/>
              </a:rPr>
              <a:t>Irrigation</a:t>
            </a:r>
          </a:p>
          <a:p>
            <a:r>
              <a:rPr lang="en-US" dirty="0">
                <a:latin typeface="Arial Narrow" panose="020B0606020202030204" pitchFamily="34" charset="0"/>
              </a:rPr>
              <a:t>Seeds</a:t>
            </a:r>
          </a:p>
          <a:p>
            <a:r>
              <a:rPr lang="en-US" dirty="0">
                <a:latin typeface="Arial Narrow" panose="020B0606020202030204" pitchFamily="34" charset="0"/>
              </a:rPr>
              <a:t>Fertilizers</a:t>
            </a:r>
          </a:p>
          <a:p>
            <a:r>
              <a:rPr lang="en-US" dirty="0">
                <a:latin typeface="Arial Narrow" panose="020B0606020202030204" pitchFamily="34" charset="0"/>
              </a:rPr>
              <a:t>Equipment</a:t>
            </a:r>
          </a:p>
        </p:txBody>
      </p:sp>
      <p:sp>
        <p:nvSpPr>
          <p:cNvPr id="15" name="Rectangle 14">
            <a:extLst>
              <a:ext uri="{FF2B5EF4-FFF2-40B4-BE49-F238E27FC236}">
                <a16:creationId xmlns:a16="http://schemas.microsoft.com/office/drawing/2014/main" id="{D99662F2-1CA5-4985-B367-CDAE4CD321B4}"/>
              </a:ext>
            </a:extLst>
          </p:cNvPr>
          <p:cNvSpPr/>
          <p:nvPr/>
        </p:nvSpPr>
        <p:spPr>
          <a:xfrm>
            <a:off x="6498558" y="3417495"/>
            <a:ext cx="774571" cy="646331"/>
          </a:xfrm>
          <a:prstGeom prst="rect">
            <a:avLst/>
          </a:prstGeom>
        </p:spPr>
        <p:txBody>
          <a:bodyPr wrap="none">
            <a:spAutoFit/>
          </a:bodyPr>
          <a:lstStyle/>
          <a:p>
            <a:r>
              <a:rPr lang="en-US" dirty="0">
                <a:latin typeface="Arial Narrow" panose="020B0606020202030204" pitchFamily="34" charset="0"/>
              </a:rPr>
              <a:t>Labor</a:t>
            </a:r>
          </a:p>
          <a:p>
            <a:r>
              <a:rPr lang="en-US" dirty="0">
                <a:latin typeface="Arial Narrow" panose="020B0606020202030204" pitchFamily="34" charset="0"/>
              </a:rPr>
              <a:t>Capital</a:t>
            </a:r>
          </a:p>
        </p:txBody>
      </p:sp>
      <p:sp>
        <p:nvSpPr>
          <p:cNvPr id="18" name="Rectangle 17">
            <a:extLst>
              <a:ext uri="{FF2B5EF4-FFF2-40B4-BE49-F238E27FC236}">
                <a16:creationId xmlns:a16="http://schemas.microsoft.com/office/drawing/2014/main" id="{94B2CD2D-57EA-4A1E-8318-596ABC93095C}"/>
              </a:ext>
            </a:extLst>
          </p:cNvPr>
          <p:cNvSpPr/>
          <p:nvPr/>
        </p:nvSpPr>
        <p:spPr>
          <a:xfrm>
            <a:off x="6498558" y="4227400"/>
            <a:ext cx="1750837" cy="923330"/>
          </a:xfrm>
          <a:prstGeom prst="rect">
            <a:avLst/>
          </a:prstGeom>
        </p:spPr>
        <p:txBody>
          <a:bodyPr wrap="square">
            <a:spAutoFit/>
          </a:bodyPr>
          <a:lstStyle/>
          <a:p>
            <a:r>
              <a:rPr lang="en-US" dirty="0">
                <a:latin typeface="Arial Narrow" panose="020B0606020202030204" pitchFamily="34" charset="0"/>
              </a:rPr>
              <a:t>Infrastructure</a:t>
            </a:r>
          </a:p>
          <a:p>
            <a:r>
              <a:rPr lang="en-US" dirty="0">
                <a:latin typeface="Arial Narrow" panose="020B0606020202030204" pitchFamily="34" charset="0"/>
              </a:rPr>
              <a:t>Facilities</a:t>
            </a:r>
          </a:p>
          <a:p>
            <a:r>
              <a:rPr lang="en-US" dirty="0">
                <a:latin typeface="Arial Narrow" panose="020B0606020202030204" pitchFamily="34" charset="0"/>
              </a:rPr>
              <a:t>Terminals</a:t>
            </a:r>
          </a:p>
        </p:txBody>
      </p:sp>
      <p:pic>
        <p:nvPicPr>
          <p:cNvPr id="14" name="Picture 2" descr="Image result for environment icon">
            <a:extLst>
              <a:ext uri="{FF2B5EF4-FFF2-40B4-BE49-F238E27FC236}">
                <a16:creationId xmlns:a16="http://schemas.microsoft.com/office/drawing/2014/main" id="{9FBC49F5-3354-4BE3-913A-18A811F75E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62" y="1257038"/>
            <a:ext cx="620863" cy="620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ertilizer icon">
            <a:extLst>
              <a:ext uri="{FF2B5EF4-FFF2-40B4-BE49-F238E27FC236}">
                <a16:creationId xmlns:a16="http://schemas.microsoft.com/office/drawing/2014/main" id="{DD97884B-8469-4E55-976A-A932CA52C5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561" y="2032510"/>
            <a:ext cx="484632" cy="484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rain hopper icon">
            <a:extLst>
              <a:ext uri="{FF2B5EF4-FFF2-40B4-BE49-F238E27FC236}">
                <a16:creationId xmlns:a16="http://schemas.microsoft.com/office/drawing/2014/main" id="{14B2D8C8-E0A4-4841-9D0B-A8AEDC253B53}"/>
              </a:ext>
            </a:extLst>
          </p:cNvPr>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l="10529" t="30833" r="9891" b="39417"/>
          <a:stretch/>
        </p:blipFill>
        <p:spPr bwMode="auto">
          <a:xfrm>
            <a:off x="789187" y="3350464"/>
            <a:ext cx="740098" cy="2984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actory icon">
            <a:extLst>
              <a:ext uri="{FF2B5EF4-FFF2-40B4-BE49-F238E27FC236}">
                <a16:creationId xmlns:a16="http://schemas.microsoft.com/office/drawing/2014/main" id="{31C30782-9B06-4675-8B7A-E747B1D5FB8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0113" y="4032205"/>
            <a:ext cx="511163" cy="5111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warehouse icon">
            <a:extLst>
              <a:ext uri="{FF2B5EF4-FFF2-40B4-BE49-F238E27FC236}">
                <a16:creationId xmlns:a16="http://schemas.microsoft.com/office/drawing/2014/main" id="{E72D0E3E-3918-4153-9171-0F0E414388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5245" y="4735988"/>
            <a:ext cx="538798" cy="5387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restaurant icon">
            <a:extLst>
              <a:ext uri="{FF2B5EF4-FFF2-40B4-BE49-F238E27FC236}">
                <a16:creationId xmlns:a16="http://schemas.microsoft.com/office/drawing/2014/main" id="{6BA8E1A0-B918-4062-922E-082F94245C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2880" y="5453464"/>
            <a:ext cx="547393" cy="54983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arvest icon">
            <a:extLst>
              <a:ext uri="{FF2B5EF4-FFF2-40B4-BE49-F238E27FC236}">
                <a16:creationId xmlns:a16="http://schemas.microsoft.com/office/drawing/2014/main" id="{0EF0665B-53B6-4A13-AFBA-BDD7B0A2492E}"/>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4342" t="27603" r="23353" b="26030"/>
          <a:stretch/>
        </p:blipFill>
        <p:spPr bwMode="auto">
          <a:xfrm>
            <a:off x="1156203" y="2587480"/>
            <a:ext cx="731520" cy="64846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72739FDC-3DA4-4BB4-AC63-E47679ACB235}"/>
              </a:ext>
            </a:extLst>
          </p:cNvPr>
          <p:cNvSpPr/>
          <p:nvPr/>
        </p:nvSpPr>
        <p:spPr>
          <a:xfrm>
            <a:off x="4660219" y="1456659"/>
            <a:ext cx="91440" cy="82296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 name="Picture 20" descr="Image result for recycling icon">
            <a:extLst>
              <a:ext uri="{FF2B5EF4-FFF2-40B4-BE49-F238E27FC236}">
                <a16:creationId xmlns:a16="http://schemas.microsoft.com/office/drawing/2014/main" id="{619C00A2-691F-40CF-91CA-FE0648055217}"/>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5618" y="6147893"/>
            <a:ext cx="536460" cy="52464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A9FDBA0-815B-4DA4-AAD9-CA6CF908A853}"/>
              </a:ext>
            </a:extLst>
          </p:cNvPr>
          <p:cNvSpPr/>
          <p:nvPr/>
        </p:nvSpPr>
        <p:spPr>
          <a:xfrm>
            <a:off x="9919920" y="1072372"/>
            <a:ext cx="763349" cy="369332"/>
          </a:xfrm>
          <a:prstGeom prst="rect">
            <a:avLst/>
          </a:prstGeom>
        </p:spPr>
        <p:txBody>
          <a:bodyPr wrap="none">
            <a:spAutoFit/>
          </a:bodyPr>
          <a:lstStyle/>
          <a:p>
            <a:pPr algn="ctr"/>
            <a:r>
              <a:rPr lang="en-US" b="1" dirty="0">
                <a:latin typeface="Arial Narrow" panose="020B0606020202030204" pitchFamily="34" charset="0"/>
              </a:rPr>
              <a:t>RISKS</a:t>
            </a:r>
          </a:p>
        </p:txBody>
      </p:sp>
      <p:sp>
        <p:nvSpPr>
          <p:cNvPr id="36" name="Rectangle 35">
            <a:extLst>
              <a:ext uri="{FF2B5EF4-FFF2-40B4-BE49-F238E27FC236}">
                <a16:creationId xmlns:a16="http://schemas.microsoft.com/office/drawing/2014/main" id="{27F99EC3-6B80-46F7-AC0E-DE9BC537D2AA}"/>
              </a:ext>
            </a:extLst>
          </p:cNvPr>
          <p:cNvSpPr/>
          <p:nvPr/>
        </p:nvSpPr>
        <p:spPr>
          <a:xfrm>
            <a:off x="2698065" y="989667"/>
            <a:ext cx="949875" cy="369332"/>
          </a:xfrm>
          <a:prstGeom prst="rect">
            <a:avLst/>
          </a:prstGeom>
        </p:spPr>
        <p:txBody>
          <a:bodyPr wrap="none">
            <a:spAutoFit/>
          </a:bodyPr>
          <a:lstStyle/>
          <a:p>
            <a:pPr algn="ctr"/>
            <a:r>
              <a:rPr lang="en-US" b="1" dirty="0">
                <a:latin typeface="Arial Narrow" panose="020B0606020202030204" pitchFamily="34" charset="0"/>
              </a:rPr>
              <a:t>STAGES</a:t>
            </a:r>
          </a:p>
        </p:txBody>
      </p:sp>
      <p:sp>
        <p:nvSpPr>
          <p:cNvPr id="37" name="Rectangle 36">
            <a:extLst>
              <a:ext uri="{FF2B5EF4-FFF2-40B4-BE49-F238E27FC236}">
                <a16:creationId xmlns:a16="http://schemas.microsoft.com/office/drawing/2014/main" id="{F06658F2-C09D-425C-992B-D6380C359C95}"/>
              </a:ext>
            </a:extLst>
          </p:cNvPr>
          <p:cNvSpPr/>
          <p:nvPr/>
        </p:nvSpPr>
        <p:spPr>
          <a:xfrm>
            <a:off x="6312801" y="1601700"/>
            <a:ext cx="1225014" cy="646331"/>
          </a:xfrm>
          <a:prstGeom prst="rect">
            <a:avLst/>
          </a:prstGeom>
        </p:spPr>
        <p:txBody>
          <a:bodyPr wrap="none">
            <a:spAutoFit/>
          </a:bodyPr>
          <a:lstStyle/>
          <a:p>
            <a:r>
              <a:rPr lang="en-US" b="1" dirty="0">
                <a:latin typeface="Arial Narrow" panose="020B0606020202030204" pitchFamily="34" charset="0"/>
              </a:rPr>
              <a:t>ECONOMIC</a:t>
            </a:r>
          </a:p>
          <a:p>
            <a:r>
              <a:rPr lang="en-US" b="1" dirty="0">
                <a:latin typeface="Arial Narrow" panose="020B0606020202030204" pitchFamily="34" charset="0"/>
              </a:rPr>
              <a:t>SYSTEM</a:t>
            </a:r>
          </a:p>
        </p:txBody>
      </p:sp>
      <p:sp>
        <p:nvSpPr>
          <p:cNvPr id="38" name="Rectangle 37">
            <a:extLst>
              <a:ext uri="{FF2B5EF4-FFF2-40B4-BE49-F238E27FC236}">
                <a16:creationId xmlns:a16="http://schemas.microsoft.com/office/drawing/2014/main" id="{AF841FCF-8BCB-4B48-9BC4-2D53D45C93FB}"/>
              </a:ext>
            </a:extLst>
          </p:cNvPr>
          <p:cNvSpPr/>
          <p:nvPr/>
        </p:nvSpPr>
        <p:spPr>
          <a:xfrm>
            <a:off x="4537315" y="1119071"/>
            <a:ext cx="2201180" cy="369332"/>
          </a:xfrm>
          <a:prstGeom prst="rect">
            <a:avLst/>
          </a:prstGeom>
        </p:spPr>
        <p:txBody>
          <a:bodyPr wrap="none">
            <a:spAutoFit/>
          </a:bodyPr>
          <a:lstStyle/>
          <a:p>
            <a:r>
              <a:rPr lang="en-US" b="1" dirty="0">
                <a:latin typeface="Arial Narrow" panose="020B0606020202030204" pitchFamily="34" charset="0"/>
              </a:rPr>
              <a:t>BIOLOGICAL SYSTEM</a:t>
            </a:r>
          </a:p>
        </p:txBody>
      </p:sp>
      <p:sp>
        <p:nvSpPr>
          <p:cNvPr id="39" name="Rectangle: Rounded Corners 38">
            <a:extLst>
              <a:ext uri="{FF2B5EF4-FFF2-40B4-BE49-F238E27FC236}">
                <a16:creationId xmlns:a16="http://schemas.microsoft.com/office/drawing/2014/main" id="{B77B1477-FFF2-4A78-8A49-DD1BDF106AA0}"/>
              </a:ext>
            </a:extLst>
          </p:cNvPr>
          <p:cNvSpPr/>
          <p:nvPr/>
        </p:nvSpPr>
        <p:spPr>
          <a:xfrm>
            <a:off x="6415332" y="2230195"/>
            <a:ext cx="91440" cy="429768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64EB868-3B69-406C-95E4-3DB14ADB4E96}"/>
              </a:ext>
            </a:extLst>
          </p:cNvPr>
          <p:cNvSpPr/>
          <p:nvPr/>
        </p:nvSpPr>
        <p:spPr>
          <a:xfrm>
            <a:off x="6498558" y="5295770"/>
            <a:ext cx="1750837" cy="1200329"/>
          </a:xfrm>
          <a:prstGeom prst="rect">
            <a:avLst/>
          </a:prstGeom>
        </p:spPr>
        <p:txBody>
          <a:bodyPr wrap="square">
            <a:spAutoFit/>
          </a:bodyPr>
          <a:lstStyle/>
          <a:p>
            <a:r>
              <a:rPr lang="en-US" dirty="0">
                <a:latin typeface="Arial Narrow" panose="020B0606020202030204" pitchFamily="34" charset="0"/>
              </a:rPr>
              <a:t>Wholesalers</a:t>
            </a:r>
          </a:p>
          <a:p>
            <a:r>
              <a:rPr lang="en-US" dirty="0">
                <a:latin typeface="Arial Narrow" panose="020B0606020202030204" pitchFamily="34" charset="0"/>
              </a:rPr>
              <a:t>Grocers</a:t>
            </a:r>
          </a:p>
          <a:p>
            <a:r>
              <a:rPr lang="en-US" dirty="0">
                <a:latin typeface="Arial Narrow" panose="020B0606020202030204" pitchFamily="34" charset="0"/>
              </a:rPr>
              <a:t>Restaurants</a:t>
            </a:r>
          </a:p>
          <a:p>
            <a:r>
              <a:rPr lang="en-US" dirty="0">
                <a:latin typeface="Arial Narrow" panose="020B0606020202030204" pitchFamily="34" charset="0"/>
              </a:rPr>
              <a:t>Individuals</a:t>
            </a:r>
          </a:p>
        </p:txBody>
      </p:sp>
      <p:pic>
        <p:nvPicPr>
          <p:cNvPr id="1048" name="Picture 24" descr="Image result for grain silo icon">
            <a:extLst>
              <a:ext uri="{FF2B5EF4-FFF2-40B4-BE49-F238E27FC236}">
                <a16:creationId xmlns:a16="http://schemas.microsoft.com/office/drawing/2014/main" id="{1848FEE2-1862-4EC7-9FB4-54084D3022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0399" y="3324715"/>
            <a:ext cx="730998" cy="73099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637EDE25-03C9-46E1-8D8C-E58475BD6631}"/>
              </a:ext>
            </a:extLst>
          </p:cNvPr>
          <p:cNvSpPr/>
          <p:nvPr/>
        </p:nvSpPr>
        <p:spPr>
          <a:xfrm>
            <a:off x="8145548" y="1616942"/>
            <a:ext cx="1232965" cy="646331"/>
          </a:xfrm>
          <a:prstGeom prst="rect">
            <a:avLst/>
          </a:prstGeom>
        </p:spPr>
        <p:txBody>
          <a:bodyPr wrap="none">
            <a:spAutoFit/>
          </a:bodyPr>
          <a:lstStyle/>
          <a:p>
            <a:r>
              <a:rPr lang="en-US" b="1" dirty="0">
                <a:latin typeface="Arial Narrow" panose="020B0606020202030204" pitchFamily="34" charset="0"/>
              </a:rPr>
              <a:t>POLITICAL </a:t>
            </a:r>
          </a:p>
          <a:p>
            <a:r>
              <a:rPr lang="en-US" b="1" dirty="0">
                <a:latin typeface="Arial Narrow" panose="020B0606020202030204" pitchFamily="34" charset="0"/>
              </a:rPr>
              <a:t>SYSTEM</a:t>
            </a:r>
          </a:p>
        </p:txBody>
      </p:sp>
      <p:sp>
        <p:nvSpPr>
          <p:cNvPr id="44" name="Rectangle: Rounded Corners 43">
            <a:extLst>
              <a:ext uri="{FF2B5EF4-FFF2-40B4-BE49-F238E27FC236}">
                <a16:creationId xmlns:a16="http://schemas.microsoft.com/office/drawing/2014/main" id="{0038FA10-23A1-446D-A04E-9587C85ADEB5}"/>
              </a:ext>
            </a:extLst>
          </p:cNvPr>
          <p:cNvSpPr/>
          <p:nvPr/>
        </p:nvSpPr>
        <p:spPr>
          <a:xfrm>
            <a:off x="8250281" y="2230195"/>
            <a:ext cx="91440" cy="429768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316ED25-7EA7-4452-A372-C985A386D96D}"/>
              </a:ext>
            </a:extLst>
          </p:cNvPr>
          <p:cNvSpPr/>
          <p:nvPr/>
        </p:nvSpPr>
        <p:spPr>
          <a:xfrm>
            <a:off x="8341721" y="2299366"/>
            <a:ext cx="1225014" cy="1477328"/>
          </a:xfrm>
          <a:prstGeom prst="rect">
            <a:avLst/>
          </a:prstGeom>
        </p:spPr>
        <p:txBody>
          <a:bodyPr wrap="square">
            <a:spAutoFit/>
          </a:bodyPr>
          <a:lstStyle/>
          <a:p>
            <a:r>
              <a:rPr lang="en-US" dirty="0">
                <a:latin typeface="Arial Narrow" panose="020B0606020202030204" pitchFamily="34" charset="0"/>
              </a:rPr>
              <a:t>Regulation</a:t>
            </a:r>
          </a:p>
          <a:p>
            <a:r>
              <a:rPr lang="en-US" dirty="0">
                <a:latin typeface="Arial Narrow" panose="020B0606020202030204" pitchFamily="34" charset="0"/>
              </a:rPr>
              <a:t>Duties</a:t>
            </a:r>
          </a:p>
          <a:p>
            <a:r>
              <a:rPr lang="en-US" dirty="0">
                <a:latin typeface="Arial Narrow" panose="020B0606020202030204" pitchFamily="34" charset="0"/>
              </a:rPr>
              <a:t>Subsidies</a:t>
            </a:r>
          </a:p>
          <a:p>
            <a:r>
              <a:rPr lang="en-US" dirty="0">
                <a:latin typeface="Arial Narrow" panose="020B0606020202030204" pitchFamily="34" charset="0"/>
              </a:rPr>
              <a:t>Taxes</a:t>
            </a:r>
          </a:p>
          <a:p>
            <a:r>
              <a:rPr lang="en-US" dirty="0">
                <a:latin typeface="Arial Narrow" panose="020B0606020202030204" pitchFamily="34" charset="0"/>
              </a:rPr>
              <a:t>Ownership</a:t>
            </a:r>
          </a:p>
        </p:txBody>
      </p:sp>
      <p:sp>
        <p:nvSpPr>
          <p:cNvPr id="46" name="Rectangle: Rounded Corners 45">
            <a:extLst>
              <a:ext uri="{FF2B5EF4-FFF2-40B4-BE49-F238E27FC236}">
                <a16:creationId xmlns:a16="http://schemas.microsoft.com/office/drawing/2014/main" id="{E9166EB4-D319-47AA-BA4E-287C43B4EE88}"/>
              </a:ext>
            </a:extLst>
          </p:cNvPr>
          <p:cNvSpPr/>
          <p:nvPr/>
        </p:nvSpPr>
        <p:spPr>
          <a:xfrm>
            <a:off x="10004383" y="1408611"/>
            <a:ext cx="91440" cy="512064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F51CE59-92EF-4499-AED4-639BACA8C621}"/>
              </a:ext>
            </a:extLst>
          </p:cNvPr>
          <p:cNvSpPr/>
          <p:nvPr/>
        </p:nvSpPr>
        <p:spPr>
          <a:xfrm>
            <a:off x="10103149" y="1575038"/>
            <a:ext cx="1834949" cy="830997"/>
          </a:xfrm>
          <a:prstGeom prst="rect">
            <a:avLst/>
          </a:prstGeom>
        </p:spPr>
        <p:txBody>
          <a:bodyPr wrap="square">
            <a:spAutoFit/>
          </a:bodyPr>
          <a:lstStyle/>
          <a:p>
            <a:r>
              <a:rPr lang="en-US" sz="1600" dirty="0">
                <a:latin typeface="Arial Narrow" panose="020B0606020202030204" pitchFamily="34" charset="0"/>
              </a:rPr>
              <a:t>Biocapacity</a:t>
            </a:r>
          </a:p>
          <a:p>
            <a:r>
              <a:rPr lang="en-US" sz="1600" dirty="0">
                <a:latin typeface="Arial Narrow" panose="020B0606020202030204" pitchFamily="34" charset="0"/>
              </a:rPr>
              <a:t>Weeds</a:t>
            </a:r>
          </a:p>
          <a:p>
            <a:r>
              <a:rPr lang="en-US" sz="1600" dirty="0">
                <a:latin typeface="Arial Narrow" panose="020B0606020202030204" pitchFamily="34" charset="0"/>
              </a:rPr>
              <a:t>Pests and pathogens</a:t>
            </a:r>
          </a:p>
        </p:txBody>
      </p:sp>
      <p:sp>
        <p:nvSpPr>
          <p:cNvPr id="49" name="Rectangle 48">
            <a:extLst>
              <a:ext uri="{FF2B5EF4-FFF2-40B4-BE49-F238E27FC236}">
                <a16:creationId xmlns:a16="http://schemas.microsoft.com/office/drawing/2014/main" id="{02553FC0-DC3E-4B82-A91F-66AC027BE620}"/>
              </a:ext>
            </a:extLst>
          </p:cNvPr>
          <p:cNvSpPr/>
          <p:nvPr/>
        </p:nvSpPr>
        <p:spPr>
          <a:xfrm>
            <a:off x="10093458" y="2525811"/>
            <a:ext cx="1690787" cy="830997"/>
          </a:xfrm>
          <a:prstGeom prst="rect">
            <a:avLst/>
          </a:prstGeom>
        </p:spPr>
        <p:txBody>
          <a:bodyPr wrap="square">
            <a:spAutoFit/>
          </a:bodyPr>
          <a:lstStyle/>
          <a:p>
            <a:r>
              <a:rPr lang="en-US" sz="1600" dirty="0">
                <a:latin typeface="Arial Narrow" panose="020B0606020202030204" pitchFamily="34" charset="0"/>
              </a:rPr>
              <a:t>Natural disasters</a:t>
            </a:r>
          </a:p>
          <a:p>
            <a:r>
              <a:rPr lang="en-US" sz="1600" dirty="0">
                <a:latin typeface="Arial Narrow" panose="020B0606020202030204" pitchFamily="34" charset="0"/>
              </a:rPr>
              <a:t>Floods &amp; storms</a:t>
            </a:r>
          </a:p>
          <a:p>
            <a:r>
              <a:rPr lang="en-US" sz="1600" dirty="0">
                <a:latin typeface="Arial Narrow" panose="020B0606020202030204" pitchFamily="34" charset="0"/>
              </a:rPr>
              <a:t>Droughts</a:t>
            </a:r>
          </a:p>
        </p:txBody>
      </p:sp>
      <p:sp>
        <p:nvSpPr>
          <p:cNvPr id="50" name="Rectangle 49">
            <a:extLst>
              <a:ext uri="{FF2B5EF4-FFF2-40B4-BE49-F238E27FC236}">
                <a16:creationId xmlns:a16="http://schemas.microsoft.com/office/drawing/2014/main" id="{40A005A1-201F-40C4-819D-51B6A23A707B}"/>
              </a:ext>
            </a:extLst>
          </p:cNvPr>
          <p:cNvSpPr/>
          <p:nvPr/>
        </p:nvSpPr>
        <p:spPr>
          <a:xfrm>
            <a:off x="10099235" y="3542756"/>
            <a:ext cx="2048309" cy="584775"/>
          </a:xfrm>
          <a:prstGeom prst="rect">
            <a:avLst/>
          </a:prstGeom>
        </p:spPr>
        <p:txBody>
          <a:bodyPr wrap="square">
            <a:spAutoFit/>
          </a:bodyPr>
          <a:lstStyle/>
          <a:p>
            <a:r>
              <a:rPr lang="en-US" sz="1600" dirty="0">
                <a:latin typeface="Arial Narrow" panose="020B0606020202030204" pitchFamily="34" charset="0"/>
              </a:rPr>
              <a:t>ICT disruptions</a:t>
            </a:r>
          </a:p>
          <a:p>
            <a:r>
              <a:rPr lang="en-US" sz="1600" dirty="0">
                <a:latin typeface="Arial Narrow" panose="020B0606020202030204" pitchFamily="34" charset="0"/>
              </a:rPr>
              <a:t>Infrastructure failures</a:t>
            </a:r>
          </a:p>
        </p:txBody>
      </p:sp>
      <p:sp>
        <p:nvSpPr>
          <p:cNvPr id="51" name="Rectangle 50">
            <a:extLst>
              <a:ext uri="{FF2B5EF4-FFF2-40B4-BE49-F238E27FC236}">
                <a16:creationId xmlns:a16="http://schemas.microsoft.com/office/drawing/2014/main" id="{B3F179A5-1F6B-4C46-84E9-4A85A7220C8E}"/>
              </a:ext>
            </a:extLst>
          </p:cNvPr>
          <p:cNvSpPr/>
          <p:nvPr/>
        </p:nvSpPr>
        <p:spPr>
          <a:xfrm>
            <a:off x="10099234" y="4284064"/>
            <a:ext cx="2048309" cy="1354217"/>
          </a:xfrm>
          <a:prstGeom prst="rect">
            <a:avLst/>
          </a:prstGeom>
        </p:spPr>
        <p:txBody>
          <a:bodyPr wrap="square">
            <a:spAutoFit/>
          </a:bodyPr>
          <a:lstStyle/>
          <a:p>
            <a:r>
              <a:rPr lang="en-US" sz="1600" dirty="0">
                <a:latin typeface="Arial Narrow" panose="020B0606020202030204" pitchFamily="34" charset="0"/>
              </a:rPr>
              <a:t>Instability</a:t>
            </a:r>
          </a:p>
          <a:p>
            <a:r>
              <a:rPr lang="en-US" sz="1600" dirty="0">
                <a:latin typeface="Arial Narrow" panose="020B0606020202030204" pitchFamily="34" charset="0"/>
              </a:rPr>
              <a:t>Conflicts</a:t>
            </a:r>
          </a:p>
          <a:p>
            <a:r>
              <a:rPr lang="en-US" sz="1600" dirty="0">
                <a:latin typeface="Arial Narrow" panose="020B0606020202030204" pitchFamily="34" charset="0"/>
              </a:rPr>
              <a:t>Corruption</a:t>
            </a:r>
          </a:p>
          <a:p>
            <a:r>
              <a:rPr lang="en-US" sz="1600" dirty="0">
                <a:latin typeface="Arial Narrow" panose="020B0606020202030204" pitchFamily="34" charset="0"/>
              </a:rPr>
              <a:t>Trade restrictions</a:t>
            </a:r>
          </a:p>
          <a:p>
            <a:r>
              <a:rPr lang="en-US" sz="1600" dirty="0">
                <a:latin typeface="Arial Narrow" panose="020B0606020202030204" pitchFamily="34" charset="0"/>
              </a:rPr>
              <a:t>Theft and illicit trade</a:t>
            </a:r>
          </a:p>
        </p:txBody>
      </p:sp>
      <p:sp>
        <p:nvSpPr>
          <p:cNvPr id="52" name="Rectangle 51">
            <a:extLst>
              <a:ext uri="{FF2B5EF4-FFF2-40B4-BE49-F238E27FC236}">
                <a16:creationId xmlns:a16="http://schemas.microsoft.com/office/drawing/2014/main" id="{BC07A75C-C129-4023-BFC4-75BB6FC38E9E}"/>
              </a:ext>
            </a:extLst>
          </p:cNvPr>
          <p:cNvSpPr/>
          <p:nvPr/>
        </p:nvSpPr>
        <p:spPr>
          <a:xfrm>
            <a:off x="10096248" y="5744811"/>
            <a:ext cx="2048309" cy="830997"/>
          </a:xfrm>
          <a:prstGeom prst="rect">
            <a:avLst/>
          </a:prstGeom>
        </p:spPr>
        <p:txBody>
          <a:bodyPr wrap="square">
            <a:spAutoFit/>
          </a:bodyPr>
          <a:lstStyle/>
          <a:p>
            <a:r>
              <a:rPr lang="en-US" sz="1600" dirty="0">
                <a:latin typeface="Arial Narrow" panose="020B0606020202030204" pitchFamily="34" charset="0"/>
              </a:rPr>
              <a:t>Price volatility</a:t>
            </a:r>
          </a:p>
          <a:p>
            <a:r>
              <a:rPr lang="en-US" sz="1600" dirty="0">
                <a:latin typeface="Arial Narrow" panose="020B0606020202030204" pitchFamily="34" charset="0"/>
              </a:rPr>
              <a:t>Commodity shortages</a:t>
            </a:r>
          </a:p>
          <a:p>
            <a:r>
              <a:rPr lang="en-US" sz="1600" dirty="0">
                <a:latin typeface="Arial Narrow" panose="020B0606020202030204" pitchFamily="34" charset="0"/>
              </a:rPr>
              <a:t>Demand shocks</a:t>
            </a:r>
          </a:p>
        </p:txBody>
      </p:sp>
      <p:sp>
        <p:nvSpPr>
          <p:cNvPr id="53" name="Rectangle 52">
            <a:extLst>
              <a:ext uri="{FF2B5EF4-FFF2-40B4-BE49-F238E27FC236}">
                <a16:creationId xmlns:a16="http://schemas.microsoft.com/office/drawing/2014/main" id="{6BD2DC71-E01F-4639-A6DB-2B554A8672CC}"/>
              </a:ext>
            </a:extLst>
          </p:cNvPr>
          <p:cNvSpPr/>
          <p:nvPr/>
        </p:nvSpPr>
        <p:spPr>
          <a:xfrm>
            <a:off x="10093117" y="1356504"/>
            <a:ext cx="1106393" cy="307777"/>
          </a:xfrm>
          <a:prstGeom prst="rect">
            <a:avLst/>
          </a:prstGeom>
        </p:spPr>
        <p:txBody>
          <a:bodyPr wrap="none">
            <a:spAutoFit/>
          </a:bodyPr>
          <a:lstStyle/>
          <a:p>
            <a:r>
              <a:rPr lang="en-US" sz="1400" b="1" dirty="0">
                <a:latin typeface="Arial Narrow" panose="020B0606020202030204" pitchFamily="34" charset="0"/>
              </a:rPr>
              <a:t>BIOLOGICAL</a:t>
            </a:r>
          </a:p>
        </p:txBody>
      </p:sp>
      <p:sp>
        <p:nvSpPr>
          <p:cNvPr id="54" name="Rectangle 53">
            <a:extLst>
              <a:ext uri="{FF2B5EF4-FFF2-40B4-BE49-F238E27FC236}">
                <a16:creationId xmlns:a16="http://schemas.microsoft.com/office/drawing/2014/main" id="{9D7B27EA-586D-4300-81A7-0E23F5E85217}"/>
              </a:ext>
            </a:extLst>
          </p:cNvPr>
          <p:cNvSpPr/>
          <p:nvPr/>
        </p:nvSpPr>
        <p:spPr>
          <a:xfrm>
            <a:off x="10093458" y="2317668"/>
            <a:ext cx="882422" cy="307777"/>
          </a:xfrm>
          <a:prstGeom prst="rect">
            <a:avLst/>
          </a:prstGeom>
        </p:spPr>
        <p:txBody>
          <a:bodyPr wrap="none">
            <a:spAutoFit/>
          </a:bodyPr>
          <a:lstStyle/>
          <a:p>
            <a:r>
              <a:rPr lang="en-US" sz="1400" b="1" dirty="0">
                <a:latin typeface="Arial Narrow" panose="020B0606020202030204" pitchFamily="34" charset="0"/>
              </a:rPr>
              <a:t>NATURAL</a:t>
            </a:r>
          </a:p>
        </p:txBody>
      </p:sp>
      <p:sp>
        <p:nvSpPr>
          <p:cNvPr id="55" name="Rectangle 54">
            <a:extLst>
              <a:ext uri="{FF2B5EF4-FFF2-40B4-BE49-F238E27FC236}">
                <a16:creationId xmlns:a16="http://schemas.microsoft.com/office/drawing/2014/main" id="{033C7FAA-CCFB-49B9-BB1E-799ACD6EBF90}"/>
              </a:ext>
            </a:extLst>
          </p:cNvPr>
          <p:cNvSpPr/>
          <p:nvPr/>
        </p:nvSpPr>
        <p:spPr>
          <a:xfrm>
            <a:off x="10096713" y="3312473"/>
            <a:ext cx="1463862" cy="307777"/>
          </a:xfrm>
          <a:prstGeom prst="rect">
            <a:avLst/>
          </a:prstGeom>
        </p:spPr>
        <p:txBody>
          <a:bodyPr wrap="none">
            <a:spAutoFit/>
          </a:bodyPr>
          <a:lstStyle/>
          <a:p>
            <a:r>
              <a:rPr lang="en-US" sz="1400" b="1" dirty="0">
                <a:latin typeface="Arial Narrow" panose="020B0606020202030204" pitchFamily="34" charset="0"/>
              </a:rPr>
              <a:t>TECHNOLOGICAL</a:t>
            </a:r>
          </a:p>
        </p:txBody>
      </p:sp>
      <p:sp>
        <p:nvSpPr>
          <p:cNvPr id="56" name="Rectangle 55">
            <a:extLst>
              <a:ext uri="{FF2B5EF4-FFF2-40B4-BE49-F238E27FC236}">
                <a16:creationId xmlns:a16="http://schemas.microsoft.com/office/drawing/2014/main" id="{F668971B-DC2A-4D85-A03A-ADA4CE87E9CA}"/>
              </a:ext>
            </a:extLst>
          </p:cNvPr>
          <p:cNvSpPr/>
          <p:nvPr/>
        </p:nvSpPr>
        <p:spPr>
          <a:xfrm>
            <a:off x="10068732" y="4095883"/>
            <a:ext cx="960520" cy="307777"/>
          </a:xfrm>
          <a:prstGeom prst="rect">
            <a:avLst/>
          </a:prstGeom>
        </p:spPr>
        <p:txBody>
          <a:bodyPr wrap="none">
            <a:spAutoFit/>
          </a:bodyPr>
          <a:lstStyle/>
          <a:p>
            <a:r>
              <a:rPr lang="en-US" sz="1400" b="1" dirty="0">
                <a:latin typeface="Arial Narrow" panose="020B0606020202030204" pitchFamily="34" charset="0"/>
              </a:rPr>
              <a:t>POLITICAL</a:t>
            </a:r>
          </a:p>
        </p:txBody>
      </p:sp>
      <p:sp>
        <p:nvSpPr>
          <p:cNvPr id="57" name="Rectangle 56">
            <a:extLst>
              <a:ext uri="{FF2B5EF4-FFF2-40B4-BE49-F238E27FC236}">
                <a16:creationId xmlns:a16="http://schemas.microsoft.com/office/drawing/2014/main" id="{920C40A7-6281-4658-B9FD-D97FF94AB936}"/>
              </a:ext>
            </a:extLst>
          </p:cNvPr>
          <p:cNvSpPr/>
          <p:nvPr/>
        </p:nvSpPr>
        <p:spPr>
          <a:xfrm>
            <a:off x="10085230" y="5529718"/>
            <a:ext cx="992579" cy="307777"/>
          </a:xfrm>
          <a:prstGeom prst="rect">
            <a:avLst/>
          </a:prstGeom>
        </p:spPr>
        <p:txBody>
          <a:bodyPr wrap="none">
            <a:spAutoFit/>
          </a:bodyPr>
          <a:lstStyle/>
          <a:p>
            <a:r>
              <a:rPr lang="en-US" sz="1400" b="1" dirty="0">
                <a:latin typeface="Arial Narrow" panose="020B0606020202030204" pitchFamily="34" charset="0"/>
              </a:rPr>
              <a:t>ECONOMIC</a:t>
            </a:r>
          </a:p>
        </p:txBody>
      </p:sp>
      <p:sp>
        <p:nvSpPr>
          <p:cNvPr id="48" name="Action Button: Document 47" title="Read this Web Page">
            <a:hlinkClick r:id="rId11" highlightClick="1"/>
            <a:extLst>
              <a:ext uri="{FF2B5EF4-FFF2-40B4-BE49-F238E27FC236}">
                <a16:creationId xmlns:a16="http://schemas.microsoft.com/office/drawing/2014/main" id="{9B07DC9E-2F1F-4281-BDD5-BCCF016A34A8}"/>
              </a:ext>
            </a:extLst>
          </p:cNvPr>
          <p:cNvSpPr/>
          <p:nvPr/>
        </p:nvSpPr>
        <p:spPr bwMode="auto">
          <a:xfrm>
            <a:off x="7996767" y="33516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58" name="TextBox 57">
            <a:extLst>
              <a:ext uri="{FF2B5EF4-FFF2-40B4-BE49-F238E27FC236}">
                <a16:creationId xmlns:a16="http://schemas.microsoft.com/office/drawing/2014/main" id="{285D1F00-C889-4DD3-AD7B-FD44F6373133}"/>
              </a:ext>
            </a:extLst>
          </p:cNvPr>
          <p:cNvSpPr txBox="1"/>
          <p:nvPr/>
        </p:nvSpPr>
        <p:spPr>
          <a:xfrm>
            <a:off x="8600084" y="396373"/>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1914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Main Agriculture Models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0630338"/>
              </p:ext>
            </p:extLst>
          </p:nvPr>
        </p:nvGraphicFramePr>
        <p:xfrm>
          <a:off x="1009650" y="1311275"/>
          <a:ext cx="10993439" cy="4663440"/>
        </p:xfrm>
        <a:graphic>
          <a:graphicData uri="http://schemas.openxmlformats.org/drawingml/2006/table">
            <a:tbl>
              <a:tblPr firstCol="1" bandRow="1">
                <a:tableStyleId>{68D230F3-CF80-4859-8CE7-A43EE81993B5}</a:tableStyleId>
              </a:tblPr>
              <a:tblGrid>
                <a:gridCol w="3383908">
                  <a:extLst>
                    <a:ext uri="{9D8B030D-6E8A-4147-A177-3AD203B41FA5}">
                      <a16:colId xmlns:a16="http://schemas.microsoft.com/office/drawing/2014/main" val="20000"/>
                    </a:ext>
                  </a:extLst>
                </a:gridCol>
                <a:gridCol w="7609531">
                  <a:extLst>
                    <a:ext uri="{9D8B030D-6E8A-4147-A177-3AD203B41FA5}">
                      <a16:colId xmlns:a16="http://schemas.microsoft.com/office/drawing/2014/main" val="20001"/>
                    </a:ext>
                  </a:extLst>
                </a:gridCol>
              </a:tblGrid>
              <a:tr h="370840">
                <a:tc>
                  <a:txBody>
                    <a:bodyPr/>
                    <a:lstStyle/>
                    <a:p>
                      <a:r>
                        <a:rPr lang="en-US" dirty="0"/>
                        <a:t>Subsistence farming</a:t>
                      </a:r>
                    </a:p>
                  </a:txBody>
                  <a:tcPr marL="121914" marR="121914"/>
                </a:tc>
                <a:tc>
                  <a:txBody>
                    <a:bodyPr/>
                    <a:lstStyle/>
                    <a:p>
                      <a:r>
                        <a:rPr lang="en-US" dirty="0"/>
                        <a:t>Food mainly grown to support the family / community.</a:t>
                      </a:r>
                    </a:p>
                    <a:p>
                      <a:r>
                        <a:rPr lang="en-US" dirty="0"/>
                        <a:t>Variety of plants and animals cultivated.</a:t>
                      </a:r>
                    </a:p>
                    <a:p>
                      <a:r>
                        <a:rPr lang="en-US" dirty="0"/>
                        <a:t>Surpluses sold on local markets, often to pay taxes and buy simple goods.</a:t>
                      </a:r>
                    </a:p>
                    <a:p>
                      <a:r>
                        <a:rPr lang="en-US" dirty="0"/>
                        <a:t>Limited level of technology and capital investment.</a:t>
                      </a:r>
                    </a:p>
                  </a:txBody>
                  <a:tcPr marL="121914" marR="121914"/>
                </a:tc>
                <a:extLst>
                  <a:ext uri="{0D108BD9-81ED-4DB2-BD59-A6C34878D82A}">
                    <a16:rowId xmlns:a16="http://schemas.microsoft.com/office/drawing/2014/main" val="10000"/>
                  </a:ext>
                </a:extLst>
              </a:tr>
              <a:tr h="370840">
                <a:tc>
                  <a:txBody>
                    <a:bodyPr/>
                    <a:lstStyle/>
                    <a:p>
                      <a:r>
                        <a:rPr lang="en-US" dirty="0"/>
                        <a:t>Commercial farming</a:t>
                      </a:r>
                    </a:p>
                  </a:txBody>
                  <a:tcPr marL="121914" marR="121914"/>
                </a:tc>
                <a:tc>
                  <a:txBody>
                    <a:bodyPr/>
                    <a:lstStyle/>
                    <a:p>
                      <a:r>
                        <a:rPr lang="en-US" dirty="0"/>
                        <a:t>Mostly owned by family</a:t>
                      </a:r>
                      <a:r>
                        <a:rPr lang="en-US" baseline="0" dirty="0"/>
                        <a:t> interests (SME).</a:t>
                      </a:r>
                      <a:endParaRPr lang="en-US" dirty="0"/>
                    </a:p>
                    <a:p>
                      <a:r>
                        <a:rPr lang="en-US" dirty="0"/>
                        <a:t>Food mainly grown for local/national markets, with some exports.</a:t>
                      </a:r>
                    </a:p>
                    <a:p>
                      <a:r>
                        <a:rPr lang="en-US" dirty="0"/>
                        <a:t>Specialization of crops (economies of scale).</a:t>
                      </a:r>
                    </a:p>
                    <a:p>
                      <a:r>
                        <a:rPr lang="en-US" dirty="0"/>
                        <a:t>Average level of technology and capital investment.</a:t>
                      </a:r>
                    </a:p>
                    <a:p>
                      <a:r>
                        <a:rPr lang="en-US" dirty="0"/>
                        <a:t>Temporary workforce usually hired during</a:t>
                      </a:r>
                      <a:r>
                        <a:rPr lang="en-US" baseline="0" dirty="0"/>
                        <a:t> peak season.</a:t>
                      </a:r>
                      <a:endParaRPr lang="en-US" dirty="0"/>
                    </a:p>
                  </a:txBody>
                  <a:tcPr marL="121914" marR="121914"/>
                </a:tc>
                <a:extLst>
                  <a:ext uri="{0D108BD9-81ED-4DB2-BD59-A6C34878D82A}">
                    <a16:rowId xmlns:a16="http://schemas.microsoft.com/office/drawing/2014/main" val="10001"/>
                  </a:ext>
                </a:extLst>
              </a:tr>
              <a:tr h="370840">
                <a:tc>
                  <a:txBody>
                    <a:bodyPr/>
                    <a:lstStyle/>
                    <a:p>
                      <a:r>
                        <a:rPr lang="en-US" dirty="0"/>
                        <a:t>Corporate farming</a:t>
                      </a:r>
                    </a:p>
                  </a:txBody>
                  <a:tcPr marL="121914" marR="121914"/>
                </a:tc>
                <a:tc>
                  <a:txBody>
                    <a:bodyPr/>
                    <a:lstStyle/>
                    <a:p>
                      <a:r>
                        <a:rPr lang="en-US" dirty="0"/>
                        <a:t>Owned by corporate entities that can </a:t>
                      </a:r>
                      <a:r>
                        <a:rPr lang="en-US"/>
                        <a:t>be multinationals.</a:t>
                      </a:r>
                    </a:p>
                    <a:p>
                      <a:r>
                        <a:rPr lang="en-US" dirty="0"/>
                        <a:t>Food grown for global markets, but in many cases regionally.</a:t>
                      </a:r>
                    </a:p>
                    <a:p>
                      <a:r>
                        <a:rPr lang="en-US" dirty="0"/>
                        <a:t>Usage of subcontractors (commercial farmers).</a:t>
                      </a:r>
                    </a:p>
                    <a:p>
                      <a:r>
                        <a:rPr lang="en-US" dirty="0"/>
                        <a:t>Emphasis on product development, branding and marketing.</a:t>
                      </a:r>
                    </a:p>
                    <a:p>
                      <a:r>
                        <a:rPr lang="en-US" dirty="0"/>
                        <a:t>Specialized cash crops (coffee, bananas, cacao, sugar, etc.) for plantations.</a:t>
                      </a:r>
                    </a:p>
                    <a:p>
                      <a:r>
                        <a:rPr lang="en-US" dirty="0"/>
                        <a:t>Often control several</a:t>
                      </a:r>
                      <a:r>
                        <a:rPr lang="en-US" baseline="0" dirty="0"/>
                        <a:t> elements of the supply chain (seeds, transformation).</a:t>
                      </a:r>
                    </a:p>
                    <a:p>
                      <a:r>
                        <a:rPr lang="en-US" dirty="0"/>
                        <a:t>High level of technology and capital investment.</a:t>
                      </a:r>
                    </a:p>
                  </a:txBody>
                  <a:tcPr marL="121914" marR="12191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04784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FC11-E0FE-418B-8AF5-3D9A40250917}"/>
              </a:ext>
            </a:extLst>
          </p:cNvPr>
          <p:cNvSpPr>
            <a:spLocks noGrp="1"/>
          </p:cNvSpPr>
          <p:nvPr>
            <p:ph type="title"/>
          </p:nvPr>
        </p:nvSpPr>
        <p:spPr/>
        <p:txBody>
          <a:bodyPr/>
          <a:lstStyle/>
          <a:p>
            <a:r>
              <a:rPr lang="en-US" dirty="0"/>
              <a:t>1. Main Agriculture Models</a:t>
            </a:r>
          </a:p>
        </p:txBody>
      </p:sp>
      <p:sp>
        <p:nvSpPr>
          <p:cNvPr id="3" name="Content Placeholder 2">
            <a:extLst>
              <a:ext uri="{FF2B5EF4-FFF2-40B4-BE49-F238E27FC236}">
                <a16:creationId xmlns:a16="http://schemas.microsoft.com/office/drawing/2014/main" id="{A629DBF5-9492-48F1-83D0-584727132F10}"/>
              </a:ext>
            </a:extLst>
          </p:cNvPr>
          <p:cNvSpPr>
            <a:spLocks noGrp="1"/>
          </p:cNvSpPr>
          <p:nvPr>
            <p:ph idx="1"/>
          </p:nvPr>
        </p:nvSpPr>
        <p:spPr/>
        <p:txBody>
          <a:bodyPr/>
          <a:lstStyle/>
          <a:p>
            <a:r>
              <a:rPr lang="en-US" dirty="0"/>
              <a:t>Advantages of economies of scale</a:t>
            </a:r>
          </a:p>
          <a:p>
            <a:pPr lvl="1"/>
            <a:r>
              <a:rPr lang="en-US" dirty="0"/>
              <a:t>Relies on specialization and mechanization (allow for agriculture in low population areas).</a:t>
            </a:r>
          </a:p>
          <a:p>
            <a:pPr lvl="1"/>
            <a:r>
              <a:rPr lang="en-US" dirty="0"/>
              <a:t>Effective use of inputs (fertilizers and equipment).</a:t>
            </a:r>
          </a:p>
          <a:p>
            <a:pPr lvl="1"/>
            <a:r>
              <a:rPr lang="en-US" dirty="0"/>
              <a:t>Can be professionally managed (full time workers).</a:t>
            </a:r>
          </a:p>
          <a:p>
            <a:pPr lvl="1"/>
            <a:r>
              <a:rPr lang="en-US" dirty="0"/>
              <a:t>Lower storage and transportation costs.</a:t>
            </a:r>
          </a:p>
          <a:p>
            <a:pPr lvl="1"/>
            <a:r>
              <a:rPr lang="en-US" dirty="0"/>
              <a:t>Limited by the distance farm equipment can move.</a:t>
            </a:r>
          </a:p>
          <a:p>
            <a:r>
              <a:rPr lang="en-US" dirty="0"/>
              <a:t>Constraints to the marketing of food</a:t>
            </a:r>
          </a:p>
          <a:p>
            <a:pPr lvl="1"/>
            <a:r>
              <a:rPr lang="en-US" dirty="0"/>
              <a:t>Food as a commodity (low entry barriers, limited product differentiation).</a:t>
            </a:r>
          </a:p>
          <a:p>
            <a:pPr lvl="1"/>
            <a:r>
              <a:rPr lang="en-US" dirty="0"/>
              <a:t>Temperate agriculture often limit to one crop per year.</a:t>
            </a:r>
          </a:p>
          <a:p>
            <a:pPr lvl="1"/>
            <a:r>
              <a:rPr lang="en-US" dirty="0"/>
              <a:t>Various levels of perishability:</a:t>
            </a:r>
          </a:p>
          <a:p>
            <a:pPr lvl="2"/>
            <a:r>
              <a:rPr lang="en-US" dirty="0"/>
              <a:t>Difficult to time market price.</a:t>
            </a:r>
          </a:p>
          <a:p>
            <a:pPr lvl="1"/>
            <a:r>
              <a:rPr lang="en-US" dirty="0"/>
              <a:t>Asymmetry between producers (small) and purchasers (large firms).</a:t>
            </a:r>
          </a:p>
          <a:p>
            <a:pPr lvl="1"/>
            <a:r>
              <a:rPr lang="en-US" dirty="0"/>
              <a:t>Demand pricing power.</a:t>
            </a:r>
          </a:p>
        </p:txBody>
      </p:sp>
    </p:spTree>
    <p:extLst>
      <p:ext uri="{BB962C8B-B14F-4D97-AF65-F5344CB8AC3E}">
        <p14:creationId xmlns:p14="http://schemas.microsoft.com/office/powerpoint/2010/main" val="2899928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Main Areas of Subsistence Agriculture</a:t>
            </a:r>
          </a:p>
        </p:txBody>
      </p:sp>
      <p:pic>
        <p:nvPicPr>
          <p:cNvPr id="5" name="Picture 2"/>
          <p:cNvPicPr>
            <a:picLocks noChangeArrowheads="1"/>
          </p:cNvPicPr>
          <p:nvPr/>
        </p:nvPicPr>
        <p:blipFill rotWithShape="1">
          <a:blip r:embed="rId2">
            <a:extLst>
              <a:ext uri="{28A0092B-C50C-407E-A947-70E740481C1C}">
                <a14:useLocalDpi xmlns:a14="http://schemas.microsoft.com/office/drawing/2010/main" val="0"/>
              </a:ext>
            </a:extLst>
          </a:blip>
          <a:srcRect t="17155" b="3632"/>
          <a:stretch/>
        </p:blipFill>
        <p:spPr bwMode="auto">
          <a:xfrm>
            <a:off x="1528764" y="1175657"/>
            <a:ext cx="9139237" cy="54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74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A6C2-28D7-4252-91F4-B0F34D15D5A6}"/>
              </a:ext>
            </a:extLst>
          </p:cNvPr>
          <p:cNvSpPr>
            <a:spLocks noGrp="1"/>
          </p:cNvSpPr>
          <p:nvPr>
            <p:ph type="title"/>
          </p:nvPr>
        </p:nvSpPr>
        <p:spPr/>
        <p:txBody>
          <a:bodyPr/>
          <a:lstStyle/>
          <a:p>
            <a:r>
              <a:rPr lang="en-US" dirty="0"/>
              <a:t>Dominance of Food versus Feed Agriculture</a:t>
            </a:r>
          </a:p>
        </p:txBody>
      </p:sp>
      <p:pic>
        <p:nvPicPr>
          <p:cNvPr id="1026" name="Picture 2" descr="ftp://public.sos.noaa.gov/land/food_v_feed/4096.png">
            <a:extLst>
              <a:ext uri="{FF2B5EF4-FFF2-40B4-BE49-F238E27FC236}">
                <a16:creationId xmlns:a16="http://schemas.microsoft.com/office/drawing/2014/main" id="{28188923-0E73-4079-A815-BBBE36830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100" y="1455739"/>
            <a:ext cx="10011374" cy="50022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1E6D2E-8F85-4E78-ABDF-B10B42E913E2}"/>
              </a:ext>
            </a:extLst>
          </p:cNvPr>
          <p:cNvSpPr/>
          <p:nvPr/>
        </p:nvSpPr>
        <p:spPr>
          <a:xfrm>
            <a:off x="5168900" y="5427186"/>
            <a:ext cx="5283200" cy="923330"/>
          </a:xfrm>
          <a:prstGeom prst="rect">
            <a:avLst/>
          </a:prstGeom>
        </p:spPr>
        <p:txBody>
          <a:bodyPr wrap="square">
            <a:spAutoFit/>
          </a:bodyPr>
          <a:lstStyle/>
          <a:p>
            <a:pPr>
              <a:buFont typeface="Arial" panose="020B0604020202020204" pitchFamily="34" charset="0"/>
              <a:buChar char="•"/>
            </a:pPr>
            <a:r>
              <a:rPr lang="en-US" dirty="0">
                <a:solidFill>
                  <a:schemeClr val="bg1"/>
                </a:solidFill>
                <a:latin typeface="Arial Narrow" panose="020B0606020202030204" pitchFamily="34" charset="0"/>
              </a:rPr>
              <a:t>Green - crops consumed mostly by humans</a:t>
            </a:r>
          </a:p>
          <a:p>
            <a:pPr>
              <a:buFont typeface="Arial" panose="020B0604020202020204" pitchFamily="34" charset="0"/>
              <a:buChar char="•"/>
            </a:pPr>
            <a:r>
              <a:rPr lang="en-US" dirty="0">
                <a:solidFill>
                  <a:schemeClr val="bg1"/>
                </a:solidFill>
                <a:latin typeface="Arial Narrow" panose="020B0606020202030204" pitchFamily="34" charset="0"/>
              </a:rPr>
              <a:t>Orange - crops consumed equally by humans and animals</a:t>
            </a:r>
          </a:p>
          <a:p>
            <a:pPr>
              <a:buFont typeface="Arial" panose="020B0604020202020204" pitchFamily="34" charset="0"/>
              <a:buChar char="•"/>
            </a:pPr>
            <a:r>
              <a:rPr lang="en-US" dirty="0">
                <a:solidFill>
                  <a:schemeClr val="bg1"/>
                </a:solidFill>
                <a:latin typeface="Arial Narrow" panose="020B0606020202030204" pitchFamily="34" charset="0"/>
              </a:rPr>
              <a:t>Red - crops consumed mostly by animals</a:t>
            </a:r>
            <a:endParaRPr lang="en-US" b="0" i="0" dirty="0">
              <a:solidFill>
                <a:schemeClr val="bg1"/>
              </a:solidFill>
              <a:effectLst/>
              <a:latin typeface="Arial Narrow" panose="020B0606020202030204" pitchFamily="34" charset="0"/>
            </a:endParaRPr>
          </a:p>
        </p:txBody>
      </p:sp>
    </p:spTree>
    <p:extLst>
      <p:ext uri="{BB962C8B-B14F-4D97-AF65-F5344CB8AC3E}">
        <p14:creationId xmlns:p14="http://schemas.microsoft.com/office/powerpoint/2010/main" val="2850400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dirty="0"/>
              <a:t>A – The Agricultural Landscape</a:t>
            </a:r>
          </a:p>
        </p:txBody>
      </p:sp>
      <p:sp>
        <p:nvSpPr>
          <p:cNvPr id="39940" name="Rectangle 3"/>
          <p:cNvSpPr>
            <a:spLocks noGrp="1" noChangeArrowheads="1"/>
          </p:cNvSpPr>
          <p:nvPr>
            <p:ph type="body" idx="1"/>
          </p:nvPr>
        </p:nvSpPr>
        <p:spPr/>
        <p:txBody>
          <a:bodyPr/>
          <a:lstStyle/>
          <a:p>
            <a:pPr marL="457200" indent="-457200">
              <a:buAutoNum type="arabicPeriod"/>
            </a:pPr>
            <a:r>
              <a:rPr lang="en-US" dirty="0"/>
              <a:t>The Agricultural Process</a:t>
            </a:r>
          </a:p>
          <a:p>
            <a:pPr marL="457200" indent="-457200">
              <a:buAutoNum type="arabicPeriod"/>
            </a:pPr>
            <a:r>
              <a:rPr lang="en-US" dirty="0"/>
              <a:t>Biophysical Conditions</a:t>
            </a:r>
          </a:p>
          <a:p>
            <a:pPr marL="457200" indent="-457200">
              <a:buAutoNum type="arabicPeriod"/>
            </a:pPr>
            <a:r>
              <a:rPr lang="en-US" dirty="0"/>
              <a:t>Nutrition Transitions</a:t>
            </a:r>
          </a:p>
        </p:txBody>
      </p:sp>
    </p:spTree>
    <p:extLst>
      <p:ext uri="{BB962C8B-B14F-4D97-AF65-F5344CB8AC3E}">
        <p14:creationId xmlns:p14="http://schemas.microsoft.com/office/powerpoint/2010/main" val="3425756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Patterns of Global Food Production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3832258"/>
              </p:ext>
            </p:extLst>
          </p:nvPr>
        </p:nvGraphicFramePr>
        <p:xfrm>
          <a:off x="1009650" y="1311275"/>
          <a:ext cx="10993438" cy="4394200"/>
        </p:xfrm>
        <a:graphic>
          <a:graphicData uri="http://schemas.openxmlformats.org/drawingml/2006/table">
            <a:tbl>
              <a:tblPr firstCol="1" bandRow="1">
                <a:tableStyleId>{68D230F3-CF80-4859-8CE7-A43EE81993B5}</a:tableStyleId>
              </a:tblPr>
              <a:tblGrid>
                <a:gridCol w="3280395">
                  <a:extLst>
                    <a:ext uri="{9D8B030D-6E8A-4147-A177-3AD203B41FA5}">
                      <a16:colId xmlns:a16="http://schemas.microsoft.com/office/drawing/2014/main" val="20000"/>
                    </a:ext>
                  </a:extLst>
                </a:gridCol>
                <a:gridCol w="7713043">
                  <a:extLst>
                    <a:ext uri="{9D8B030D-6E8A-4147-A177-3AD203B41FA5}">
                      <a16:colId xmlns:a16="http://schemas.microsoft.com/office/drawing/2014/main" val="20001"/>
                    </a:ext>
                  </a:extLst>
                </a:gridCol>
              </a:tblGrid>
              <a:tr h="370840">
                <a:tc>
                  <a:txBody>
                    <a:bodyPr/>
                    <a:lstStyle/>
                    <a:p>
                      <a:r>
                        <a:rPr lang="en-US" dirty="0"/>
                        <a:t>Globalization</a:t>
                      </a:r>
                    </a:p>
                  </a:txBody>
                  <a:tcPr marL="121914" marR="121914"/>
                </a:tc>
                <a:tc>
                  <a:txBody>
                    <a:bodyPr/>
                    <a:lstStyle/>
                    <a:p>
                      <a:r>
                        <a:rPr lang="en-US" dirty="0"/>
                        <a:t>Global markets.</a:t>
                      </a:r>
                    </a:p>
                    <a:p>
                      <a:r>
                        <a:rPr lang="en-US" dirty="0"/>
                        <a:t>Exchange</a:t>
                      </a:r>
                      <a:r>
                        <a:rPr lang="en-US" baseline="0" dirty="0"/>
                        <a:t> of food cultures.</a:t>
                      </a:r>
                    </a:p>
                    <a:p>
                      <a:r>
                        <a:rPr lang="en-US" baseline="0" dirty="0"/>
                        <a:t>Long trade routes (food miles).</a:t>
                      </a:r>
                      <a:endParaRPr lang="en-US" dirty="0"/>
                    </a:p>
                  </a:txBody>
                  <a:tcPr marL="121914" marR="121914"/>
                </a:tc>
                <a:extLst>
                  <a:ext uri="{0D108BD9-81ED-4DB2-BD59-A6C34878D82A}">
                    <a16:rowId xmlns:a16="http://schemas.microsoft.com/office/drawing/2014/main" val="10000"/>
                  </a:ext>
                </a:extLst>
              </a:tr>
              <a:tr h="370840">
                <a:tc>
                  <a:txBody>
                    <a:bodyPr/>
                    <a:lstStyle/>
                    <a:p>
                      <a:r>
                        <a:rPr lang="en-US" dirty="0"/>
                        <a:t>Non-renewable energy</a:t>
                      </a:r>
                    </a:p>
                  </a:txBody>
                  <a:tcPr marL="121914" marR="121914"/>
                </a:tc>
                <a:tc>
                  <a:txBody>
                    <a:bodyPr/>
                    <a:lstStyle/>
                    <a:p>
                      <a:r>
                        <a:rPr lang="en-US" dirty="0"/>
                        <a:t>Food production, transformation and distribution.</a:t>
                      </a:r>
                    </a:p>
                  </a:txBody>
                  <a:tcPr marL="121914" marR="121914"/>
                </a:tc>
                <a:extLst>
                  <a:ext uri="{0D108BD9-81ED-4DB2-BD59-A6C34878D82A}">
                    <a16:rowId xmlns:a16="http://schemas.microsoft.com/office/drawing/2014/main" val="10001"/>
                  </a:ext>
                </a:extLst>
              </a:tr>
              <a:tr h="370840">
                <a:tc>
                  <a:txBody>
                    <a:bodyPr/>
                    <a:lstStyle/>
                    <a:p>
                      <a:r>
                        <a:rPr lang="en-US" dirty="0"/>
                        <a:t>Market concentration</a:t>
                      </a:r>
                    </a:p>
                  </a:txBody>
                  <a:tcPr marL="121914" marR="121914"/>
                </a:tc>
                <a:tc>
                  <a:txBody>
                    <a:bodyPr/>
                    <a:lstStyle/>
                    <a:p>
                      <a:r>
                        <a:rPr lang="en-US" dirty="0"/>
                        <a:t>Large multinational agro-firms.</a:t>
                      </a:r>
                    </a:p>
                    <a:p>
                      <a:r>
                        <a:rPr lang="en-US" dirty="0"/>
                        <a:t>Control of technical expertise (intellectual</a:t>
                      </a:r>
                      <a:r>
                        <a:rPr lang="en-US" baseline="0" dirty="0"/>
                        <a:t> property).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Retailers becoming grocers.</a:t>
                      </a:r>
                    </a:p>
                  </a:txBody>
                  <a:tcPr marL="121914" marR="121914"/>
                </a:tc>
                <a:extLst>
                  <a:ext uri="{0D108BD9-81ED-4DB2-BD59-A6C34878D82A}">
                    <a16:rowId xmlns:a16="http://schemas.microsoft.com/office/drawing/2014/main" val="10002"/>
                  </a:ext>
                </a:extLst>
              </a:tr>
              <a:tr h="370840">
                <a:tc>
                  <a:txBody>
                    <a:bodyPr/>
                    <a:lstStyle/>
                    <a:p>
                      <a:r>
                        <a:rPr lang="en-US" dirty="0"/>
                        <a:t>Monoculture</a:t>
                      </a:r>
                    </a:p>
                  </a:txBody>
                  <a:tcPr marL="121914" marR="121914"/>
                </a:tc>
                <a:tc>
                  <a:txBody>
                    <a:bodyPr/>
                    <a:lstStyle/>
                    <a:p>
                      <a:r>
                        <a:rPr lang="en-US" dirty="0"/>
                        <a:t>Improved</a:t>
                      </a:r>
                      <a:r>
                        <a:rPr lang="en-US" baseline="0" dirty="0"/>
                        <a:t> yield.</a:t>
                      </a:r>
                      <a:endParaRPr lang="en-US" dirty="0"/>
                    </a:p>
                    <a:p>
                      <a:r>
                        <a:rPr lang="en-US" dirty="0"/>
                        <a:t>Increased dependency on fertilizers and irrigation.</a:t>
                      </a:r>
                    </a:p>
                    <a:p>
                      <a:r>
                        <a:rPr lang="en-US" dirty="0"/>
                        <a:t>Biodiversity</a:t>
                      </a:r>
                      <a:r>
                        <a:rPr lang="en-US" baseline="0" dirty="0"/>
                        <a:t> risk.</a:t>
                      </a:r>
                      <a:endParaRPr lang="en-US" dirty="0"/>
                    </a:p>
                  </a:txBody>
                  <a:tcPr marL="121914" marR="121914"/>
                </a:tc>
                <a:extLst>
                  <a:ext uri="{0D108BD9-81ED-4DB2-BD59-A6C34878D82A}">
                    <a16:rowId xmlns:a16="http://schemas.microsoft.com/office/drawing/2014/main" val="10003"/>
                  </a:ext>
                </a:extLst>
              </a:tr>
              <a:tr h="370840">
                <a:tc>
                  <a:txBody>
                    <a:bodyPr/>
                    <a:lstStyle/>
                    <a:p>
                      <a:r>
                        <a:rPr lang="en-US" dirty="0"/>
                        <a:t>Aquaculture</a:t>
                      </a:r>
                    </a:p>
                  </a:txBody>
                  <a:tcPr marL="121914" marR="121914"/>
                </a:tc>
                <a:tc>
                  <a:txBody>
                    <a:bodyPr/>
                    <a:lstStyle/>
                    <a:p>
                      <a:r>
                        <a:rPr lang="en-US" dirty="0"/>
                        <a:t>Try to replace exhausted fish supplies.</a:t>
                      </a:r>
                    </a:p>
                    <a:p>
                      <a:r>
                        <a:rPr lang="en-US" dirty="0"/>
                        <a:t>More rational use of oceanic resources.</a:t>
                      </a:r>
                    </a:p>
                  </a:txBody>
                  <a:tcPr marL="121914" marR="121914"/>
                </a:tc>
                <a:extLst>
                  <a:ext uri="{0D108BD9-81ED-4DB2-BD59-A6C34878D82A}">
                    <a16:rowId xmlns:a16="http://schemas.microsoft.com/office/drawing/2014/main" val="10004"/>
                  </a:ext>
                </a:extLst>
              </a:tr>
              <a:tr h="370840">
                <a:tc>
                  <a:txBody>
                    <a:bodyPr/>
                    <a:lstStyle/>
                    <a:p>
                      <a:r>
                        <a:rPr lang="en-US" dirty="0"/>
                        <a:t>Protein transition</a:t>
                      </a:r>
                    </a:p>
                  </a:txBody>
                  <a:tcPr marL="121914" marR="121914"/>
                </a:tc>
                <a:tc>
                  <a:txBody>
                    <a:bodyPr/>
                    <a:lstStyle/>
                    <a:p>
                      <a:r>
                        <a:rPr lang="en-US" dirty="0"/>
                        <a:t>Gradual shift to lower quality sources of protein.</a:t>
                      </a:r>
                    </a:p>
                    <a:p>
                      <a:r>
                        <a:rPr lang="en-US" dirty="0"/>
                        <a:t>From beef to pork and poultry.</a:t>
                      </a:r>
                    </a:p>
                  </a:txBody>
                  <a:tcPr marL="121914" marR="12191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85048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722" y="0"/>
            <a:ext cx="7600556" cy="6858000"/>
          </a:xfrm>
          <a:prstGeom prst="rect">
            <a:avLst/>
          </a:prstGeom>
        </p:spPr>
      </p:pic>
    </p:spTree>
    <p:extLst>
      <p:ext uri="{BB962C8B-B14F-4D97-AF65-F5344CB8AC3E}">
        <p14:creationId xmlns:p14="http://schemas.microsoft.com/office/powerpoint/2010/main" val="855629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BBCEC8-B8E6-48B1-8D79-E2036BEF4FE1}"/>
              </a:ext>
            </a:extLst>
          </p:cNvPr>
          <p:cNvSpPr>
            <a:spLocks noGrp="1"/>
          </p:cNvSpPr>
          <p:nvPr>
            <p:ph type="title"/>
          </p:nvPr>
        </p:nvSpPr>
        <p:spPr/>
        <p:txBody>
          <a:bodyPr/>
          <a:lstStyle/>
          <a:p>
            <a:r>
              <a:rPr lang="en-US" dirty="0"/>
              <a:t>World Agricultural Area, 1961-2016 (1,000s of hectares)</a:t>
            </a:r>
          </a:p>
        </p:txBody>
      </p:sp>
      <p:graphicFrame>
        <p:nvGraphicFramePr>
          <p:cNvPr id="7" name="Content Placeholder 6">
            <a:extLst>
              <a:ext uri="{FF2B5EF4-FFF2-40B4-BE49-F238E27FC236}">
                <a16:creationId xmlns:a16="http://schemas.microsoft.com/office/drawing/2014/main" id="{4A57724A-F969-4DA1-ABD5-B8C319881C67}"/>
              </a:ext>
            </a:extLst>
          </p:cNvPr>
          <p:cNvGraphicFramePr>
            <a:graphicFrameLocks noGrp="1"/>
          </p:cNvGraphicFramePr>
          <p:nvPr>
            <p:ph idx="1"/>
            <p:extLst>
              <p:ext uri="{D42A27DB-BD31-4B8C-83A1-F6EECF244321}">
                <p14:modId xmlns:p14="http://schemas.microsoft.com/office/powerpoint/2010/main" val="547097218"/>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2B4BA89-1CB2-4CBF-8CE5-4EF0211F47F2}"/>
              </a:ext>
            </a:extLst>
          </p:cNvPr>
          <p:cNvSpPr txBox="1"/>
          <p:nvPr/>
        </p:nvSpPr>
        <p:spPr>
          <a:xfrm>
            <a:off x="9163050" y="3019425"/>
            <a:ext cx="1447832" cy="646331"/>
          </a:xfrm>
          <a:prstGeom prst="rect">
            <a:avLst/>
          </a:prstGeom>
          <a:noFill/>
        </p:spPr>
        <p:txBody>
          <a:bodyPr wrap="none" rtlCol="0">
            <a:spAutoFit/>
          </a:bodyPr>
          <a:lstStyle/>
          <a:p>
            <a:r>
              <a:rPr lang="en-US" b="1" dirty="0">
                <a:latin typeface="Arial Narrow" panose="020B0606020202030204" pitchFamily="34" charset="0"/>
              </a:rPr>
              <a:t>68% Pasture</a:t>
            </a:r>
          </a:p>
          <a:p>
            <a:r>
              <a:rPr lang="en-US" b="1" dirty="0">
                <a:latin typeface="Arial Narrow" panose="020B0606020202030204" pitchFamily="34" charset="0"/>
              </a:rPr>
              <a:t>32% Cropland</a:t>
            </a:r>
          </a:p>
        </p:txBody>
      </p:sp>
      <p:sp>
        <p:nvSpPr>
          <p:cNvPr id="5" name="Action Button: Document 4" title="Read this Web Page">
            <a:hlinkClick r:id="rId4" highlightClick="1"/>
            <a:extLst>
              <a:ext uri="{FF2B5EF4-FFF2-40B4-BE49-F238E27FC236}">
                <a16:creationId xmlns:a16="http://schemas.microsoft.com/office/drawing/2014/main" id="{870712BA-45D1-40C2-9AD5-70C1780EE03E}"/>
              </a:ext>
            </a:extLst>
          </p:cNvPr>
          <p:cNvSpPr/>
          <p:nvPr/>
        </p:nvSpPr>
        <p:spPr bwMode="auto">
          <a:xfrm>
            <a:off x="9501717" y="39004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dirty="0">
              <a:latin typeface="Verdana" pitchFamily="34" charset="0"/>
            </a:endParaRPr>
          </a:p>
        </p:txBody>
      </p:sp>
      <p:sp>
        <p:nvSpPr>
          <p:cNvPr id="6" name="TextBox 5">
            <a:extLst>
              <a:ext uri="{FF2B5EF4-FFF2-40B4-BE49-F238E27FC236}">
                <a16:creationId xmlns:a16="http://schemas.microsoft.com/office/drawing/2014/main" id="{84F0BBF9-2A14-4635-BA70-E5D3B7165273}"/>
              </a:ext>
            </a:extLst>
          </p:cNvPr>
          <p:cNvSpPr txBox="1"/>
          <p:nvPr/>
        </p:nvSpPr>
        <p:spPr>
          <a:xfrm>
            <a:off x="10105034" y="451253"/>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9065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A5B4-3217-4C92-9052-828895C06C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ABCFCF-4A90-4447-B630-B79D375A1307}"/>
              </a:ext>
            </a:extLst>
          </p:cNvPr>
          <p:cNvSpPr>
            <a:spLocks noGrp="1"/>
          </p:cNvSpPr>
          <p:nvPr>
            <p:ph idx="1"/>
          </p:nvPr>
        </p:nvSpPr>
        <p:spPr/>
        <p:txBody>
          <a:bodyPr/>
          <a:lstStyle/>
          <a:p>
            <a:endParaRPr lang="en-US"/>
          </a:p>
        </p:txBody>
      </p:sp>
      <p:pic>
        <p:nvPicPr>
          <p:cNvPr id="1026" name="Picture 2" descr="Image">
            <a:extLst>
              <a:ext uri="{FF2B5EF4-FFF2-40B4-BE49-F238E27FC236}">
                <a16:creationId xmlns:a16="http://schemas.microsoft.com/office/drawing/2014/main" id="{99480C5A-D95E-44A2-AB69-3005F27344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0" y="0"/>
            <a:ext cx="971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276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World Protein Production by Source, 1950-2014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5135416"/>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7487" y="1455542"/>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1888" y="1455541"/>
            <a:ext cx="3776885" cy="1015663"/>
          </a:xfrm>
          <a:prstGeom prst="rect">
            <a:avLst/>
          </a:prstGeom>
          <a:noFill/>
        </p:spPr>
        <p:txBody>
          <a:bodyPr wrap="square" rtlCol="0">
            <a:spAutoFit/>
          </a:bodyPr>
          <a:lstStyle/>
          <a:p>
            <a:r>
              <a:rPr lang="en-US" sz="2000" b="1" dirty="0">
                <a:latin typeface="Agency FB" pitchFamily="34" charset="0"/>
              </a:rPr>
              <a:t>Explain the changes in the world’s main sources of protein in terms of their </a:t>
            </a:r>
            <a:r>
              <a:rPr lang="en-US" sz="2000" b="1">
                <a:latin typeface="Agency FB" pitchFamily="34" charset="0"/>
              </a:rPr>
              <a:t>respective price</a:t>
            </a:r>
            <a:endParaRPr lang="en-US" sz="2000" b="1" dirty="0">
              <a:latin typeface="Agency FB" pitchFamily="34" charset="0"/>
            </a:endParaRPr>
          </a:p>
        </p:txBody>
      </p:sp>
    </p:spTree>
    <p:extLst>
      <p:ext uri="{BB962C8B-B14F-4D97-AF65-F5344CB8AC3E}">
        <p14:creationId xmlns:p14="http://schemas.microsoft.com/office/powerpoint/2010/main" val="2984652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 Energy Content and Food Production</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5853334"/>
              </p:ext>
            </p:extLst>
          </p:nvPr>
        </p:nvGraphicFramePr>
        <p:xfrm>
          <a:off x="1009650" y="1311275"/>
          <a:ext cx="10993440" cy="3614322"/>
        </p:xfrm>
        <a:graphic>
          <a:graphicData uri="http://schemas.openxmlformats.org/drawingml/2006/table">
            <a:tbl>
              <a:tblPr firstRow="1" bandRow="1">
                <a:tableStyleId>{68D230F3-CF80-4859-8CE7-A43EE81993B5}</a:tableStyleId>
              </a:tblPr>
              <a:tblGrid>
                <a:gridCol w="2748360">
                  <a:extLst>
                    <a:ext uri="{9D8B030D-6E8A-4147-A177-3AD203B41FA5}">
                      <a16:colId xmlns:a16="http://schemas.microsoft.com/office/drawing/2014/main" val="20000"/>
                    </a:ext>
                  </a:extLst>
                </a:gridCol>
                <a:gridCol w="2748360">
                  <a:extLst>
                    <a:ext uri="{9D8B030D-6E8A-4147-A177-3AD203B41FA5}">
                      <a16:colId xmlns:a16="http://schemas.microsoft.com/office/drawing/2014/main" val="20001"/>
                    </a:ext>
                  </a:extLst>
                </a:gridCol>
                <a:gridCol w="2748360">
                  <a:extLst>
                    <a:ext uri="{9D8B030D-6E8A-4147-A177-3AD203B41FA5}">
                      <a16:colId xmlns:a16="http://schemas.microsoft.com/office/drawing/2014/main" val="20002"/>
                    </a:ext>
                  </a:extLst>
                </a:gridCol>
                <a:gridCol w="2748360">
                  <a:extLst>
                    <a:ext uri="{9D8B030D-6E8A-4147-A177-3AD203B41FA5}">
                      <a16:colId xmlns:a16="http://schemas.microsoft.com/office/drawing/2014/main" val="20003"/>
                    </a:ext>
                  </a:extLst>
                </a:gridCol>
              </a:tblGrid>
              <a:tr h="365831">
                <a:tc>
                  <a:txBody>
                    <a:bodyPr/>
                    <a:lstStyle/>
                    <a:p>
                      <a:r>
                        <a:rPr lang="en-US" sz="1800" dirty="0"/>
                        <a:t>Food</a:t>
                      </a:r>
                    </a:p>
                  </a:txBody>
                  <a:tcPr marL="164901" marR="164901" marT="45729" marB="45729" anchor="ctr"/>
                </a:tc>
                <a:tc>
                  <a:txBody>
                    <a:bodyPr/>
                    <a:lstStyle/>
                    <a:p>
                      <a:r>
                        <a:rPr lang="en-US" sz="1800" dirty="0"/>
                        <a:t>Calories / Lbs.</a:t>
                      </a:r>
                    </a:p>
                  </a:txBody>
                  <a:tcPr marL="164901" marR="164901" marT="45729" marB="45729" anchor="ctr"/>
                </a:tc>
                <a:tc>
                  <a:txBody>
                    <a:bodyPr/>
                    <a:lstStyle/>
                    <a:p>
                      <a:r>
                        <a:rPr lang="en-US" sz="1800" dirty="0"/>
                        <a:t>Energy (kWh) to Produce 1 Lbs.</a:t>
                      </a:r>
                    </a:p>
                  </a:txBody>
                  <a:tcPr marL="164901" marR="164901" marT="45729" marB="45729" anchor="ctr"/>
                </a:tc>
                <a:tc>
                  <a:txBody>
                    <a:bodyPr/>
                    <a:lstStyle/>
                    <a:p>
                      <a:r>
                        <a:rPr lang="en-US" sz="1800" dirty="0"/>
                        <a:t>Energy Efficiency</a:t>
                      </a:r>
                    </a:p>
                  </a:txBody>
                  <a:tcPr marL="164901" marR="164901" marT="45729" marB="45729" anchor="ctr"/>
                </a:tc>
                <a:extLst>
                  <a:ext uri="{0D108BD9-81ED-4DB2-BD59-A6C34878D82A}">
                    <a16:rowId xmlns:a16="http://schemas.microsoft.com/office/drawing/2014/main" val="10000"/>
                  </a:ext>
                </a:extLst>
              </a:tr>
              <a:tr h="365831">
                <a:tc>
                  <a:txBody>
                    <a:bodyPr/>
                    <a:lstStyle/>
                    <a:p>
                      <a:r>
                        <a:rPr lang="en-US" sz="1800"/>
                        <a:t>Corn</a:t>
                      </a:r>
                    </a:p>
                  </a:txBody>
                  <a:tcPr marL="164901" marR="164901" marT="45729" marB="45729" anchor="ctr"/>
                </a:tc>
                <a:tc>
                  <a:txBody>
                    <a:bodyPr/>
                    <a:lstStyle/>
                    <a:p>
                      <a:r>
                        <a:rPr lang="en-US" sz="1800" dirty="0"/>
                        <a:t>390</a:t>
                      </a:r>
                    </a:p>
                  </a:txBody>
                  <a:tcPr marL="164901" marR="164901" marT="45729" marB="45729" anchor="ctr"/>
                </a:tc>
                <a:tc>
                  <a:txBody>
                    <a:bodyPr/>
                    <a:lstStyle/>
                    <a:p>
                      <a:r>
                        <a:rPr lang="en-US" sz="1800" dirty="0"/>
                        <a:t>0.43</a:t>
                      </a:r>
                    </a:p>
                  </a:txBody>
                  <a:tcPr marL="164901" marR="164901" marT="45729" marB="45729" anchor="ctr"/>
                </a:tc>
                <a:tc>
                  <a:txBody>
                    <a:bodyPr/>
                    <a:lstStyle/>
                    <a:p>
                      <a:r>
                        <a:rPr lang="en-US" sz="1800"/>
                        <a:t>102%</a:t>
                      </a:r>
                    </a:p>
                  </a:txBody>
                  <a:tcPr marL="164901" marR="164901" marT="45729" marB="45729" anchor="ctr"/>
                </a:tc>
                <a:extLst>
                  <a:ext uri="{0D108BD9-81ED-4DB2-BD59-A6C34878D82A}">
                    <a16:rowId xmlns:a16="http://schemas.microsoft.com/office/drawing/2014/main" val="10001"/>
                  </a:ext>
                </a:extLst>
              </a:tr>
              <a:tr h="365831">
                <a:tc>
                  <a:txBody>
                    <a:bodyPr/>
                    <a:lstStyle/>
                    <a:p>
                      <a:r>
                        <a:rPr lang="en-US" sz="1800" dirty="0"/>
                        <a:t>Milk</a:t>
                      </a:r>
                    </a:p>
                  </a:txBody>
                  <a:tcPr marL="164901" marR="164901" marT="45729" marB="45729" anchor="ctr"/>
                </a:tc>
                <a:tc>
                  <a:txBody>
                    <a:bodyPr/>
                    <a:lstStyle/>
                    <a:p>
                      <a:r>
                        <a:rPr lang="en-US" sz="1800"/>
                        <a:t>291</a:t>
                      </a:r>
                    </a:p>
                  </a:txBody>
                  <a:tcPr marL="164901" marR="164901" marT="45729" marB="45729" anchor="ctr"/>
                </a:tc>
                <a:tc>
                  <a:txBody>
                    <a:bodyPr/>
                    <a:lstStyle/>
                    <a:p>
                      <a:r>
                        <a:rPr lang="en-US" sz="1800" dirty="0"/>
                        <a:t>0.75</a:t>
                      </a:r>
                    </a:p>
                  </a:txBody>
                  <a:tcPr marL="164901" marR="164901" marT="45729" marB="45729" anchor="ctr"/>
                </a:tc>
                <a:tc>
                  <a:txBody>
                    <a:bodyPr/>
                    <a:lstStyle/>
                    <a:p>
                      <a:r>
                        <a:rPr lang="en-US" sz="1800"/>
                        <a:t>45%</a:t>
                      </a:r>
                    </a:p>
                  </a:txBody>
                  <a:tcPr marL="164901" marR="164901" marT="45729" marB="45729" anchor="ctr"/>
                </a:tc>
                <a:extLst>
                  <a:ext uri="{0D108BD9-81ED-4DB2-BD59-A6C34878D82A}">
                    <a16:rowId xmlns:a16="http://schemas.microsoft.com/office/drawing/2014/main" val="10002"/>
                  </a:ext>
                </a:extLst>
              </a:tr>
              <a:tr h="365831">
                <a:tc>
                  <a:txBody>
                    <a:bodyPr/>
                    <a:lstStyle/>
                    <a:p>
                      <a:r>
                        <a:rPr lang="en-US" sz="1800"/>
                        <a:t>Cheese</a:t>
                      </a:r>
                    </a:p>
                  </a:txBody>
                  <a:tcPr marL="164901" marR="164901" marT="45729" marB="45729" anchor="ctr"/>
                </a:tc>
                <a:tc>
                  <a:txBody>
                    <a:bodyPr/>
                    <a:lstStyle/>
                    <a:p>
                      <a:r>
                        <a:rPr lang="en-US" sz="1800"/>
                        <a:t>1824</a:t>
                      </a:r>
                    </a:p>
                  </a:txBody>
                  <a:tcPr marL="164901" marR="164901" marT="45729" marB="45729" anchor="ctr"/>
                </a:tc>
                <a:tc>
                  <a:txBody>
                    <a:bodyPr/>
                    <a:lstStyle/>
                    <a:p>
                      <a:r>
                        <a:rPr lang="en-US" sz="1800"/>
                        <a:t>1.67</a:t>
                      </a:r>
                    </a:p>
                  </a:txBody>
                  <a:tcPr marL="164901" marR="164901" marT="45729" marB="45729" anchor="ctr"/>
                </a:tc>
                <a:tc>
                  <a:txBody>
                    <a:bodyPr/>
                    <a:lstStyle/>
                    <a:p>
                      <a:r>
                        <a:rPr lang="en-US" sz="1800"/>
                        <a:t>31%</a:t>
                      </a:r>
                    </a:p>
                  </a:txBody>
                  <a:tcPr marL="164901" marR="164901" marT="45729" marB="45729" anchor="ctr"/>
                </a:tc>
                <a:extLst>
                  <a:ext uri="{0D108BD9-81ED-4DB2-BD59-A6C34878D82A}">
                    <a16:rowId xmlns:a16="http://schemas.microsoft.com/office/drawing/2014/main" val="10003"/>
                  </a:ext>
                </a:extLst>
              </a:tr>
              <a:tr h="365831">
                <a:tc>
                  <a:txBody>
                    <a:bodyPr/>
                    <a:lstStyle/>
                    <a:p>
                      <a:r>
                        <a:rPr lang="en-US" sz="1800"/>
                        <a:t>Eggs</a:t>
                      </a:r>
                    </a:p>
                  </a:txBody>
                  <a:tcPr marL="164901" marR="164901" marT="45729" marB="45729" anchor="ctr"/>
                </a:tc>
                <a:tc>
                  <a:txBody>
                    <a:bodyPr/>
                    <a:lstStyle/>
                    <a:p>
                      <a:r>
                        <a:rPr lang="en-US" sz="1800"/>
                        <a:t>650</a:t>
                      </a:r>
                    </a:p>
                  </a:txBody>
                  <a:tcPr marL="164901" marR="164901" marT="45729" marB="45729" anchor="ctr"/>
                </a:tc>
                <a:tc>
                  <a:txBody>
                    <a:bodyPr/>
                    <a:lstStyle/>
                    <a:p>
                      <a:r>
                        <a:rPr lang="en-US" sz="1800"/>
                        <a:t>4</a:t>
                      </a:r>
                    </a:p>
                  </a:txBody>
                  <a:tcPr marL="164901" marR="164901" marT="45729" marB="45729" anchor="ctr"/>
                </a:tc>
                <a:tc>
                  <a:txBody>
                    <a:bodyPr/>
                    <a:lstStyle/>
                    <a:p>
                      <a:r>
                        <a:rPr lang="en-US" sz="1800"/>
                        <a:t>19%</a:t>
                      </a:r>
                    </a:p>
                  </a:txBody>
                  <a:tcPr marL="164901" marR="164901" marT="45729" marB="45729" anchor="ctr"/>
                </a:tc>
                <a:extLst>
                  <a:ext uri="{0D108BD9-81ED-4DB2-BD59-A6C34878D82A}">
                    <a16:rowId xmlns:a16="http://schemas.microsoft.com/office/drawing/2014/main" val="10004"/>
                  </a:ext>
                </a:extLst>
              </a:tr>
              <a:tr h="365831">
                <a:tc>
                  <a:txBody>
                    <a:bodyPr/>
                    <a:lstStyle/>
                    <a:p>
                      <a:r>
                        <a:rPr lang="en-US" sz="1800"/>
                        <a:t>Apples</a:t>
                      </a:r>
                    </a:p>
                  </a:txBody>
                  <a:tcPr marL="164901" marR="164901" marT="45729" marB="45729" anchor="ctr"/>
                </a:tc>
                <a:tc>
                  <a:txBody>
                    <a:bodyPr/>
                    <a:lstStyle/>
                    <a:p>
                      <a:r>
                        <a:rPr lang="en-US" sz="1800"/>
                        <a:t>216</a:t>
                      </a:r>
                    </a:p>
                  </a:txBody>
                  <a:tcPr marL="164901" marR="164901" marT="45729" marB="45729" anchor="ctr"/>
                </a:tc>
                <a:tc>
                  <a:txBody>
                    <a:bodyPr/>
                    <a:lstStyle/>
                    <a:p>
                      <a:r>
                        <a:rPr lang="en-US" sz="1800" dirty="0"/>
                        <a:t>4.4</a:t>
                      </a:r>
                    </a:p>
                  </a:txBody>
                  <a:tcPr marL="164901" marR="164901" marT="45729" marB="45729" anchor="ctr"/>
                </a:tc>
                <a:tc>
                  <a:txBody>
                    <a:bodyPr/>
                    <a:lstStyle/>
                    <a:p>
                      <a:r>
                        <a:rPr lang="en-US" sz="1800"/>
                        <a:t>15%</a:t>
                      </a:r>
                    </a:p>
                  </a:txBody>
                  <a:tcPr marL="164901" marR="164901" marT="45729" marB="45729" anchor="ctr"/>
                </a:tc>
                <a:extLst>
                  <a:ext uri="{0D108BD9-81ED-4DB2-BD59-A6C34878D82A}">
                    <a16:rowId xmlns:a16="http://schemas.microsoft.com/office/drawing/2014/main" val="10005"/>
                  </a:ext>
                </a:extLst>
              </a:tr>
              <a:tr h="413407">
                <a:tc>
                  <a:txBody>
                    <a:bodyPr/>
                    <a:lstStyle/>
                    <a:p>
                      <a:r>
                        <a:rPr lang="en-US" sz="1800"/>
                        <a:t>Chicken</a:t>
                      </a:r>
                    </a:p>
                  </a:txBody>
                  <a:tcPr marL="164901" marR="164901" marT="45729" marB="45729" anchor="ctr"/>
                </a:tc>
                <a:tc>
                  <a:txBody>
                    <a:bodyPr/>
                    <a:lstStyle/>
                    <a:p>
                      <a:r>
                        <a:rPr lang="en-US" sz="1800"/>
                        <a:t>573</a:t>
                      </a:r>
                    </a:p>
                  </a:txBody>
                  <a:tcPr marL="164901" marR="164901" marT="45729" marB="45729" anchor="ctr"/>
                </a:tc>
                <a:tc>
                  <a:txBody>
                    <a:bodyPr/>
                    <a:lstStyle/>
                    <a:p>
                      <a:r>
                        <a:rPr lang="en-US" sz="1800" dirty="0"/>
                        <a:t>6.75</a:t>
                      </a:r>
                    </a:p>
                  </a:txBody>
                  <a:tcPr marL="164901" marR="164901" marT="45729" marB="45729" anchor="ctr"/>
                </a:tc>
                <a:tc>
                  <a:txBody>
                    <a:bodyPr/>
                    <a:lstStyle/>
                    <a:p>
                      <a:r>
                        <a:rPr lang="en-US" sz="1800" dirty="0"/>
                        <a:t>15%</a:t>
                      </a:r>
                    </a:p>
                  </a:txBody>
                  <a:tcPr marL="164901" marR="164901" marT="45729" marB="45729" anchor="ctr"/>
                </a:tc>
                <a:extLst>
                  <a:ext uri="{0D108BD9-81ED-4DB2-BD59-A6C34878D82A}">
                    <a16:rowId xmlns:a16="http://schemas.microsoft.com/office/drawing/2014/main" val="10006"/>
                  </a:ext>
                </a:extLst>
              </a:tr>
              <a:tr h="365831">
                <a:tc>
                  <a:txBody>
                    <a:bodyPr/>
                    <a:lstStyle/>
                    <a:p>
                      <a:r>
                        <a:rPr lang="en-US" sz="1800"/>
                        <a:t>Pork</a:t>
                      </a:r>
                    </a:p>
                  </a:txBody>
                  <a:tcPr marL="164901" marR="164901" marT="45729" marB="45729" anchor="ctr"/>
                </a:tc>
                <a:tc>
                  <a:txBody>
                    <a:bodyPr/>
                    <a:lstStyle/>
                    <a:p>
                      <a:r>
                        <a:rPr lang="en-US" sz="1800" dirty="0"/>
                        <a:t>480</a:t>
                      </a:r>
                    </a:p>
                  </a:txBody>
                  <a:tcPr marL="164901" marR="164901" marT="45729" marB="45729" anchor="ctr"/>
                </a:tc>
                <a:tc>
                  <a:txBody>
                    <a:bodyPr/>
                    <a:lstStyle/>
                    <a:p>
                      <a:r>
                        <a:rPr lang="en-US" sz="1800" dirty="0"/>
                        <a:t>12.6</a:t>
                      </a:r>
                    </a:p>
                  </a:txBody>
                  <a:tcPr marL="164901" marR="164901" marT="45729" marB="45729" anchor="ctr"/>
                </a:tc>
                <a:tc>
                  <a:txBody>
                    <a:bodyPr/>
                    <a:lstStyle/>
                    <a:p>
                      <a:r>
                        <a:rPr lang="en-US" sz="1800"/>
                        <a:t>8.5%</a:t>
                      </a:r>
                    </a:p>
                  </a:txBody>
                  <a:tcPr marL="164901" marR="164901" marT="45729" marB="45729" anchor="ctr"/>
                </a:tc>
                <a:extLst>
                  <a:ext uri="{0D108BD9-81ED-4DB2-BD59-A6C34878D82A}">
                    <a16:rowId xmlns:a16="http://schemas.microsoft.com/office/drawing/2014/main" val="10007"/>
                  </a:ext>
                </a:extLst>
              </a:tr>
              <a:tr h="365831">
                <a:tc>
                  <a:txBody>
                    <a:bodyPr/>
                    <a:lstStyle/>
                    <a:p>
                      <a:r>
                        <a:rPr lang="en-US" sz="1800" dirty="0"/>
                        <a:t>Beef</a:t>
                      </a:r>
                    </a:p>
                  </a:txBody>
                  <a:tcPr marL="164901" marR="164901" marT="45729" marB="45729" anchor="ctr"/>
                </a:tc>
                <a:tc>
                  <a:txBody>
                    <a:bodyPr/>
                    <a:lstStyle/>
                    <a:p>
                      <a:r>
                        <a:rPr lang="en-US" sz="1800" dirty="0"/>
                        <a:t>1176</a:t>
                      </a:r>
                    </a:p>
                  </a:txBody>
                  <a:tcPr marL="164901" marR="164901" marT="45729" marB="45729" anchor="ctr"/>
                </a:tc>
                <a:tc>
                  <a:txBody>
                    <a:bodyPr/>
                    <a:lstStyle/>
                    <a:p>
                      <a:r>
                        <a:rPr lang="en-US" sz="1800" dirty="0"/>
                        <a:t>31.5</a:t>
                      </a:r>
                    </a:p>
                  </a:txBody>
                  <a:tcPr marL="164901" marR="164901" marT="45729" marB="45729" anchor="ctr"/>
                </a:tc>
                <a:tc>
                  <a:txBody>
                    <a:bodyPr/>
                    <a:lstStyle/>
                    <a:p>
                      <a:r>
                        <a:rPr lang="en-US" sz="1800" dirty="0"/>
                        <a:t>4.3%</a:t>
                      </a:r>
                    </a:p>
                  </a:txBody>
                  <a:tcPr marL="164901" marR="164901" marT="45729" marB="45729"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50364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6" name="Rectangle 6"/>
          <p:cNvSpPr>
            <a:spLocks noGrp="1" noChangeArrowheads="1"/>
          </p:cNvSpPr>
          <p:nvPr>
            <p:ph type="title"/>
          </p:nvPr>
        </p:nvSpPr>
        <p:spPr/>
        <p:txBody>
          <a:bodyPr/>
          <a:lstStyle/>
          <a:p>
            <a:pPr eaLnBrk="1" hangingPunct="1">
              <a:defRPr/>
            </a:pPr>
            <a:r>
              <a:rPr lang="en-US" dirty="0"/>
              <a:t>2. Grain Equivalent to Produce Meat (in kg)</a:t>
            </a:r>
          </a:p>
        </p:txBody>
      </p:sp>
      <p:graphicFrame>
        <p:nvGraphicFramePr>
          <p:cNvPr id="2" name="Object 7"/>
          <p:cNvGraphicFramePr>
            <a:graphicFrameLocks noGrp="1" noChangeAspect="1"/>
          </p:cNvGraphicFramePr>
          <p:nvPr>
            <p:ph idx="1"/>
            <p:extLst>
              <p:ext uri="{D42A27DB-BD31-4B8C-83A1-F6EECF244321}">
                <p14:modId xmlns:p14="http://schemas.microsoft.com/office/powerpoint/2010/main" val="141757131"/>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8298" y="158876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82699" y="1588766"/>
            <a:ext cx="3776885" cy="1015663"/>
          </a:xfrm>
          <a:prstGeom prst="rect">
            <a:avLst/>
          </a:prstGeom>
          <a:noFill/>
        </p:spPr>
        <p:txBody>
          <a:bodyPr wrap="square" rtlCol="0">
            <a:spAutoFit/>
          </a:bodyPr>
          <a:lstStyle/>
          <a:p>
            <a:r>
              <a:rPr lang="en-US" sz="2000" b="1" dirty="0">
                <a:latin typeface="Agency FB" pitchFamily="34" charset="0"/>
              </a:rPr>
              <a:t>Using the amount of required energy and grain the produce, explain the price variations of meat</a:t>
            </a:r>
          </a:p>
        </p:txBody>
      </p:sp>
    </p:spTree>
    <p:extLst>
      <p:ext uri="{BB962C8B-B14F-4D97-AF65-F5344CB8AC3E}">
        <p14:creationId xmlns:p14="http://schemas.microsoft.com/office/powerpoint/2010/main" val="173528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8"/>
          <p:cNvSpPr>
            <a:spLocks noGrp="1" noChangeArrowheads="1"/>
          </p:cNvSpPr>
          <p:nvPr>
            <p:ph type="title"/>
          </p:nvPr>
        </p:nvSpPr>
        <p:spPr/>
        <p:txBody>
          <a:bodyPr/>
          <a:lstStyle/>
          <a:p>
            <a:pPr eaLnBrk="1" hangingPunct="1">
              <a:defRPr/>
            </a:pPr>
            <a:r>
              <a:rPr lang="en-US" dirty="0"/>
              <a:t>2. Meat Production, United States and China 1961-2020 (in tons)</a:t>
            </a:r>
          </a:p>
        </p:txBody>
      </p:sp>
      <p:graphicFrame>
        <p:nvGraphicFramePr>
          <p:cNvPr id="9" name="Object 9">
            <a:extLst>
              <a:ext uri="{FF2B5EF4-FFF2-40B4-BE49-F238E27FC236}">
                <a16:creationId xmlns:a16="http://schemas.microsoft.com/office/drawing/2014/main" id="{208EA5EA-A258-436B-A495-3FA59A5526D9}"/>
              </a:ext>
            </a:extLst>
          </p:cNvPr>
          <p:cNvGraphicFramePr>
            <a:graphicFrameLocks noGrp="1" noChangeAspect="1"/>
          </p:cNvGraphicFramePr>
          <p:nvPr>
            <p:ph idx="1"/>
            <p:extLst>
              <p:ext uri="{D42A27DB-BD31-4B8C-83A1-F6EECF244321}">
                <p14:modId xmlns:p14="http://schemas.microsoft.com/office/powerpoint/2010/main" val="3608337911"/>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B285AE2F-56BD-41D8-9369-E4F6CE8C5A62}"/>
              </a:ext>
            </a:extLst>
          </p:cNvPr>
          <p:cNvSpPr/>
          <p:nvPr/>
        </p:nvSpPr>
        <p:spPr bwMode="auto">
          <a:xfrm>
            <a:off x="11238168" y="1823830"/>
            <a:ext cx="661780" cy="74543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5" name="Straight Arrow Connector 4">
            <a:extLst>
              <a:ext uri="{FF2B5EF4-FFF2-40B4-BE49-F238E27FC236}">
                <a16:creationId xmlns:a16="http://schemas.microsoft.com/office/drawing/2014/main" id="{A098F6DD-D52F-4CC1-B813-FEAA27ABFBA4}"/>
              </a:ext>
            </a:extLst>
          </p:cNvPr>
          <p:cNvCxnSpPr/>
          <p:nvPr/>
        </p:nvCxnSpPr>
        <p:spPr bwMode="auto">
          <a:xfrm>
            <a:off x="10243506" y="1694621"/>
            <a:ext cx="1083366" cy="12920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9C5F6FC1-FEE2-403C-A038-EC2DBF6D469A}"/>
              </a:ext>
            </a:extLst>
          </p:cNvPr>
          <p:cNvSpPr txBox="1"/>
          <p:nvPr/>
        </p:nvSpPr>
        <p:spPr>
          <a:xfrm>
            <a:off x="8362863" y="1509955"/>
            <a:ext cx="1880643" cy="369332"/>
          </a:xfrm>
          <a:prstGeom prst="rect">
            <a:avLst/>
          </a:prstGeom>
          <a:noFill/>
        </p:spPr>
        <p:txBody>
          <a:bodyPr wrap="none" rtlCol="0">
            <a:spAutoFit/>
          </a:bodyPr>
          <a:lstStyle/>
          <a:p>
            <a:r>
              <a:rPr lang="en-US" dirty="0">
                <a:latin typeface="Arial Narrow" panose="020B0606020202030204" pitchFamily="34" charset="0"/>
              </a:rPr>
              <a:t>African Swine Fever</a:t>
            </a:r>
          </a:p>
        </p:txBody>
      </p:sp>
    </p:spTree>
    <p:extLst>
      <p:ext uri="{BB962C8B-B14F-4D97-AF65-F5344CB8AC3E}">
        <p14:creationId xmlns:p14="http://schemas.microsoft.com/office/powerpoint/2010/main" val="3776265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0A2C-B239-461A-9332-9DF5C15CF8A0}"/>
              </a:ext>
            </a:extLst>
          </p:cNvPr>
          <p:cNvSpPr>
            <a:spLocks noGrp="1"/>
          </p:cNvSpPr>
          <p:nvPr>
            <p:ph type="title"/>
          </p:nvPr>
        </p:nvSpPr>
        <p:spPr/>
        <p:txBody>
          <a:bodyPr/>
          <a:lstStyle/>
          <a:p>
            <a:r>
              <a:rPr lang="en-US" dirty="0"/>
              <a:t>Food Prices Relative to Average Hourly Wages, United States, 1919-2019</a:t>
            </a:r>
          </a:p>
        </p:txBody>
      </p:sp>
      <p:graphicFrame>
        <p:nvGraphicFramePr>
          <p:cNvPr id="6" name="Content Placeholder 5">
            <a:extLst>
              <a:ext uri="{FF2B5EF4-FFF2-40B4-BE49-F238E27FC236}">
                <a16:creationId xmlns:a16="http://schemas.microsoft.com/office/drawing/2014/main" id="{28D0D329-DDFA-4507-A1CA-1390F78A7335}"/>
              </a:ext>
            </a:extLst>
          </p:cNvPr>
          <p:cNvGraphicFramePr>
            <a:graphicFrameLocks noGrp="1"/>
          </p:cNvGraphicFramePr>
          <p:nvPr>
            <p:ph idx="1"/>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4" name="Action Button: Document 3" title="Read this Web Page">
            <a:hlinkClick r:id="rId4" highlightClick="1"/>
            <a:extLst>
              <a:ext uri="{FF2B5EF4-FFF2-40B4-BE49-F238E27FC236}">
                <a16:creationId xmlns:a16="http://schemas.microsoft.com/office/drawing/2014/main" id="{ACD30155-04F8-47BB-AB9E-6A8360FD8C6A}"/>
              </a:ext>
            </a:extLst>
          </p:cNvPr>
          <p:cNvSpPr/>
          <p:nvPr/>
        </p:nvSpPr>
        <p:spPr bwMode="auto">
          <a:xfrm>
            <a:off x="9831917" y="86629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dirty="0">
              <a:latin typeface="Verdana" pitchFamily="34" charset="0"/>
            </a:endParaRPr>
          </a:p>
        </p:txBody>
      </p:sp>
      <p:sp>
        <p:nvSpPr>
          <p:cNvPr id="5" name="TextBox 4">
            <a:extLst>
              <a:ext uri="{FF2B5EF4-FFF2-40B4-BE49-F238E27FC236}">
                <a16:creationId xmlns:a16="http://schemas.microsoft.com/office/drawing/2014/main" id="{50A908E3-3896-4D9D-AED3-47827F9EA9C8}"/>
              </a:ext>
            </a:extLst>
          </p:cNvPr>
          <p:cNvSpPr txBox="1"/>
          <p:nvPr/>
        </p:nvSpPr>
        <p:spPr>
          <a:xfrm>
            <a:off x="10435234" y="927503"/>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2929369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p:txBody>
          <a:bodyPr/>
          <a:lstStyle/>
          <a:p>
            <a:pPr eaLnBrk="1" hangingPunct="1">
              <a:defRPr/>
            </a:pPr>
            <a:r>
              <a:rPr lang="en-US" dirty="0"/>
              <a:t>3. International Food Trade</a:t>
            </a:r>
          </a:p>
        </p:txBody>
      </p:sp>
      <p:sp>
        <p:nvSpPr>
          <p:cNvPr id="49155" name="Rectangle 7"/>
          <p:cNvSpPr>
            <a:spLocks noGrp="1" noChangeArrowheads="1"/>
          </p:cNvSpPr>
          <p:nvPr>
            <p:ph idx="1"/>
          </p:nvPr>
        </p:nvSpPr>
        <p:spPr/>
        <p:txBody>
          <a:bodyPr/>
          <a:lstStyle/>
          <a:p>
            <a:pPr eaLnBrk="1" hangingPunct="1"/>
            <a:r>
              <a:rPr lang="en-CA" dirty="0"/>
              <a:t>International trade of agricultural goods</a:t>
            </a:r>
          </a:p>
          <a:p>
            <a:pPr lvl="1" eaLnBrk="1" hangingPunct="1"/>
            <a:r>
              <a:rPr lang="en-CA" dirty="0"/>
              <a:t>About 9% of the value global exchanges in commodities.</a:t>
            </a:r>
          </a:p>
          <a:p>
            <a:pPr lvl="1" eaLnBrk="1" hangingPunct="1"/>
            <a:r>
              <a:rPr lang="en-CA" dirty="0"/>
              <a:t>Nature, origin and destination of food trade:</a:t>
            </a:r>
          </a:p>
          <a:p>
            <a:pPr lvl="2" eaLnBrk="1" hangingPunct="1"/>
            <a:r>
              <a:rPr lang="en-CA" dirty="0"/>
              <a:t>If the good is perishable.</a:t>
            </a:r>
          </a:p>
          <a:p>
            <a:pPr lvl="2" eaLnBrk="1" hangingPunct="1"/>
            <a:r>
              <a:rPr lang="en-CA" dirty="0"/>
              <a:t>Consumption habits (cultural preferences).</a:t>
            </a:r>
          </a:p>
          <a:p>
            <a:pPr lvl="2" eaLnBrk="1" hangingPunct="1"/>
            <a:r>
              <a:rPr lang="en-CA" dirty="0"/>
              <a:t>The profit that can be derived from trading food products.</a:t>
            </a:r>
          </a:p>
          <a:p>
            <a:pPr lvl="2" eaLnBrk="1" hangingPunct="1"/>
            <a:r>
              <a:rPr lang="en-CA" dirty="0"/>
              <a:t>Highly linked to </a:t>
            </a:r>
            <a:r>
              <a:rPr lang="en-US" dirty="0"/>
              <a:t>export crops </a:t>
            </a:r>
            <a:r>
              <a:rPr lang="en-CA" dirty="0"/>
              <a:t>that are produced strictly to generate income.</a:t>
            </a:r>
          </a:p>
          <a:p>
            <a:pPr lvl="2" eaLnBrk="1" hangingPunct="1"/>
            <a:r>
              <a:rPr lang="en-CA" dirty="0"/>
              <a:t>Developing economies are massively involved in these types of crops.</a:t>
            </a:r>
          </a:p>
          <a:p>
            <a:pPr lvl="1"/>
            <a:r>
              <a:rPr lang="en-CA" dirty="0"/>
              <a:t>Subject to price fluctuations, particularly for trade commodities (e.g. sugar, coffee, cocoa).</a:t>
            </a:r>
          </a:p>
          <a:p>
            <a:pPr lvl="1"/>
            <a:r>
              <a:rPr lang="en-US" dirty="0"/>
              <a:t>Overcome shortages:</a:t>
            </a:r>
          </a:p>
          <a:p>
            <a:pPr lvl="2"/>
            <a:r>
              <a:rPr lang="en-US" dirty="0"/>
              <a:t>Import what is lacking in the national production.</a:t>
            </a:r>
          </a:p>
          <a:p>
            <a:pPr lvl="2"/>
            <a:r>
              <a:rPr lang="en-US" dirty="0"/>
              <a:t>An economy needs to generate enough surpluses from other sectors.</a:t>
            </a:r>
          </a:p>
          <a:p>
            <a:pPr lvl="2"/>
            <a:r>
              <a:rPr lang="en-US" dirty="0"/>
              <a:t>Purchase enough food to overcome the national production deficit.</a:t>
            </a:r>
          </a:p>
        </p:txBody>
      </p:sp>
    </p:spTree>
    <p:extLst>
      <p:ext uri="{BB962C8B-B14F-4D97-AF65-F5344CB8AC3E}">
        <p14:creationId xmlns:p14="http://schemas.microsoft.com/office/powerpoint/2010/main" val="2126322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The Agricultural Process</a:t>
            </a:r>
          </a:p>
        </p:txBody>
      </p:sp>
      <p:sp>
        <p:nvSpPr>
          <p:cNvPr id="5" name="Content Placeholder 4"/>
          <p:cNvSpPr>
            <a:spLocks noGrp="1"/>
          </p:cNvSpPr>
          <p:nvPr>
            <p:ph idx="1"/>
          </p:nvPr>
        </p:nvSpPr>
        <p:spPr/>
        <p:txBody>
          <a:bodyPr/>
          <a:lstStyle/>
          <a:p>
            <a:r>
              <a:rPr lang="en-US" dirty="0"/>
              <a:t>The role of agriculture</a:t>
            </a:r>
          </a:p>
          <a:p>
            <a:pPr lvl="1"/>
            <a:r>
              <a:rPr lang="en-US" dirty="0"/>
              <a:t>The human activity that consumes the most space.</a:t>
            </a:r>
          </a:p>
          <a:p>
            <a:pPr lvl="2"/>
            <a:r>
              <a:rPr lang="en-US" dirty="0"/>
              <a:t>About 37% of the world’s land devoted to agriculture.</a:t>
            </a:r>
          </a:p>
          <a:p>
            <a:pPr lvl="1"/>
            <a:r>
              <a:rPr lang="en-US" dirty="0"/>
              <a:t>Core occupation:</a:t>
            </a:r>
          </a:p>
          <a:p>
            <a:pPr lvl="2"/>
            <a:r>
              <a:rPr lang="en-US" dirty="0"/>
              <a:t>Historically; 95% of labor.</a:t>
            </a:r>
          </a:p>
          <a:p>
            <a:pPr lvl="2"/>
            <a:r>
              <a:rPr lang="en-US" dirty="0"/>
              <a:t>Today; 2 to 40% of labor.</a:t>
            </a:r>
          </a:p>
          <a:p>
            <a:pPr lvl="2"/>
            <a:r>
              <a:rPr lang="en-US" dirty="0"/>
              <a:t>World &amp; Asia: 25 to 35%.</a:t>
            </a:r>
          </a:p>
          <a:p>
            <a:pPr lvl="2"/>
            <a:r>
              <a:rPr lang="en-US" dirty="0"/>
              <a:t>North America and Europe: 2% to 4%.</a:t>
            </a:r>
          </a:p>
          <a:p>
            <a:pPr lvl="2"/>
            <a:r>
              <a:rPr lang="en-US" dirty="0"/>
              <a:t>Latin America: 15%.</a:t>
            </a:r>
          </a:p>
          <a:p>
            <a:pPr lvl="1"/>
            <a:r>
              <a:rPr lang="en-US" dirty="0"/>
              <a:t>Little output per worker up to the industrial revolution.</a:t>
            </a:r>
          </a:p>
          <a:p>
            <a:pPr lvl="1"/>
            <a:r>
              <a:rPr lang="en-US" dirty="0"/>
              <a:t>Enduring famines.</a:t>
            </a:r>
          </a:p>
          <a:p>
            <a:pPr lvl="1"/>
            <a:r>
              <a:rPr lang="en-US" dirty="0"/>
              <a:t>Contemporary changes:</a:t>
            </a:r>
          </a:p>
          <a:p>
            <a:pPr lvl="2"/>
            <a:r>
              <a:rPr lang="en-US" dirty="0"/>
              <a:t>Large surfaces of land have been modified to suit agriculture.</a:t>
            </a:r>
          </a:p>
          <a:p>
            <a:pPr lvl="2"/>
            <a:r>
              <a:rPr lang="en-US" dirty="0"/>
              <a:t>Food has become a commodity (market-oriented agriculture).</a:t>
            </a:r>
          </a:p>
          <a:p>
            <a:pPr lvl="2"/>
            <a:r>
              <a:rPr lang="en-US" dirty="0"/>
              <a:t>Mechanization and capital intensiveness.</a:t>
            </a:r>
          </a:p>
        </p:txBody>
      </p:sp>
    </p:spTree>
    <p:extLst>
      <p:ext uri="{BB962C8B-B14F-4D97-AF65-F5344CB8AC3E}">
        <p14:creationId xmlns:p14="http://schemas.microsoft.com/office/powerpoint/2010/main" val="245614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A4AE-DE21-478E-80BA-827BAE234FEF}"/>
              </a:ext>
            </a:extLst>
          </p:cNvPr>
          <p:cNvSpPr>
            <a:spLocks noGrp="1"/>
          </p:cNvSpPr>
          <p:nvPr>
            <p:ph type="title"/>
          </p:nvPr>
        </p:nvSpPr>
        <p:spPr/>
        <p:txBody>
          <a:bodyPr/>
          <a:lstStyle/>
          <a:p>
            <a:r>
              <a:rPr lang="en-US" dirty="0"/>
              <a:t>FAO Food Price Index, 1990-2022 (real, 2016=100)</a:t>
            </a:r>
          </a:p>
        </p:txBody>
      </p:sp>
      <p:graphicFrame>
        <p:nvGraphicFramePr>
          <p:cNvPr id="6" name="Content Placeholder 5">
            <a:extLst>
              <a:ext uri="{FF2B5EF4-FFF2-40B4-BE49-F238E27FC236}">
                <a16:creationId xmlns:a16="http://schemas.microsoft.com/office/drawing/2014/main" id="{FEC1BD73-74FB-4B50-BED2-E2BEF4E32680}"/>
              </a:ext>
            </a:extLst>
          </p:cNvPr>
          <p:cNvGraphicFramePr>
            <a:graphicFrameLocks noGrp="1"/>
          </p:cNvGraphicFramePr>
          <p:nvPr>
            <p:ph idx="1"/>
            <p:extLst>
              <p:ext uri="{D42A27DB-BD31-4B8C-83A1-F6EECF244321}">
                <p14:modId xmlns:p14="http://schemas.microsoft.com/office/powerpoint/2010/main" val="1457285702"/>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035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of Product Groups in World Merchandise Trade, 1900-2020</a:t>
            </a:r>
          </a:p>
        </p:txBody>
      </p:sp>
      <p:sp>
        <p:nvSpPr>
          <p:cNvPr id="4" name="Action Button: Document 3" title="Read this Web Page">
            <a:hlinkClick r:id="rId3" highlightClick="1"/>
            <a:extLst>
              <a:ext uri="{FF2B5EF4-FFF2-40B4-BE49-F238E27FC236}">
                <a16:creationId xmlns:a16="http://schemas.microsoft.com/office/drawing/2014/main" id="{86C211AC-7D97-4146-9846-4794FB2663CB}"/>
              </a:ext>
            </a:extLst>
          </p:cNvPr>
          <p:cNvSpPr/>
          <p:nvPr/>
        </p:nvSpPr>
        <p:spPr bwMode="auto">
          <a:xfrm>
            <a:off x="9774767" y="83454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dirty="0">
              <a:latin typeface="Verdana" pitchFamily="34" charset="0"/>
            </a:endParaRPr>
          </a:p>
        </p:txBody>
      </p:sp>
      <p:sp>
        <p:nvSpPr>
          <p:cNvPr id="5" name="TextBox 4">
            <a:extLst>
              <a:ext uri="{FF2B5EF4-FFF2-40B4-BE49-F238E27FC236}">
                <a16:creationId xmlns:a16="http://schemas.microsoft.com/office/drawing/2014/main" id="{0F139760-88DA-4379-9A15-5BC32DB2528F}"/>
              </a:ext>
            </a:extLst>
          </p:cNvPr>
          <p:cNvSpPr txBox="1"/>
          <p:nvPr/>
        </p:nvSpPr>
        <p:spPr>
          <a:xfrm>
            <a:off x="10378084" y="895753"/>
            <a:ext cx="1701107" cy="400110"/>
          </a:xfrm>
          <a:prstGeom prst="rect">
            <a:avLst/>
          </a:prstGeom>
          <a:noFill/>
        </p:spPr>
        <p:txBody>
          <a:bodyPr wrap="none" rtlCol="0">
            <a:spAutoFit/>
          </a:bodyPr>
          <a:lstStyle/>
          <a:p>
            <a:r>
              <a:rPr lang="en-US" sz="2000" b="1" dirty="0">
                <a:latin typeface="Agency FB" pitchFamily="34" charset="0"/>
              </a:rPr>
              <a:t>Read this content</a:t>
            </a:r>
          </a:p>
        </p:txBody>
      </p:sp>
      <p:graphicFrame>
        <p:nvGraphicFramePr>
          <p:cNvPr id="8" name="Content Placeholder 4">
            <a:extLst>
              <a:ext uri="{FF2B5EF4-FFF2-40B4-BE49-F238E27FC236}">
                <a16:creationId xmlns:a16="http://schemas.microsoft.com/office/drawing/2014/main" id="{5DCBF28B-BC77-4778-A263-AACDA5858502}"/>
              </a:ext>
            </a:extLst>
          </p:cNvPr>
          <p:cNvGraphicFramePr>
            <a:graphicFrameLocks noGrp="1"/>
          </p:cNvGraphicFramePr>
          <p:nvPr>
            <p:ph idx="1"/>
            <p:extLst>
              <p:ext uri="{D42A27DB-BD31-4B8C-83A1-F6EECF244321}">
                <p14:modId xmlns:p14="http://schemas.microsoft.com/office/powerpoint/2010/main" val="1257262466"/>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30802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6" name="Rectangle 4"/>
          <p:cNvSpPr>
            <a:spLocks noGrp="1" noChangeArrowheads="1"/>
          </p:cNvSpPr>
          <p:nvPr>
            <p:ph type="title"/>
          </p:nvPr>
        </p:nvSpPr>
        <p:spPr/>
        <p:txBody>
          <a:bodyPr/>
          <a:lstStyle/>
          <a:p>
            <a:pPr eaLnBrk="1" hangingPunct="1">
              <a:defRPr/>
            </a:pPr>
            <a:r>
              <a:rPr lang="en-US" dirty="0"/>
              <a:t>World Coffee Production</a:t>
            </a:r>
          </a:p>
        </p:txBody>
      </p:sp>
      <p:pic>
        <p:nvPicPr>
          <p:cNvPr id="1026" name="Picture 2">
            <a:extLst>
              <a:ext uri="{FF2B5EF4-FFF2-40B4-BE49-F238E27FC236}">
                <a16:creationId xmlns:a16="http://schemas.microsoft.com/office/drawing/2014/main" id="{0DB42B9A-4652-4FCC-A2D0-05AC80AEE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78" b="7544"/>
          <a:stretch/>
        </p:blipFill>
        <p:spPr bwMode="auto">
          <a:xfrm>
            <a:off x="435088" y="1000832"/>
            <a:ext cx="7594600" cy="57523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a:extLst>
              <a:ext uri="{FF2B5EF4-FFF2-40B4-BE49-F238E27FC236}">
                <a16:creationId xmlns:a16="http://schemas.microsoft.com/office/drawing/2014/main" id="{0C53F15B-6E2C-4D9F-AE0F-0BAB4021A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369" y="2279984"/>
            <a:ext cx="3892216" cy="38922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p:nvSpPr>
        <p:spPr bwMode="auto">
          <a:xfrm>
            <a:off x="8141928" y="1484014"/>
            <a:ext cx="4050072"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p>
            <a:r>
              <a:rPr lang="en-CA" sz="1600" b="1" dirty="0">
                <a:solidFill>
                  <a:srgbClr val="000066"/>
                </a:solidFill>
                <a:latin typeface="Arial Narrow" pitchFamily="34" charset="0"/>
              </a:rPr>
              <a:t>65% of supply from three countries (Brazil, Columbia and Vietnam)</a:t>
            </a:r>
            <a:endParaRPr lang="en-US" sz="1600" b="1" dirty="0">
              <a:solidFill>
                <a:srgbClr val="000066"/>
              </a:solidFill>
              <a:latin typeface="Arial Narrow" pitchFamily="34" charset="0"/>
            </a:endParaRPr>
          </a:p>
        </p:txBody>
      </p:sp>
    </p:spTree>
    <p:extLst>
      <p:ext uri="{BB962C8B-B14F-4D97-AF65-F5344CB8AC3E}">
        <p14:creationId xmlns:p14="http://schemas.microsoft.com/office/powerpoint/2010/main" val="1509745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Retail Price of Coffee, 1980-2022</a:t>
            </a:r>
          </a:p>
        </p:txBody>
      </p:sp>
      <p:graphicFrame>
        <p:nvGraphicFramePr>
          <p:cNvPr id="7" name="Content Placeholder 3">
            <a:extLst>
              <a:ext uri="{FF2B5EF4-FFF2-40B4-BE49-F238E27FC236}">
                <a16:creationId xmlns:a16="http://schemas.microsoft.com/office/drawing/2014/main" id="{A82EE3CD-202B-42AF-8A8E-C38F16DDF9B4}"/>
              </a:ext>
            </a:extLst>
          </p:cNvPr>
          <p:cNvGraphicFramePr>
            <a:graphicFrameLocks noGrp="1"/>
          </p:cNvGraphicFramePr>
          <p:nvPr>
            <p:ph idx="1"/>
            <p:extLst>
              <p:ext uri="{D42A27DB-BD31-4B8C-83A1-F6EECF244321}">
                <p14:modId xmlns:p14="http://schemas.microsoft.com/office/powerpoint/2010/main" val="34412439"/>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9"/>
          <p:cNvSpPr>
            <a:spLocks noChangeArrowheads="1"/>
          </p:cNvSpPr>
          <p:nvPr/>
        </p:nvSpPr>
        <p:spPr bwMode="auto">
          <a:xfrm>
            <a:off x="5103963" y="1311718"/>
            <a:ext cx="4520242"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spAutoFit/>
          </a:bodyPr>
          <a:lstStyle/>
          <a:p>
            <a:r>
              <a:rPr lang="en-CA" sz="1600" b="1" dirty="0">
                <a:solidFill>
                  <a:srgbClr val="000066"/>
                </a:solidFill>
                <a:latin typeface="Arial Narrow" pitchFamily="34" charset="0"/>
              </a:rPr>
              <a:t>1) Demand constant and steadily increasing (2.5% PY).</a:t>
            </a:r>
          </a:p>
          <a:p>
            <a:r>
              <a:rPr lang="en-CA" sz="1600" b="1" dirty="0">
                <a:solidFill>
                  <a:srgbClr val="000066"/>
                </a:solidFill>
                <a:latin typeface="Arial Narrow" pitchFamily="34" charset="0"/>
              </a:rPr>
              <a:t>2) Supply concentration (weather risk).</a:t>
            </a:r>
          </a:p>
          <a:p>
            <a:r>
              <a:rPr lang="en-US" sz="1600" b="1" dirty="0">
                <a:solidFill>
                  <a:srgbClr val="000066"/>
                </a:solidFill>
                <a:latin typeface="Arial Narrow" pitchFamily="34" charset="0"/>
              </a:rPr>
              <a:t>3) Hoarding when prices start to increase.</a:t>
            </a:r>
          </a:p>
        </p:txBody>
      </p:sp>
    </p:spTree>
    <p:extLst>
      <p:ext uri="{BB962C8B-B14F-4D97-AF65-F5344CB8AC3E}">
        <p14:creationId xmlns:p14="http://schemas.microsoft.com/office/powerpoint/2010/main" val="1787457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5606-7D6E-4ABE-95F2-F7153B6FF7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9CCEE6-C2C2-48EE-9BFA-86C2FD0B3990}"/>
              </a:ext>
            </a:extLst>
          </p:cNvPr>
          <p:cNvSpPr>
            <a:spLocks noGrp="1"/>
          </p:cNvSpPr>
          <p:nvPr>
            <p:ph idx="1"/>
          </p:nvPr>
        </p:nvSpPr>
        <p:spPr/>
        <p:txBody>
          <a:bodyPr/>
          <a:lstStyle/>
          <a:p>
            <a:endParaRPr lang="en-US"/>
          </a:p>
        </p:txBody>
      </p:sp>
      <p:pic>
        <p:nvPicPr>
          <p:cNvPr id="1026" name="Picture 2" descr="Image">
            <a:extLst>
              <a:ext uri="{FF2B5EF4-FFF2-40B4-BE49-F238E27FC236}">
                <a16:creationId xmlns:a16="http://schemas.microsoft.com/office/drawing/2014/main" id="{FB5E17B4-54A0-43F2-9AFF-32305C2A4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862" y="1454966"/>
            <a:ext cx="5143500"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90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21" name="Rectangle 5"/>
          <p:cNvSpPr>
            <a:spLocks noGrp="1" noChangeArrowheads="1"/>
          </p:cNvSpPr>
          <p:nvPr>
            <p:ph type="title"/>
          </p:nvPr>
        </p:nvSpPr>
        <p:spPr/>
        <p:txBody>
          <a:bodyPr/>
          <a:lstStyle/>
          <a:p>
            <a:pPr>
              <a:defRPr/>
            </a:pPr>
            <a:r>
              <a:rPr lang="en-US" dirty="0"/>
              <a:t>4. Global Challenges</a:t>
            </a:r>
          </a:p>
        </p:txBody>
      </p:sp>
      <p:sp>
        <p:nvSpPr>
          <p:cNvPr id="65539" name="Rectangle 6"/>
          <p:cNvSpPr>
            <a:spLocks noGrp="1" noChangeArrowheads="1"/>
          </p:cNvSpPr>
          <p:nvPr>
            <p:ph idx="1"/>
          </p:nvPr>
        </p:nvSpPr>
        <p:spPr/>
        <p:txBody>
          <a:bodyPr/>
          <a:lstStyle/>
          <a:p>
            <a:pPr eaLnBrk="1" hangingPunct="1"/>
            <a:r>
              <a:rPr lang="en-US" dirty="0"/>
              <a:t>Expansion potential</a:t>
            </a:r>
          </a:p>
          <a:p>
            <a:pPr lvl="1" eaLnBrk="1" hangingPunct="1"/>
            <a:r>
              <a:rPr lang="en-US" dirty="0"/>
              <a:t>Reserves still exist in the developing countries for expanding agricultural land.</a:t>
            </a:r>
          </a:p>
          <a:p>
            <a:pPr lvl="1"/>
            <a:r>
              <a:rPr lang="en-US" dirty="0"/>
              <a:t>Urbanization:</a:t>
            </a:r>
          </a:p>
          <a:p>
            <a:pPr lvl="2"/>
            <a:r>
              <a:rPr lang="en-US" dirty="0"/>
              <a:t>Removes agricultural land.</a:t>
            </a:r>
          </a:p>
          <a:p>
            <a:pPr lvl="1" eaLnBrk="1" hangingPunct="1"/>
            <a:r>
              <a:rPr lang="en-US" dirty="0"/>
              <a:t>Very unevenly distributed:</a:t>
            </a:r>
          </a:p>
          <a:p>
            <a:pPr lvl="2"/>
            <a:r>
              <a:rPr lang="en-US" dirty="0"/>
              <a:t>Found mainly in Latin America and Sub-Saharan Africa.</a:t>
            </a:r>
          </a:p>
          <a:p>
            <a:pPr lvl="2"/>
            <a:r>
              <a:rPr lang="en-US" dirty="0"/>
              <a:t>Asian countries, especially the most densely populated, have only slight expansion possibilities.</a:t>
            </a:r>
          </a:p>
          <a:p>
            <a:pPr lvl="1" eaLnBrk="1" hangingPunct="1"/>
            <a:r>
              <a:rPr lang="en-US" dirty="0"/>
              <a:t>Fishing:</a:t>
            </a:r>
          </a:p>
          <a:p>
            <a:pPr lvl="2"/>
            <a:r>
              <a:rPr lang="en-US" dirty="0"/>
              <a:t>Was believed that the oceans provided an unlimited supply.</a:t>
            </a:r>
          </a:p>
          <a:p>
            <a:pPr lvl="2"/>
            <a:r>
              <a:rPr lang="en-US" dirty="0"/>
              <a:t>“Peak fish” was reached around 1980.</a:t>
            </a:r>
          </a:p>
          <a:p>
            <a:pPr lvl="1" eaLnBrk="1" hangingPunct="1"/>
            <a:r>
              <a:rPr lang="en-US" dirty="0"/>
              <a:t>The potential of aquaculture remains uncertain:</a:t>
            </a:r>
          </a:p>
          <a:p>
            <a:pPr lvl="2"/>
            <a:r>
              <a:rPr lang="en-US" dirty="0"/>
              <a:t>Conversion of grain.</a:t>
            </a:r>
          </a:p>
          <a:p>
            <a:pPr lvl="2"/>
            <a:r>
              <a:rPr lang="en-US" dirty="0"/>
              <a:t>Waste generation.</a:t>
            </a:r>
          </a:p>
        </p:txBody>
      </p:sp>
    </p:spTree>
    <p:extLst>
      <p:ext uri="{BB962C8B-B14F-4D97-AF65-F5344CB8AC3E}">
        <p14:creationId xmlns:p14="http://schemas.microsoft.com/office/powerpoint/2010/main" val="2296927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3A1C-93F9-4C32-ADBE-D57EF937D6B9}"/>
              </a:ext>
            </a:extLst>
          </p:cNvPr>
          <p:cNvSpPr>
            <a:spLocks noGrp="1"/>
          </p:cNvSpPr>
          <p:nvPr>
            <p:ph type="title"/>
          </p:nvPr>
        </p:nvSpPr>
        <p:spPr/>
        <p:txBody>
          <a:bodyPr/>
          <a:lstStyle/>
          <a:p>
            <a:r>
              <a:rPr lang="en-US" dirty="0"/>
              <a:t>4. Global Challenges</a:t>
            </a:r>
          </a:p>
        </p:txBody>
      </p:sp>
      <p:sp>
        <p:nvSpPr>
          <p:cNvPr id="3" name="Content Placeholder 2">
            <a:extLst>
              <a:ext uri="{FF2B5EF4-FFF2-40B4-BE49-F238E27FC236}">
                <a16:creationId xmlns:a16="http://schemas.microsoft.com/office/drawing/2014/main" id="{8D995D36-FDA2-408C-AD32-CBED46E0840C}"/>
              </a:ext>
            </a:extLst>
          </p:cNvPr>
          <p:cNvSpPr>
            <a:spLocks noGrp="1"/>
          </p:cNvSpPr>
          <p:nvPr>
            <p:ph idx="1"/>
          </p:nvPr>
        </p:nvSpPr>
        <p:spPr/>
        <p:txBody>
          <a:bodyPr/>
          <a:lstStyle/>
          <a:p>
            <a:r>
              <a:rPr lang="en-US" dirty="0"/>
              <a:t>The Green Revolution</a:t>
            </a:r>
          </a:p>
          <a:p>
            <a:pPr lvl="1"/>
            <a:r>
              <a:rPr lang="en-US" dirty="0"/>
              <a:t>New strains of hybrid seeds and fertilizers increased crop output.</a:t>
            </a:r>
          </a:p>
          <a:p>
            <a:pPr lvl="1"/>
            <a:r>
              <a:rPr lang="en-US" dirty="0"/>
              <a:t>Began in the 1960s in the U.S. (wheat and corn).</a:t>
            </a:r>
          </a:p>
          <a:p>
            <a:pPr lvl="1"/>
            <a:r>
              <a:rPr lang="en-US" dirty="0"/>
              <a:t>New hybrid strains of wheat, corn, and rice; higher yield.</a:t>
            </a:r>
          </a:p>
          <a:p>
            <a:pPr lvl="1"/>
            <a:r>
              <a:rPr lang="en-US" dirty="0"/>
              <a:t>New fertilizers (Nitrogen; Haber-Bosch process) and pesticides to support the high yield.</a:t>
            </a:r>
          </a:p>
          <a:p>
            <a:pPr lvl="1"/>
            <a:r>
              <a:rPr lang="en-US" dirty="0"/>
              <a:t>Global diffusion of higher-yielding crops as part of help programs.</a:t>
            </a:r>
          </a:p>
          <a:p>
            <a:r>
              <a:rPr lang="en-US" dirty="0"/>
              <a:t>Outcomes</a:t>
            </a:r>
          </a:p>
          <a:p>
            <a:pPr lvl="1"/>
            <a:r>
              <a:rPr lang="en-US" dirty="0"/>
              <a:t>Mechanization removed the need for farm animals (less food consumed).</a:t>
            </a:r>
          </a:p>
          <a:p>
            <a:pPr lvl="1"/>
            <a:r>
              <a:rPr lang="en-US" dirty="0"/>
              <a:t>Global grain production increased by 45% between 1945 and 1990.</a:t>
            </a:r>
          </a:p>
          <a:p>
            <a:pPr lvl="1"/>
            <a:r>
              <a:rPr lang="en-US" dirty="0"/>
              <a:t>Food production was able to surpass population growth (avoiding the Malthusian trap).</a:t>
            </a:r>
          </a:p>
          <a:p>
            <a:pPr lvl="1"/>
            <a:r>
              <a:rPr lang="en-US" dirty="0"/>
              <a:t>Asia increased its rice production by 66% by 1985.</a:t>
            </a:r>
          </a:p>
          <a:p>
            <a:pPr lvl="1"/>
            <a:r>
              <a:rPr lang="en-US" dirty="0"/>
              <a:t>India was able to supply its own wheat and rice by the 1980s.</a:t>
            </a:r>
          </a:p>
        </p:txBody>
      </p:sp>
    </p:spTree>
    <p:extLst>
      <p:ext uri="{BB962C8B-B14F-4D97-AF65-F5344CB8AC3E}">
        <p14:creationId xmlns:p14="http://schemas.microsoft.com/office/powerpoint/2010/main" val="2078062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0DAAC-E22F-448F-B933-C91C59B235FD}"/>
              </a:ext>
            </a:extLst>
          </p:cNvPr>
          <p:cNvSpPr>
            <a:spLocks noGrp="1"/>
          </p:cNvSpPr>
          <p:nvPr>
            <p:ph type="title"/>
          </p:nvPr>
        </p:nvSpPr>
        <p:spPr/>
        <p:txBody>
          <a:bodyPr/>
          <a:lstStyle/>
          <a:p>
            <a:r>
              <a:rPr lang="en-US" dirty="0"/>
              <a:t>Yield of Rice (Paddy) and Wheat, 1960-2020 (kg per hectare)</a:t>
            </a:r>
          </a:p>
        </p:txBody>
      </p:sp>
      <p:graphicFrame>
        <p:nvGraphicFramePr>
          <p:cNvPr id="8" name="Content Placeholder 5">
            <a:extLst>
              <a:ext uri="{FF2B5EF4-FFF2-40B4-BE49-F238E27FC236}">
                <a16:creationId xmlns:a16="http://schemas.microsoft.com/office/drawing/2014/main" id="{238D87B5-D107-4BBB-813F-AD887AD6E5D9}"/>
              </a:ext>
            </a:extLst>
          </p:cNvPr>
          <p:cNvGraphicFramePr>
            <a:graphicFrameLocks noGrp="1"/>
          </p:cNvGraphicFramePr>
          <p:nvPr>
            <p:ph idx="1"/>
            <p:extLst>
              <p:ext uri="{D42A27DB-BD31-4B8C-83A1-F6EECF244321}">
                <p14:modId xmlns:p14="http://schemas.microsoft.com/office/powerpoint/2010/main" val="3513558134"/>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table">
            <a:extLst>
              <a:ext uri="{FF2B5EF4-FFF2-40B4-BE49-F238E27FC236}">
                <a16:creationId xmlns:a16="http://schemas.microsoft.com/office/drawing/2014/main" id="{34F70D1E-EF26-4C4F-B69F-8676F7506E8B}"/>
              </a:ext>
            </a:extLst>
          </p:cNvPr>
          <p:cNvPicPr>
            <a:picLocks noChangeAspect="1"/>
          </p:cNvPicPr>
          <p:nvPr/>
        </p:nvPicPr>
        <p:blipFill>
          <a:blip r:embed="rId4"/>
          <a:stretch>
            <a:fillRect/>
          </a:stretch>
        </p:blipFill>
        <p:spPr>
          <a:xfrm>
            <a:off x="5922555" y="4830524"/>
            <a:ext cx="5086350" cy="1086405"/>
          </a:xfrm>
          <a:prstGeom prst="rect">
            <a:avLst/>
          </a:prstGeom>
        </p:spPr>
      </p:pic>
      <p:sp>
        <p:nvSpPr>
          <p:cNvPr id="3" name="TextBox 2">
            <a:extLst>
              <a:ext uri="{FF2B5EF4-FFF2-40B4-BE49-F238E27FC236}">
                <a16:creationId xmlns:a16="http://schemas.microsoft.com/office/drawing/2014/main" id="{F8BA8124-2626-4C33-B40C-652FB7764519}"/>
              </a:ext>
            </a:extLst>
          </p:cNvPr>
          <p:cNvSpPr txBox="1"/>
          <p:nvPr/>
        </p:nvSpPr>
        <p:spPr>
          <a:xfrm>
            <a:off x="7131050" y="4506912"/>
            <a:ext cx="2480166" cy="369332"/>
          </a:xfrm>
          <a:prstGeom prst="rect">
            <a:avLst/>
          </a:prstGeom>
          <a:noFill/>
        </p:spPr>
        <p:txBody>
          <a:bodyPr wrap="none" rtlCol="0">
            <a:spAutoFit/>
          </a:bodyPr>
          <a:lstStyle/>
          <a:p>
            <a:r>
              <a:rPr lang="en-US" dirty="0">
                <a:latin typeface="+mn-lt"/>
              </a:rPr>
              <a:t>Millions of calories per acre</a:t>
            </a:r>
          </a:p>
        </p:txBody>
      </p:sp>
    </p:spTree>
    <p:extLst>
      <p:ext uri="{BB962C8B-B14F-4D97-AF65-F5344CB8AC3E}">
        <p14:creationId xmlns:p14="http://schemas.microsoft.com/office/powerpoint/2010/main" val="225661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704" name="Rectangle 16"/>
          <p:cNvSpPr>
            <a:spLocks noGrp="1" noChangeArrowheads="1"/>
          </p:cNvSpPr>
          <p:nvPr>
            <p:ph type="title"/>
          </p:nvPr>
        </p:nvSpPr>
        <p:spPr/>
        <p:txBody>
          <a:bodyPr/>
          <a:lstStyle/>
          <a:p>
            <a:pPr>
              <a:defRPr/>
            </a:pPr>
            <a:r>
              <a:rPr lang="en-US" dirty="0"/>
              <a:t>4. Global Challenges</a:t>
            </a:r>
          </a:p>
        </p:txBody>
      </p:sp>
      <p:sp>
        <p:nvSpPr>
          <p:cNvPr id="70659" name="Rectangle 17"/>
          <p:cNvSpPr>
            <a:spLocks noGrp="1" noChangeArrowheads="1"/>
          </p:cNvSpPr>
          <p:nvPr>
            <p:ph idx="1"/>
          </p:nvPr>
        </p:nvSpPr>
        <p:spPr/>
        <p:txBody>
          <a:bodyPr/>
          <a:lstStyle/>
          <a:p>
            <a:pPr eaLnBrk="1" hangingPunct="1"/>
            <a:r>
              <a:rPr lang="en-US" dirty="0"/>
              <a:t>Some negative consequences</a:t>
            </a:r>
          </a:p>
          <a:p>
            <a:pPr lvl="1" eaLnBrk="1" hangingPunct="1"/>
            <a:r>
              <a:rPr lang="en-CA" dirty="0"/>
              <a:t>Extended soil degradation:</a:t>
            </a:r>
          </a:p>
          <a:p>
            <a:pPr lvl="2" eaLnBrk="1" hangingPunct="1"/>
            <a:r>
              <a:rPr lang="en-CA" dirty="0"/>
              <a:t>Nutrient depletion.</a:t>
            </a:r>
          </a:p>
          <a:p>
            <a:pPr lvl="2" eaLnBrk="1" hangingPunct="1"/>
            <a:r>
              <a:rPr lang="en-US" dirty="0"/>
              <a:t>Erosion.</a:t>
            </a:r>
          </a:p>
          <a:p>
            <a:pPr lvl="2" eaLnBrk="1" hangingPunct="1"/>
            <a:r>
              <a:rPr lang="en-CA" dirty="0"/>
              <a:t>Salination.</a:t>
            </a:r>
          </a:p>
          <a:p>
            <a:pPr lvl="1" eaLnBrk="1" hangingPunct="1"/>
            <a:r>
              <a:rPr lang="en-US" dirty="0"/>
              <a:t>Dwindling availability of water resources:</a:t>
            </a:r>
          </a:p>
          <a:p>
            <a:pPr lvl="2" eaLnBrk="1" hangingPunct="1"/>
            <a:r>
              <a:rPr lang="en-US" dirty="0"/>
              <a:t>Agriculture accounts for 70% of all freshwater withdrawals.</a:t>
            </a:r>
          </a:p>
          <a:p>
            <a:pPr lvl="2" eaLnBrk="1" hangingPunct="1"/>
            <a:r>
              <a:rPr lang="en-US" dirty="0"/>
              <a:t>Exhaustion of aquifers.</a:t>
            </a:r>
          </a:p>
          <a:p>
            <a:pPr lvl="2" eaLnBrk="1" hangingPunct="1"/>
            <a:r>
              <a:rPr lang="en-US" dirty="0"/>
              <a:t>Water pollution by fertilizers (algae blooms) and pesticides.</a:t>
            </a:r>
          </a:p>
          <a:p>
            <a:pPr lvl="1"/>
            <a:r>
              <a:rPr lang="en-US" dirty="0"/>
              <a:t>Methane emissions:</a:t>
            </a:r>
          </a:p>
          <a:p>
            <a:pPr lvl="2"/>
            <a:r>
              <a:rPr lang="en-US" dirty="0"/>
              <a:t>Livestock may be responsible for 15% of greenhouse emissions.</a:t>
            </a:r>
          </a:p>
          <a:p>
            <a:pPr lvl="1" eaLnBrk="1" hangingPunct="1"/>
            <a:r>
              <a:rPr lang="en-US" dirty="0"/>
              <a:t>Loss of animal and plant species (biodiversity):</a:t>
            </a:r>
          </a:p>
          <a:p>
            <a:pPr lvl="2" eaLnBrk="1" hangingPunct="1"/>
            <a:r>
              <a:rPr lang="en-US" dirty="0"/>
              <a:t>20 to 30% of the world’s forest converted to agriculture.</a:t>
            </a:r>
          </a:p>
          <a:p>
            <a:pPr lvl="2" eaLnBrk="1" hangingPunct="1"/>
            <a:r>
              <a:rPr lang="en-US" dirty="0"/>
              <a:t>50% of all species are in danger of extinction.</a:t>
            </a:r>
          </a:p>
          <a:p>
            <a:pPr lvl="2" eaLnBrk="1" hangingPunct="1"/>
            <a:r>
              <a:rPr lang="en-US" dirty="0"/>
              <a:t>Threatening national parks and protected areas.</a:t>
            </a:r>
          </a:p>
        </p:txBody>
      </p:sp>
    </p:spTree>
    <p:extLst>
      <p:ext uri="{BB962C8B-B14F-4D97-AF65-F5344CB8AC3E}">
        <p14:creationId xmlns:p14="http://schemas.microsoft.com/office/powerpoint/2010/main" val="1403535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Some Challenges Facing Agriculture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3825712"/>
              </p:ext>
            </p:extLst>
          </p:nvPr>
        </p:nvGraphicFramePr>
        <p:xfrm>
          <a:off x="1009650" y="1311275"/>
          <a:ext cx="10993438" cy="3662680"/>
        </p:xfrm>
        <a:graphic>
          <a:graphicData uri="http://schemas.openxmlformats.org/drawingml/2006/table">
            <a:tbl>
              <a:tblPr firstRow="1" firstCol="1" bandRow="1">
                <a:tableStyleId>{68D230F3-CF80-4859-8CE7-A43EE81993B5}</a:tableStyleId>
              </a:tblPr>
              <a:tblGrid>
                <a:gridCol w="2164766">
                  <a:extLst>
                    <a:ext uri="{9D8B030D-6E8A-4147-A177-3AD203B41FA5}">
                      <a16:colId xmlns:a16="http://schemas.microsoft.com/office/drawing/2014/main" val="20000"/>
                    </a:ext>
                  </a:extLst>
                </a:gridCol>
                <a:gridCol w="3128361">
                  <a:extLst>
                    <a:ext uri="{9D8B030D-6E8A-4147-A177-3AD203B41FA5}">
                      <a16:colId xmlns:a16="http://schemas.microsoft.com/office/drawing/2014/main" val="20001"/>
                    </a:ext>
                  </a:extLst>
                </a:gridCol>
                <a:gridCol w="2748820">
                  <a:extLst>
                    <a:ext uri="{9D8B030D-6E8A-4147-A177-3AD203B41FA5}">
                      <a16:colId xmlns:a16="http://schemas.microsoft.com/office/drawing/2014/main" val="20002"/>
                    </a:ext>
                  </a:extLst>
                </a:gridCol>
                <a:gridCol w="2951491">
                  <a:extLst>
                    <a:ext uri="{9D8B030D-6E8A-4147-A177-3AD203B41FA5}">
                      <a16:colId xmlns:a16="http://schemas.microsoft.com/office/drawing/2014/main" val="20003"/>
                    </a:ext>
                  </a:extLst>
                </a:gridCol>
              </a:tblGrid>
              <a:tr h="370840">
                <a:tc>
                  <a:txBody>
                    <a:bodyPr/>
                    <a:lstStyle/>
                    <a:p>
                      <a:endParaRPr lang="en-US" dirty="0"/>
                    </a:p>
                  </a:txBody>
                  <a:tcPr marL="121914" marR="121914"/>
                </a:tc>
                <a:tc>
                  <a:txBody>
                    <a:bodyPr/>
                    <a:lstStyle/>
                    <a:p>
                      <a:r>
                        <a:rPr lang="en-US" dirty="0"/>
                        <a:t>Economic</a:t>
                      </a:r>
                    </a:p>
                  </a:txBody>
                  <a:tcPr marL="121914" marR="121914"/>
                </a:tc>
                <a:tc>
                  <a:txBody>
                    <a:bodyPr/>
                    <a:lstStyle/>
                    <a:p>
                      <a:r>
                        <a:rPr lang="en-US" dirty="0"/>
                        <a:t>Social</a:t>
                      </a:r>
                    </a:p>
                  </a:txBody>
                  <a:tcPr marL="121914" marR="121914"/>
                </a:tc>
                <a:tc>
                  <a:txBody>
                    <a:bodyPr/>
                    <a:lstStyle/>
                    <a:p>
                      <a:r>
                        <a:rPr lang="en-US" dirty="0"/>
                        <a:t>Environmental</a:t>
                      </a:r>
                    </a:p>
                  </a:txBody>
                  <a:tcPr marL="121914" marR="121914"/>
                </a:tc>
                <a:extLst>
                  <a:ext uri="{0D108BD9-81ED-4DB2-BD59-A6C34878D82A}">
                    <a16:rowId xmlns:a16="http://schemas.microsoft.com/office/drawing/2014/main" val="10000"/>
                  </a:ext>
                </a:extLst>
              </a:tr>
              <a:tr h="370840">
                <a:tc>
                  <a:txBody>
                    <a:bodyPr/>
                    <a:lstStyle/>
                    <a:p>
                      <a:r>
                        <a:rPr lang="en-US" dirty="0"/>
                        <a:t>Production</a:t>
                      </a:r>
                    </a:p>
                  </a:txBody>
                  <a:tcPr marL="121914" marR="121914"/>
                </a:tc>
                <a:tc>
                  <a:txBody>
                    <a:bodyPr/>
                    <a:lstStyle/>
                    <a:p>
                      <a:r>
                        <a:rPr lang="en-US" dirty="0"/>
                        <a:t>Conversion of farmland to other uses.</a:t>
                      </a:r>
                    </a:p>
                    <a:p>
                      <a:r>
                        <a:rPr lang="en-US" dirty="0"/>
                        <a:t>Productivity </a:t>
                      </a:r>
                      <a:r>
                        <a:rPr lang="en-US" baseline="0" dirty="0"/>
                        <a:t>of smaller operations.</a:t>
                      </a:r>
                      <a:endParaRPr lang="en-US" dirty="0"/>
                    </a:p>
                  </a:txBody>
                  <a:tcPr marL="121914" marR="121914"/>
                </a:tc>
                <a:tc>
                  <a:txBody>
                    <a:bodyPr/>
                    <a:lstStyle/>
                    <a:p>
                      <a:r>
                        <a:rPr lang="en-US" dirty="0"/>
                        <a:t>Illegal workers</a:t>
                      </a:r>
                      <a:r>
                        <a:rPr lang="en-US" baseline="0" dirty="0"/>
                        <a:t> (+ 50% of the agricultural workforce in the US).</a:t>
                      </a:r>
                    </a:p>
                    <a:p>
                      <a:r>
                        <a:rPr lang="en-US" dirty="0"/>
                        <a:t>Aging of farmers.</a:t>
                      </a:r>
                    </a:p>
                    <a:p>
                      <a:r>
                        <a:rPr lang="en-US" dirty="0"/>
                        <a:t>Land ownership.</a:t>
                      </a:r>
                    </a:p>
                  </a:txBody>
                  <a:tcPr marL="121914" marR="121914"/>
                </a:tc>
                <a:tc>
                  <a:txBody>
                    <a:bodyPr/>
                    <a:lstStyle/>
                    <a:p>
                      <a:r>
                        <a:rPr lang="en-US" dirty="0"/>
                        <a:t>Soil depletion.</a:t>
                      </a:r>
                    </a:p>
                    <a:p>
                      <a:r>
                        <a:rPr lang="en-US" dirty="0"/>
                        <a:t>Aquifer depletion.</a:t>
                      </a:r>
                    </a:p>
                    <a:p>
                      <a:r>
                        <a:rPr lang="en-US" dirty="0"/>
                        <a:t>Loss</a:t>
                      </a:r>
                      <a:r>
                        <a:rPr lang="en-US" baseline="0" dirty="0"/>
                        <a:t> of biodiversity.</a:t>
                      </a:r>
                    </a:p>
                    <a:p>
                      <a:r>
                        <a:rPr lang="en-US" baseline="0" dirty="0"/>
                        <a:t>Pests.</a:t>
                      </a:r>
                    </a:p>
                    <a:p>
                      <a:r>
                        <a:rPr lang="en-US" baseline="0" dirty="0"/>
                        <a:t>Climate change.</a:t>
                      </a:r>
                      <a:endParaRPr lang="en-US" dirty="0"/>
                    </a:p>
                  </a:txBody>
                  <a:tcPr marL="121914" marR="121914"/>
                </a:tc>
                <a:extLst>
                  <a:ext uri="{0D108BD9-81ED-4DB2-BD59-A6C34878D82A}">
                    <a16:rowId xmlns:a16="http://schemas.microsoft.com/office/drawing/2014/main" val="10001"/>
                  </a:ext>
                </a:extLst>
              </a:tr>
              <a:tr h="370840">
                <a:tc>
                  <a:txBody>
                    <a:bodyPr/>
                    <a:lstStyle/>
                    <a:p>
                      <a:r>
                        <a:rPr lang="en-US" dirty="0"/>
                        <a:t>Consumption</a:t>
                      </a:r>
                    </a:p>
                  </a:txBody>
                  <a:tcPr marL="121914" marR="121914"/>
                </a:tc>
                <a:tc>
                  <a:txBody>
                    <a:bodyPr/>
                    <a:lstStyle/>
                    <a:p>
                      <a:r>
                        <a:rPr lang="en-US" dirty="0"/>
                        <a:t>Costs of diet related diseases.</a:t>
                      </a:r>
                    </a:p>
                  </a:txBody>
                  <a:tcPr marL="121914" marR="121914"/>
                </a:tc>
                <a:tc>
                  <a:txBody>
                    <a:bodyPr/>
                    <a:lstStyle/>
                    <a:p>
                      <a:r>
                        <a:rPr lang="en-US" dirty="0"/>
                        <a:t>Overconsumption</a:t>
                      </a:r>
                      <a:r>
                        <a:rPr lang="en-US" baseline="0" dirty="0"/>
                        <a:t> and obesity.</a:t>
                      </a:r>
                      <a:endParaRPr lang="en-US" dirty="0"/>
                    </a:p>
                  </a:txBody>
                  <a:tcPr marL="121914" marR="121914"/>
                </a:tc>
                <a:tc>
                  <a:txBody>
                    <a:bodyPr/>
                    <a:lstStyle/>
                    <a:p>
                      <a:r>
                        <a:rPr lang="en-US" dirty="0"/>
                        <a:t>One quarter of food discarded.</a:t>
                      </a:r>
                    </a:p>
                    <a:p>
                      <a:r>
                        <a:rPr lang="en-US" dirty="0"/>
                        <a:t>Packaging</a:t>
                      </a:r>
                      <a:r>
                        <a:rPr lang="en-US" baseline="0" dirty="0"/>
                        <a:t> and waste.</a:t>
                      </a:r>
                      <a:endParaRPr lang="en-US" dirty="0"/>
                    </a:p>
                  </a:txBody>
                  <a:tcPr marL="121914" marR="121914"/>
                </a:tc>
                <a:extLst>
                  <a:ext uri="{0D108BD9-81ED-4DB2-BD59-A6C34878D82A}">
                    <a16:rowId xmlns:a16="http://schemas.microsoft.com/office/drawing/2014/main" val="10002"/>
                  </a:ext>
                </a:extLst>
              </a:tr>
              <a:tr h="370840">
                <a:tc>
                  <a:txBody>
                    <a:bodyPr/>
                    <a:lstStyle/>
                    <a:p>
                      <a:r>
                        <a:rPr lang="en-US" dirty="0"/>
                        <a:t>Distribution</a:t>
                      </a:r>
                    </a:p>
                  </a:txBody>
                  <a:tcPr marL="121914" marR="121914"/>
                </a:tc>
                <a:tc>
                  <a:txBody>
                    <a:bodyPr/>
                    <a:lstStyle/>
                    <a:p>
                      <a:r>
                        <a:rPr lang="en-US" dirty="0"/>
                        <a:t>High marketing costs</a:t>
                      </a:r>
                      <a:r>
                        <a:rPr lang="en-US" baseline="0" dirty="0"/>
                        <a:t> (80%).</a:t>
                      </a:r>
                    </a:p>
                    <a:p>
                      <a:r>
                        <a:rPr lang="en-US" baseline="0" dirty="0"/>
                        <a:t>Industry oligopoly.</a:t>
                      </a:r>
                    </a:p>
                    <a:p>
                      <a:r>
                        <a:rPr lang="en-US" baseline="0" dirty="0"/>
                        <a:t>30% of food is lost during transport and distribution.</a:t>
                      </a:r>
                      <a:endParaRPr lang="en-US" dirty="0"/>
                    </a:p>
                  </a:txBody>
                  <a:tcPr marL="121914" marR="121914"/>
                </a:tc>
                <a:tc>
                  <a:txBody>
                    <a:bodyPr/>
                    <a:lstStyle/>
                    <a:p>
                      <a:r>
                        <a:rPr lang="en-US" dirty="0"/>
                        <a:t>Less </a:t>
                      </a:r>
                      <a:r>
                        <a:rPr lang="en-US" dirty="0" smtClean="0"/>
                        <a:t>preparation time.</a:t>
                      </a:r>
                    </a:p>
                    <a:p>
                      <a:r>
                        <a:rPr lang="en-US" dirty="0" smtClean="0"/>
                        <a:t>More eating</a:t>
                      </a:r>
                      <a:r>
                        <a:rPr lang="en-US" baseline="0" dirty="0" smtClean="0"/>
                        <a:t> out.</a:t>
                      </a:r>
                      <a:endParaRPr lang="en-US" dirty="0"/>
                    </a:p>
                  </a:txBody>
                  <a:tcPr marL="121914" marR="121914"/>
                </a:tc>
                <a:tc>
                  <a:txBody>
                    <a:bodyPr/>
                    <a:lstStyle/>
                    <a:p>
                      <a:r>
                        <a:rPr lang="en-US" dirty="0"/>
                        <a:t>Long distances to markets.</a:t>
                      </a:r>
                    </a:p>
                    <a:p>
                      <a:r>
                        <a:rPr lang="en-US" dirty="0"/>
                        <a:t>7 to 10 units of energy consumed to produce one unit of food energy.</a:t>
                      </a:r>
                    </a:p>
                  </a:txBody>
                  <a:tcPr marL="121914" marR="12191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67170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B6C8-70CD-45CF-881A-8EA7ED9BB841}"/>
              </a:ext>
            </a:extLst>
          </p:cNvPr>
          <p:cNvSpPr>
            <a:spLocks noGrp="1"/>
          </p:cNvSpPr>
          <p:nvPr>
            <p:ph type="title"/>
          </p:nvPr>
        </p:nvSpPr>
        <p:spPr/>
        <p:txBody>
          <a:bodyPr/>
          <a:lstStyle/>
          <a:p>
            <a:r>
              <a:rPr lang="en-US" dirty="0"/>
              <a:t>Share of the Population in Agriculture, Selected Countries</a:t>
            </a:r>
          </a:p>
        </p:txBody>
      </p:sp>
      <p:graphicFrame>
        <p:nvGraphicFramePr>
          <p:cNvPr id="6" name="Content Placeholder 5">
            <a:extLst>
              <a:ext uri="{FF2B5EF4-FFF2-40B4-BE49-F238E27FC236}">
                <a16:creationId xmlns:a16="http://schemas.microsoft.com/office/drawing/2014/main" id="{571558F1-F0FD-4042-9EC6-F4ABDEBEBB88}"/>
              </a:ext>
            </a:extLst>
          </p:cNvPr>
          <p:cNvGraphicFramePr>
            <a:graphicFrameLocks noGrp="1"/>
          </p:cNvGraphicFramePr>
          <p:nvPr>
            <p:ph idx="1"/>
            <p:extLst>
              <p:ext uri="{D42A27DB-BD31-4B8C-83A1-F6EECF244321}">
                <p14:modId xmlns:p14="http://schemas.microsoft.com/office/powerpoint/2010/main" val="2829815391"/>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7773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Some Challenges Facing Agriculture</a:t>
            </a:r>
          </a:p>
        </p:txBody>
      </p:sp>
      <p:sp>
        <p:nvSpPr>
          <p:cNvPr id="3" name="Content Placeholder 2"/>
          <p:cNvSpPr>
            <a:spLocks noGrp="1"/>
          </p:cNvSpPr>
          <p:nvPr>
            <p:ph idx="1"/>
          </p:nvPr>
        </p:nvSpPr>
        <p:spPr/>
        <p:txBody>
          <a:bodyPr/>
          <a:lstStyle/>
          <a:p>
            <a:r>
              <a:rPr lang="en-US" dirty="0"/>
              <a:t>Food waste</a:t>
            </a:r>
          </a:p>
          <a:p>
            <a:pPr lvl="1"/>
            <a:r>
              <a:rPr lang="en-US" dirty="0"/>
              <a:t>About 30% of food produced for human consumption is lost or wasted globally.</a:t>
            </a:r>
          </a:p>
          <a:p>
            <a:pPr lvl="1"/>
            <a:r>
              <a:rPr lang="en-US" dirty="0"/>
              <a:t>Lost or wasted throughout the supply chain, from initial agricultural production down to final household consumption.</a:t>
            </a:r>
          </a:p>
          <a:p>
            <a:pPr lvl="1"/>
            <a:r>
              <a:rPr lang="en-US" dirty="0"/>
              <a:t>Medium and high-income countries:</a:t>
            </a:r>
          </a:p>
          <a:p>
            <a:pPr lvl="2"/>
            <a:r>
              <a:rPr lang="en-US" dirty="0"/>
              <a:t>Most food is wasted at the consumption stage.</a:t>
            </a:r>
          </a:p>
          <a:p>
            <a:pPr lvl="2"/>
            <a:r>
              <a:rPr lang="en-US" dirty="0"/>
              <a:t>Even if is still suitable for human consumption.</a:t>
            </a:r>
          </a:p>
          <a:p>
            <a:pPr lvl="2"/>
            <a:r>
              <a:rPr lang="en-US" dirty="0"/>
              <a:t>Standards such as “best before” labeling have an impact.</a:t>
            </a:r>
          </a:p>
          <a:p>
            <a:pPr lvl="1"/>
            <a:r>
              <a:rPr lang="en-US" dirty="0"/>
              <a:t> Low-income countries:</a:t>
            </a:r>
          </a:p>
          <a:p>
            <a:pPr lvl="2"/>
            <a:r>
              <a:rPr lang="en-US" dirty="0"/>
              <a:t>Most food is wasted in the early and intermediate stages of the food chain.</a:t>
            </a:r>
          </a:p>
          <a:p>
            <a:pPr lvl="2"/>
            <a:r>
              <a:rPr lang="en-US" dirty="0"/>
              <a:t>Limitations in harvesting techniques, storage and cooling facilities in difficult climatic conditions, infrastructure, packaging and marketing systems. </a:t>
            </a:r>
          </a:p>
        </p:txBody>
      </p:sp>
    </p:spTree>
    <p:extLst>
      <p:ext uri="{BB962C8B-B14F-4D97-AF65-F5344CB8AC3E}">
        <p14:creationId xmlns:p14="http://schemas.microsoft.com/office/powerpoint/2010/main" val="907106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Average Food Losses by Food Type, 2010</a:t>
            </a: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790080839"/>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Document 5" title="Read this Web Page">
            <a:hlinkClick r:id="rId4" highlightClick="1"/>
            <a:extLst>
              <a:ext uri="{FF2B5EF4-FFF2-40B4-BE49-F238E27FC236}">
                <a16:creationId xmlns:a16="http://schemas.microsoft.com/office/drawing/2014/main" id="{58191051-E7D3-4BE6-902D-C5CA1AF1ED41}"/>
              </a:ext>
            </a:extLst>
          </p:cNvPr>
          <p:cNvSpPr/>
          <p:nvPr/>
        </p:nvSpPr>
        <p:spPr bwMode="auto">
          <a:xfrm>
            <a:off x="8877926" y="149086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7" name="TextBox 6">
            <a:extLst>
              <a:ext uri="{FF2B5EF4-FFF2-40B4-BE49-F238E27FC236}">
                <a16:creationId xmlns:a16="http://schemas.microsoft.com/office/drawing/2014/main" id="{F8DC6424-892A-4BDE-8ED6-6D71D9282515}"/>
              </a:ext>
            </a:extLst>
          </p:cNvPr>
          <p:cNvSpPr txBox="1"/>
          <p:nvPr/>
        </p:nvSpPr>
        <p:spPr>
          <a:xfrm>
            <a:off x="9481243" y="1552073"/>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2402630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 Global Challenges to Agriculture</a:t>
            </a:r>
          </a:p>
        </p:txBody>
      </p:sp>
      <p:pic>
        <p:nvPicPr>
          <p:cNvPr id="4" name="Picture 2" descr="C:\Users\ecojpr\AppData\Local\Microsoft\Windows\Temporary Internet Files\Content.IE5\H0P94DF5\MC90044207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6296" y="5338185"/>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0697" y="5338184"/>
            <a:ext cx="6290879" cy="400110"/>
          </a:xfrm>
          <a:prstGeom prst="rect">
            <a:avLst/>
          </a:prstGeom>
          <a:noFill/>
        </p:spPr>
        <p:txBody>
          <a:bodyPr wrap="square" rtlCol="0">
            <a:spAutoFit/>
          </a:bodyPr>
          <a:lstStyle/>
          <a:p>
            <a:r>
              <a:rPr lang="en-US" sz="2000" b="1" dirty="0">
                <a:latin typeface="Agency FB" pitchFamily="34" charset="0"/>
              </a:rPr>
              <a:t>Provide an overview of the main challenges that agriculture is facing</a:t>
            </a:r>
          </a:p>
        </p:txBody>
      </p:sp>
      <p:pic>
        <p:nvPicPr>
          <p:cNvPr id="1026" name="Picture 2" descr="https://labexkorea.files.wordpress.com/2010/03/global-challenges-for-agricultural-biotechn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474" y="1383792"/>
            <a:ext cx="4929284" cy="378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770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dirty="0"/>
              <a:t>C – Commercial Agriculture</a:t>
            </a:r>
          </a:p>
        </p:txBody>
      </p:sp>
      <p:sp>
        <p:nvSpPr>
          <p:cNvPr id="39940" name="Rectangle 3"/>
          <p:cNvSpPr>
            <a:spLocks noGrp="1" noChangeArrowheads="1"/>
          </p:cNvSpPr>
          <p:nvPr>
            <p:ph type="body" idx="1"/>
          </p:nvPr>
        </p:nvSpPr>
        <p:spPr/>
        <p:txBody>
          <a:bodyPr/>
          <a:lstStyle/>
          <a:p>
            <a:pPr marL="457200" indent="-457200">
              <a:buAutoNum type="arabicPeriod"/>
            </a:pPr>
            <a:r>
              <a:rPr lang="en-US" dirty="0"/>
              <a:t>Spatial Organization</a:t>
            </a:r>
          </a:p>
          <a:p>
            <a:pPr marL="457200" indent="-457200">
              <a:buAutoNum type="arabicPeriod"/>
            </a:pPr>
            <a:r>
              <a:rPr lang="en-US" dirty="0"/>
              <a:t>Types of Commercial Agriculture</a:t>
            </a:r>
          </a:p>
        </p:txBody>
      </p:sp>
    </p:spTree>
    <p:extLst>
      <p:ext uri="{BB962C8B-B14F-4D97-AF65-F5344CB8AC3E}">
        <p14:creationId xmlns:p14="http://schemas.microsoft.com/office/powerpoint/2010/main" val="1792117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Spatial Organization</a:t>
            </a:r>
          </a:p>
        </p:txBody>
      </p:sp>
      <p:sp>
        <p:nvSpPr>
          <p:cNvPr id="5" name="Content Placeholder 4"/>
          <p:cNvSpPr>
            <a:spLocks noGrp="1"/>
          </p:cNvSpPr>
          <p:nvPr>
            <p:ph idx="1"/>
          </p:nvPr>
        </p:nvSpPr>
        <p:spPr/>
        <p:txBody>
          <a:bodyPr/>
          <a:lstStyle/>
          <a:p>
            <a:r>
              <a:rPr lang="en-US" dirty="0"/>
              <a:t>Fundamentals</a:t>
            </a:r>
          </a:p>
          <a:p>
            <a:pPr lvl="1"/>
            <a:r>
              <a:rPr lang="en-US" dirty="0"/>
              <a:t>The foremost expression of capitalism on the agricultural landscape.</a:t>
            </a:r>
          </a:p>
          <a:p>
            <a:pPr lvl="1"/>
            <a:r>
              <a:rPr lang="en-US" dirty="0"/>
              <a:t>Feeding urban populations.</a:t>
            </a:r>
          </a:p>
          <a:p>
            <a:pPr lvl="1"/>
            <a:r>
              <a:rPr lang="en-US" dirty="0"/>
              <a:t>Small labor force.</a:t>
            </a:r>
          </a:p>
          <a:p>
            <a:pPr lvl="1"/>
            <a:r>
              <a:rPr lang="en-US" dirty="0"/>
              <a:t>Capital intensive (mechanization, fertilizers, seeds).</a:t>
            </a:r>
          </a:p>
          <a:p>
            <a:pPr lvl="1"/>
            <a:r>
              <a:rPr lang="en-US" dirty="0"/>
              <a:t>Large farms (economies of scale).</a:t>
            </a:r>
          </a:p>
          <a:p>
            <a:pPr lvl="1"/>
            <a:r>
              <a:rPr lang="en-US" dirty="0"/>
              <a:t>Production and distribution:</a:t>
            </a:r>
          </a:p>
          <a:p>
            <a:pPr lvl="2"/>
            <a:r>
              <a:rPr lang="en-US" dirty="0"/>
              <a:t>Controlled by large agricultural firms; Vertical integration.</a:t>
            </a:r>
          </a:p>
          <a:p>
            <a:pPr lvl="2"/>
            <a:r>
              <a:rPr lang="en-US" dirty="0"/>
              <a:t>Do not necessarily own the land but buy the output.</a:t>
            </a:r>
          </a:p>
          <a:p>
            <a:pPr lvl="1"/>
            <a:r>
              <a:rPr lang="en-US" dirty="0"/>
              <a:t>Emerged in the late 19</a:t>
            </a:r>
            <a:r>
              <a:rPr lang="en-US" baseline="30000" dirty="0"/>
              <a:t>th</a:t>
            </a:r>
            <a:r>
              <a:rPr lang="en-US" dirty="0"/>
              <a:t> century in the United States:</a:t>
            </a:r>
          </a:p>
          <a:p>
            <a:pPr lvl="2"/>
            <a:r>
              <a:rPr lang="en-US" dirty="0"/>
              <a:t>Mechanized farming technology and chemical fertilizers.</a:t>
            </a:r>
          </a:p>
          <a:p>
            <a:pPr lvl="2"/>
            <a:r>
              <a:rPr lang="en-US" dirty="0"/>
              <a:t>Railways permitted the development of land and the export of the agricultural output to national and global markets.</a:t>
            </a:r>
          </a:p>
          <a:p>
            <a:pPr lvl="2"/>
            <a:endParaRPr lang="en-US" dirty="0"/>
          </a:p>
        </p:txBody>
      </p:sp>
    </p:spTree>
    <p:extLst>
      <p:ext uri="{BB962C8B-B14F-4D97-AF65-F5344CB8AC3E}">
        <p14:creationId xmlns:p14="http://schemas.microsoft.com/office/powerpoint/2010/main" val="1620525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5"/>
          <p:cNvSpPr>
            <a:spLocks noGrp="1" noChangeArrowheads="1"/>
          </p:cNvSpPr>
          <p:nvPr>
            <p:ph type="title"/>
          </p:nvPr>
        </p:nvSpPr>
        <p:spPr/>
        <p:txBody>
          <a:bodyPr/>
          <a:lstStyle/>
          <a:p>
            <a:pPr eaLnBrk="1" hangingPunct="1"/>
            <a:r>
              <a:rPr lang="en-US" dirty="0"/>
              <a:t>1. Von </a:t>
            </a:r>
            <a:r>
              <a:rPr lang="en-US" dirty="0" err="1"/>
              <a:t>Thunen's</a:t>
            </a:r>
            <a:r>
              <a:rPr lang="en-US" dirty="0"/>
              <a:t> Regional Land Use Model</a:t>
            </a:r>
          </a:p>
        </p:txBody>
      </p:sp>
      <p:sp>
        <p:nvSpPr>
          <p:cNvPr id="48" name="Action Button: Document 47" title="Read this Web Page">
            <a:hlinkClick r:id="rId3" highlightClick="1"/>
          </p:cNvPr>
          <p:cNvSpPr/>
          <p:nvPr/>
        </p:nvSpPr>
        <p:spPr bwMode="auto">
          <a:xfrm>
            <a:off x="7996767" y="335163"/>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49" name="TextBox 48"/>
          <p:cNvSpPr txBox="1"/>
          <p:nvPr/>
        </p:nvSpPr>
        <p:spPr>
          <a:xfrm>
            <a:off x="8600084" y="396373"/>
            <a:ext cx="1701107" cy="400110"/>
          </a:xfrm>
          <a:prstGeom prst="rect">
            <a:avLst/>
          </a:prstGeom>
          <a:noFill/>
        </p:spPr>
        <p:txBody>
          <a:bodyPr wrap="none" rtlCol="0">
            <a:spAutoFit/>
          </a:bodyPr>
          <a:lstStyle/>
          <a:p>
            <a:r>
              <a:rPr lang="en-US" sz="2000" b="1" dirty="0">
                <a:latin typeface="Agency FB" pitchFamily="34" charset="0"/>
              </a:rPr>
              <a:t>Read this content</a:t>
            </a:r>
          </a:p>
        </p:txBody>
      </p:sp>
      <p:sp>
        <p:nvSpPr>
          <p:cNvPr id="50" name="Oval 2">
            <a:extLst>
              <a:ext uri="{FF2B5EF4-FFF2-40B4-BE49-F238E27FC236}">
                <a16:creationId xmlns:a16="http://schemas.microsoft.com/office/drawing/2014/main" id="{7F06E32D-361C-4320-A9F8-B5F7122191F3}"/>
              </a:ext>
            </a:extLst>
          </p:cNvPr>
          <p:cNvSpPr>
            <a:spLocks noChangeArrowheads="1"/>
          </p:cNvSpPr>
          <p:nvPr/>
        </p:nvSpPr>
        <p:spPr bwMode="auto">
          <a:xfrm>
            <a:off x="2762205" y="1835196"/>
            <a:ext cx="4648200" cy="4648200"/>
          </a:xfrm>
          <a:prstGeom prst="ellipse">
            <a:avLst/>
          </a:prstGeom>
          <a:solidFill>
            <a:srgbClr val="FFFF00"/>
          </a:solidFill>
          <a:ln w="9525">
            <a:noFill/>
            <a:round/>
            <a:headEnd/>
            <a:tailEnd/>
          </a:ln>
        </p:spPr>
        <p:txBody>
          <a:bodyPr wrap="none" anchor="ctr"/>
          <a:lstStyle/>
          <a:p>
            <a:endParaRPr lang="en-US">
              <a:latin typeface="Arial Narrow" panose="020B0606020202030204" pitchFamily="34" charset="0"/>
            </a:endParaRPr>
          </a:p>
        </p:txBody>
      </p:sp>
      <p:sp>
        <p:nvSpPr>
          <p:cNvPr id="51" name="Oval 3">
            <a:extLst>
              <a:ext uri="{FF2B5EF4-FFF2-40B4-BE49-F238E27FC236}">
                <a16:creationId xmlns:a16="http://schemas.microsoft.com/office/drawing/2014/main" id="{76C26FEF-5E7D-4AAB-80D1-FC49C4CD5436}"/>
              </a:ext>
            </a:extLst>
          </p:cNvPr>
          <p:cNvSpPr>
            <a:spLocks noChangeArrowheads="1"/>
          </p:cNvSpPr>
          <p:nvPr/>
        </p:nvSpPr>
        <p:spPr bwMode="auto">
          <a:xfrm>
            <a:off x="3295605" y="2368596"/>
            <a:ext cx="3581400" cy="3581400"/>
          </a:xfrm>
          <a:prstGeom prst="ellipse">
            <a:avLst/>
          </a:prstGeom>
          <a:solidFill>
            <a:srgbClr val="92D050"/>
          </a:solidFill>
          <a:ln w="9525">
            <a:noFill/>
            <a:round/>
            <a:headEnd/>
            <a:tailEnd/>
          </a:ln>
        </p:spPr>
        <p:txBody>
          <a:bodyPr wrap="none" anchor="ctr"/>
          <a:lstStyle/>
          <a:p>
            <a:endParaRPr lang="en-US">
              <a:latin typeface="Arial Narrow" panose="020B0606020202030204" pitchFamily="34" charset="0"/>
            </a:endParaRPr>
          </a:p>
        </p:txBody>
      </p:sp>
      <p:sp>
        <p:nvSpPr>
          <p:cNvPr id="52" name="Oval 4" descr="Solid diamond">
            <a:extLst>
              <a:ext uri="{FF2B5EF4-FFF2-40B4-BE49-F238E27FC236}">
                <a16:creationId xmlns:a16="http://schemas.microsoft.com/office/drawing/2014/main" id="{006647EA-8598-4FE1-B17C-45B7C1EB5531}"/>
              </a:ext>
            </a:extLst>
          </p:cNvPr>
          <p:cNvSpPr>
            <a:spLocks noChangeArrowheads="1"/>
          </p:cNvSpPr>
          <p:nvPr/>
        </p:nvSpPr>
        <p:spPr bwMode="auto">
          <a:xfrm>
            <a:off x="3752805" y="2825796"/>
            <a:ext cx="2743200" cy="2743200"/>
          </a:xfrm>
          <a:prstGeom prst="ellipse">
            <a:avLst/>
          </a:prstGeom>
          <a:solidFill>
            <a:srgbClr val="00B050"/>
          </a:solidFill>
          <a:ln w="9525">
            <a:noFill/>
            <a:round/>
            <a:headEnd/>
            <a:tailEnd/>
          </a:ln>
        </p:spPr>
        <p:txBody>
          <a:bodyPr wrap="none" anchor="ctr"/>
          <a:lstStyle/>
          <a:p>
            <a:endParaRPr lang="en-US">
              <a:latin typeface="Arial Narrow" panose="020B0606020202030204" pitchFamily="34" charset="0"/>
            </a:endParaRPr>
          </a:p>
        </p:txBody>
      </p:sp>
      <p:sp>
        <p:nvSpPr>
          <p:cNvPr id="53" name="Oval 5">
            <a:extLst>
              <a:ext uri="{FF2B5EF4-FFF2-40B4-BE49-F238E27FC236}">
                <a16:creationId xmlns:a16="http://schemas.microsoft.com/office/drawing/2014/main" id="{D81B2569-0606-4C37-AFCE-C9870E817880}"/>
              </a:ext>
            </a:extLst>
          </p:cNvPr>
          <p:cNvSpPr>
            <a:spLocks noChangeArrowheads="1"/>
          </p:cNvSpPr>
          <p:nvPr/>
        </p:nvSpPr>
        <p:spPr bwMode="auto">
          <a:xfrm>
            <a:off x="4514805" y="3587796"/>
            <a:ext cx="1143000" cy="1143000"/>
          </a:xfrm>
          <a:prstGeom prst="ellipse">
            <a:avLst/>
          </a:pr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54" name="Oval 6">
            <a:extLst>
              <a:ext uri="{FF2B5EF4-FFF2-40B4-BE49-F238E27FC236}">
                <a16:creationId xmlns:a16="http://schemas.microsoft.com/office/drawing/2014/main" id="{5EEDA47F-5568-47DF-8A55-50BA201C3565}"/>
              </a:ext>
            </a:extLst>
          </p:cNvPr>
          <p:cNvSpPr>
            <a:spLocks noChangeArrowheads="1"/>
          </p:cNvSpPr>
          <p:nvPr/>
        </p:nvSpPr>
        <p:spPr bwMode="auto">
          <a:xfrm>
            <a:off x="4667205" y="3740196"/>
            <a:ext cx="838200" cy="838200"/>
          </a:xfrm>
          <a:prstGeom prst="ellipse">
            <a:avLst/>
          </a:pr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55" name="Oval 7">
            <a:extLst>
              <a:ext uri="{FF2B5EF4-FFF2-40B4-BE49-F238E27FC236}">
                <a16:creationId xmlns:a16="http://schemas.microsoft.com/office/drawing/2014/main" id="{E3A1703A-3278-4AAF-B3FD-97CA2436120C}"/>
              </a:ext>
            </a:extLst>
          </p:cNvPr>
          <p:cNvSpPr>
            <a:spLocks noChangeArrowheads="1"/>
          </p:cNvSpPr>
          <p:nvPr/>
        </p:nvSpPr>
        <p:spPr bwMode="auto">
          <a:xfrm>
            <a:off x="4819605" y="3892596"/>
            <a:ext cx="533400" cy="533400"/>
          </a:xfrm>
          <a:prstGeom prst="ellipse">
            <a:avLst/>
          </a:prstGeom>
          <a:solidFill>
            <a:schemeClr val="accent6">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56" name="Freeform 8">
            <a:extLst>
              <a:ext uri="{FF2B5EF4-FFF2-40B4-BE49-F238E27FC236}">
                <a16:creationId xmlns:a16="http://schemas.microsoft.com/office/drawing/2014/main" id="{B560A3D6-6192-42AB-877A-16EE91D936C4}"/>
              </a:ext>
            </a:extLst>
          </p:cNvPr>
          <p:cNvSpPr>
            <a:spLocks/>
          </p:cNvSpPr>
          <p:nvPr/>
        </p:nvSpPr>
        <p:spPr bwMode="auto">
          <a:xfrm>
            <a:off x="5348242" y="1835196"/>
            <a:ext cx="1066800" cy="609600"/>
          </a:xfrm>
          <a:custGeom>
            <a:avLst/>
            <a:gdLst>
              <a:gd name="T0" fmla="*/ 0 w 672"/>
              <a:gd name="T1" fmla="*/ 0 h 384"/>
              <a:gd name="T2" fmla="*/ 0 w 672"/>
              <a:gd name="T3" fmla="*/ 2147483647 h 384"/>
              <a:gd name="T4" fmla="*/ 2147483647 w 672"/>
              <a:gd name="T5" fmla="*/ 2147483647 h 384"/>
              <a:gd name="T6" fmla="*/ 2147483647 w 672"/>
              <a:gd name="T7" fmla="*/ 2147483647 h 384"/>
              <a:gd name="T8" fmla="*/ 2147483647 w 672"/>
              <a:gd name="T9" fmla="*/ 2147483647 h 384"/>
              <a:gd name="T10" fmla="*/ 2147483647 w 672"/>
              <a:gd name="T11" fmla="*/ 2147483647 h 384"/>
              <a:gd name="T12" fmla="*/ 2147483647 w 672"/>
              <a:gd name="T13" fmla="*/ 2147483647 h 384"/>
              <a:gd name="T14" fmla="*/ 0 w 672"/>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384"/>
              <a:gd name="T26" fmla="*/ 672 w 67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384">
                <a:moveTo>
                  <a:pt x="0" y="0"/>
                </a:moveTo>
                <a:lnTo>
                  <a:pt x="0" y="336"/>
                </a:lnTo>
                <a:lnTo>
                  <a:pt x="240" y="384"/>
                </a:lnTo>
                <a:lnTo>
                  <a:pt x="528" y="384"/>
                </a:lnTo>
                <a:lnTo>
                  <a:pt x="672" y="192"/>
                </a:lnTo>
                <a:lnTo>
                  <a:pt x="432" y="96"/>
                </a:lnTo>
                <a:lnTo>
                  <a:pt x="192" y="48"/>
                </a:lnTo>
                <a:lnTo>
                  <a:pt x="0" y="0"/>
                </a:lnTo>
                <a:close/>
              </a:path>
            </a:pathLst>
          </a:custGeom>
          <a:solidFill>
            <a:srgbClr val="FFFF00"/>
          </a:solidFill>
          <a:ln w="9525">
            <a:noFill/>
            <a:round/>
            <a:headEnd/>
            <a:tailEnd/>
          </a:ln>
        </p:spPr>
        <p:txBody>
          <a:bodyPr wrap="none" anchor="ctr"/>
          <a:lstStyle/>
          <a:p>
            <a:endParaRPr lang="en-US">
              <a:latin typeface="Arial Narrow" panose="020B0606020202030204" pitchFamily="34" charset="0"/>
            </a:endParaRPr>
          </a:p>
        </p:txBody>
      </p:sp>
      <p:sp>
        <p:nvSpPr>
          <p:cNvPr id="57" name="Freeform 9">
            <a:extLst>
              <a:ext uri="{FF2B5EF4-FFF2-40B4-BE49-F238E27FC236}">
                <a16:creationId xmlns:a16="http://schemas.microsoft.com/office/drawing/2014/main" id="{7D35534A-ECF8-4712-95F0-56A76E1EDB88}"/>
              </a:ext>
            </a:extLst>
          </p:cNvPr>
          <p:cNvSpPr>
            <a:spLocks/>
          </p:cNvSpPr>
          <p:nvPr/>
        </p:nvSpPr>
        <p:spPr bwMode="auto">
          <a:xfrm>
            <a:off x="5348242" y="2368596"/>
            <a:ext cx="838200" cy="457200"/>
          </a:xfrm>
          <a:custGeom>
            <a:avLst/>
            <a:gdLst>
              <a:gd name="T0" fmla="*/ 0 w 528"/>
              <a:gd name="T1" fmla="*/ 0 h 288"/>
              <a:gd name="T2" fmla="*/ 0 w 528"/>
              <a:gd name="T3" fmla="*/ 2147483647 h 288"/>
              <a:gd name="T4" fmla="*/ 2147483647 w 528"/>
              <a:gd name="T5" fmla="*/ 2147483647 h 288"/>
              <a:gd name="T6" fmla="*/ 2147483647 w 528"/>
              <a:gd name="T7" fmla="*/ 2147483647 h 288"/>
              <a:gd name="T8" fmla="*/ 2147483647 w 528"/>
              <a:gd name="T9" fmla="*/ 2147483647 h 288"/>
              <a:gd name="T10" fmla="*/ 0 w 528"/>
              <a:gd name="T11" fmla="*/ 0 h 288"/>
              <a:gd name="T12" fmla="*/ 0 60000 65536"/>
              <a:gd name="T13" fmla="*/ 0 60000 65536"/>
              <a:gd name="T14" fmla="*/ 0 60000 65536"/>
              <a:gd name="T15" fmla="*/ 0 60000 65536"/>
              <a:gd name="T16" fmla="*/ 0 60000 65536"/>
              <a:gd name="T17" fmla="*/ 0 60000 65536"/>
              <a:gd name="T18" fmla="*/ 0 w 528"/>
              <a:gd name="T19" fmla="*/ 0 h 288"/>
              <a:gd name="T20" fmla="*/ 528 w 528"/>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528" h="288">
                <a:moveTo>
                  <a:pt x="0" y="0"/>
                </a:moveTo>
                <a:lnTo>
                  <a:pt x="0" y="288"/>
                </a:lnTo>
                <a:lnTo>
                  <a:pt x="384" y="240"/>
                </a:lnTo>
                <a:lnTo>
                  <a:pt x="528" y="48"/>
                </a:lnTo>
                <a:lnTo>
                  <a:pt x="147" y="18"/>
                </a:lnTo>
                <a:lnTo>
                  <a:pt x="0" y="0"/>
                </a:lnTo>
                <a:close/>
              </a:path>
            </a:pathLst>
          </a:custGeom>
          <a:solidFill>
            <a:srgbClr val="92D050"/>
          </a:solidFill>
          <a:ln w="9525">
            <a:noFill/>
            <a:round/>
            <a:headEnd/>
            <a:tailEnd/>
          </a:ln>
        </p:spPr>
        <p:txBody>
          <a:bodyPr wrap="none" anchor="ctr"/>
          <a:lstStyle/>
          <a:p>
            <a:endParaRPr lang="en-US">
              <a:latin typeface="Arial Narrow" panose="020B0606020202030204" pitchFamily="34" charset="0"/>
            </a:endParaRPr>
          </a:p>
        </p:txBody>
      </p:sp>
      <p:sp>
        <p:nvSpPr>
          <p:cNvPr id="58" name="Freeform 10" descr="Solid diamond">
            <a:extLst>
              <a:ext uri="{FF2B5EF4-FFF2-40B4-BE49-F238E27FC236}">
                <a16:creationId xmlns:a16="http://schemas.microsoft.com/office/drawing/2014/main" id="{082663A1-DBE4-4DCE-8955-F3F59384A32F}"/>
              </a:ext>
            </a:extLst>
          </p:cNvPr>
          <p:cNvSpPr>
            <a:spLocks/>
          </p:cNvSpPr>
          <p:nvPr/>
        </p:nvSpPr>
        <p:spPr bwMode="auto">
          <a:xfrm>
            <a:off x="5348242" y="2749596"/>
            <a:ext cx="2286000" cy="1600200"/>
          </a:xfrm>
          <a:custGeom>
            <a:avLst/>
            <a:gdLst>
              <a:gd name="T0" fmla="*/ 0 w 1440"/>
              <a:gd name="T1" fmla="*/ 2147483647 h 1008"/>
              <a:gd name="T2" fmla="*/ 0 w 1440"/>
              <a:gd name="T3" fmla="*/ 2147483647 h 1008"/>
              <a:gd name="T4" fmla="*/ 2147483647 w 1440"/>
              <a:gd name="T5" fmla="*/ 2147483647 h 1008"/>
              <a:gd name="T6" fmla="*/ 2147483647 w 1440"/>
              <a:gd name="T7" fmla="*/ 2147483647 h 1008"/>
              <a:gd name="T8" fmla="*/ 2147483647 w 1440"/>
              <a:gd name="T9" fmla="*/ 2147483647 h 1008"/>
              <a:gd name="T10" fmla="*/ 2147483647 w 1440"/>
              <a:gd name="T11" fmla="*/ 2147483647 h 1008"/>
              <a:gd name="T12" fmla="*/ 2147483647 w 1440"/>
              <a:gd name="T13" fmla="*/ 2147483647 h 1008"/>
              <a:gd name="T14" fmla="*/ 2147483647 w 1440"/>
              <a:gd name="T15" fmla="*/ 2147483647 h 1008"/>
              <a:gd name="T16" fmla="*/ 2147483647 w 1440"/>
              <a:gd name="T17" fmla="*/ 2147483647 h 1008"/>
              <a:gd name="T18" fmla="*/ 2147483647 w 1440"/>
              <a:gd name="T19" fmla="*/ 2147483647 h 1008"/>
              <a:gd name="T20" fmla="*/ 2147483647 w 1440"/>
              <a:gd name="T21" fmla="*/ 2147483647 h 1008"/>
              <a:gd name="T22" fmla="*/ 2147483647 w 1440"/>
              <a:gd name="T23" fmla="*/ 2147483647 h 1008"/>
              <a:gd name="T24" fmla="*/ 2147483647 w 1440"/>
              <a:gd name="T25" fmla="*/ 2147483647 h 1008"/>
              <a:gd name="T26" fmla="*/ 2147483647 w 1440"/>
              <a:gd name="T27" fmla="*/ 2147483647 h 1008"/>
              <a:gd name="T28" fmla="*/ 2147483647 w 1440"/>
              <a:gd name="T29" fmla="*/ 2147483647 h 1008"/>
              <a:gd name="T30" fmla="*/ 2147483647 w 1440"/>
              <a:gd name="T31" fmla="*/ 2147483647 h 1008"/>
              <a:gd name="T32" fmla="*/ 2147483647 w 1440"/>
              <a:gd name="T33" fmla="*/ 2147483647 h 1008"/>
              <a:gd name="T34" fmla="*/ 2147483647 w 1440"/>
              <a:gd name="T35" fmla="*/ 2147483647 h 1008"/>
              <a:gd name="T36" fmla="*/ 2147483647 w 1440"/>
              <a:gd name="T37" fmla="*/ 2147483647 h 1008"/>
              <a:gd name="T38" fmla="*/ 2147483647 w 1440"/>
              <a:gd name="T39" fmla="*/ 2147483647 h 1008"/>
              <a:gd name="T40" fmla="*/ 2147483647 w 1440"/>
              <a:gd name="T41" fmla="*/ 2147483647 h 1008"/>
              <a:gd name="T42" fmla="*/ 2147483647 w 1440"/>
              <a:gd name="T43" fmla="*/ 2147483647 h 1008"/>
              <a:gd name="T44" fmla="*/ 2147483647 w 1440"/>
              <a:gd name="T45" fmla="*/ 0 h 1008"/>
              <a:gd name="T46" fmla="*/ 0 w 1440"/>
              <a:gd name="T47" fmla="*/ 2147483647 h 10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0"/>
              <a:gd name="T73" fmla="*/ 0 h 1008"/>
              <a:gd name="T74" fmla="*/ 1440 w 1440"/>
              <a:gd name="T75" fmla="*/ 1008 h 10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0" h="1008">
                <a:moveTo>
                  <a:pt x="0" y="48"/>
                </a:moveTo>
                <a:lnTo>
                  <a:pt x="0" y="576"/>
                </a:lnTo>
                <a:lnTo>
                  <a:pt x="96" y="624"/>
                </a:lnTo>
                <a:lnTo>
                  <a:pt x="288" y="576"/>
                </a:lnTo>
                <a:lnTo>
                  <a:pt x="432" y="528"/>
                </a:lnTo>
                <a:lnTo>
                  <a:pt x="528" y="576"/>
                </a:lnTo>
                <a:lnTo>
                  <a:pt x="672" y="672"/>
                </a:lnTo>
                <a:lnTo>
                  <a:pt x="720" y="816"/>
                </a:lnTo>
                <a:lnTo>
                  <a:pt x="816" y="960"/>
                </a:lnTo>
                <a:lnTo>
                  <a:pt x="912" y="1008"/>
                </a:lnTo>
                <a:lnTo>
                  <a:pt x="1056" y="960"/>
                </a:lnTo>
                <a:lnTo>
                  <a:pt x="1200" y="912"/>
                </a:lnTo>
                <a:lnTo>
                  <a:pt x="1440" y="912"/>
                </a:lnTo>
                <a:lnTo>
                  <a:pt x="1406" y="630"/>
                </a:lnTo>
                <a:lnTo>
                  <a:pt x="1296" y="336"/>
                </a:lnTo>
                <a:lnTo>
                  <a:pt x="960" y="336"/>
                </a:lnTo>
                <a:lnTo>
                  <a:pt x="864" y="240"/>
                </a:lnTo>
                <a:lnTo>
                  <a:pt x="720" y="144"/>
                </a:lnTo>
                <a:lnTo>
                  <a:pt x="624" y="288"/>
                </a:lnTo>
                <a:lnTo>
                  <a:pt x="480" y="288"/>
                </a:lnTo>
                <a:lnTo>
                  <a:pt x="432" y="240"/>
                </a:lnTo>
                <a:lnTo>
                  <a:pt x="336" y="144"/>
                </a:lnTo>
                <a:lnTo>
                  <a:pt x="384" y="0"/>
                </a:lnTo>
                <a:lnTo>
                  <a:pt x="0" y="48"/>
                </a:lnTo>
                <a:close/>
              </a:path>
            </a:pathLst>
          </a:custGeom>
          <a:solidFill>
            <a:srgbClr val="00B050"/>
          </a:solidFill>
          <a:ln w="9525">
            <a:noFill/>
            <a:round/>
            <a:headEnd/>
            <a:tailEnd/>
          </a:ln>
        </p:spPr>
        <p:txBody>
          <a:bodyPr wrap="none" anchor="ctr"/>
          <a:lstStyle/>
          <a:p>
            <a:endParaRPr lang="en-US">
              <a:latin typeface="Arial Narrow" panose="020B0606020202030204" pitchFamily="34" charset="0"/>
            </a:endParaRPr>
          </a:p>
        </p:txBody>
      </p:sp>
      <p:sp>
        <p:nvSpPr>
          <p:cNvPr id="59" name="Freeform 11">
            <a:extLst>
              <a:ext uri="{FF2B5EF4-FFF2-40B4-BE49-F238E27FC236}">
                <a16:creationId xmlns:a16="http://schemas.microsoft.com/office/drawing/2014/main" id="{A3816E11-1F06-4D0A-A31F-A3A8344EFF49}"/>
              </a:ext>
            </a:extLst>
          </p:cNvPr>
          <p:cNvSpPr>
            <a:spLocks/>
          </p:cNvSpPr>
          <p:nvPr/>
        </p:nvSpPr>
        <p:spPr bwMode="auto">
          <a:xfrm>
            <a:off x="6719842" y="2444796"/>
            <a:ext cx="609600"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0 w 384"/>
              <a:gd name="T9" fmla="*/ 2147483647 h 384"/>
              <a:gd name="T10" fmla="*/ 2147483647 w 384"/>
              <a:gd name="T11" fmla="*/ 0 h 384"/>
              <a:gd name="T12" fmla="*/ 0 60000 65536"/>
              <a:gd name="T13" fmla="*/ 0 60000 65536"/>
              <a:gd name="T14" fmla="*/ 0 60000 65536"/>
              <a:gd name="T15" fmla="*/ 0 60000 65536"/>
              <a:gd name="T16" fmla="*/ 0 60000 65536"/>
              <a:gd name="T17" fmla="*/ 0 60000 65536"/>
              <a:gd name="T18" fmla="*/ 0 w 384"/>
              <a:gd name="T19" fmla="*/ 0 h 384"/>
              <a:gd name="T20" fmla="*/ 384 w 3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84" h="384">
                <a:moveTo>
                  <a:pt x="96" y="0"/>
                </a:moveTo>
                <a:lnTo>
                  <a:pt x="288" y="240"/>
                </a:lnTo>
                <a:lnTo>
                  <a:pt x="384" y="384"/>
                </a:lnTo>
                <a:lnTo>
                  <a:pt x="192" y="288"/>
                </a:lnTo>
                <a:lnTo>
                  <a:pt x="0" y="144"/>
                </a:lnTo>
                <a:lnTo>
                  <a:pt x="96" y="0"/>
                </a:lnTo>
                <a:close/>
              </a:path>
            </a:pathLst>
          </a:custGeom>
          <a:solidFill>
            <a:srgbClr val="FFFF00"/>
          </a:solidFill>
          <a:ln w="9525">
            <a:noFill/>
            <a:round/>
            <a:headEnd/>
            <a:tailEnd/>
          </a:ln>
        </p:spPr>
        <p:txBody>
          <a:bodyPr wrap="none" anchor="ctr"/>
          <a:lstStyle/>
          <a:p>
            <a:endParaRPr lang="en-US">
              <a:latin typeface="Arial Narrow" panose="020B0606020202030204" pitchFamily="34" charset="0"/>
            </a:endParaRPr>
          </a:p>
        </p:txBody>
      </p:sp>
      <p:sp>
        <p:nvSpPr>
          <p:cNvPr id="60" name="Freeform 12">
            <a:extLst>
              <a:ext uri="{FF2B5EF4-FFF2-40B4-BE49-F238E27FC236}">
                <a16:creationId xmlns:a16="http://schemas.microsoft.com/office/drawing/2014/main" id="{C04883D1-1C4B-494C-8F77-12EEEA9BD7B9}"/>
              </a:ext>
            </a:extLst>
          </p:cNvPr>
          <p:cNvSpPr>
            <a:spLocks/>
          </p:cNvSpPr>
          <p:nvPr/>
        </p:nvSpPr>
        <p:spPr bwMode="auto">
          <a:xfrm>
            <a:off x="6491242" y="2673396"/>
            <a:ext cx="914400" cy="609600"/>
          </a:xfrm>
          <a:custGeom>
            <a:avLst/>
            <a:gdLst>
              <a:gd name="T0" fmla="*/ 2147483647 w 576"/>
              <a:gd name="T1" fmla="*/ 0 h 384"/>
              <a:gd name="T2" fmla="*/ 0 w 576"/>
              <a:gd name="T3" fmla="*/ 2147483647 h 384"/>
              <a:gd name="T4" fmla="*/ 2147483647 w 576"/>
              <a:gd name="T5" fmla="*/ 2147483647 h 384"/>
              <a:gd name="T6" fmla="*/ 2147483647 w 576"/>
              <a:gd name="T7" fmla="*/ 2147483647 h 384"/>
              <a:gd name="T8" fmla="*/ 2147483647 w 576"/>
              <a:gd name="T9" fmla="*/ 2147483647 h 384"/>
              <a:gd name="T10" fmla="*/ 2147483647 w 576"/>
              <a:gd name="T11" fmla="*/ 2147483647 h 384"/>
              <a:gd name="T12" fmla="*/ 2147483647 w 576"/>
              <a:gd name="T13" fmla="*/ 2147483647 h 384"/>
              <a:gd name="T14" fmla="*/ 2147483647 w 576"/>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576"/>
              <a:gd name="T25" fmla="*/ 0 h 384"/>
              <a:gd name="T26" fmla="*/ 576 w 576"/>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6" h="384">
                <a:moveTo>
                  <a:pt x="144" y="0"/>
                </a:moveTo>
                <a:lnTo>
                  <a:pt x="0" y="192"/>
                </a:lnTo>
                <a:lnTo>
                  <a:pt x="144" y="288"/>
                </a:lnTo>
                <a:lnTo>
                  <a:pt x="240" y="384"/>
                </a:lnTo>
                <a:lnTo>
                  <a:pt x="576" y="384"/>
                </a:lnTo>
                <a:lnTo>
                  <a:pt x="528" y="240"/>
                </a:lnTo>
                <a:lnTo>
                  <a:pt x="336" y="144"/>
                </a:lnTo>
                <a:lnTo>
                  <a:pt x="144" y="0"/>
                </a:lnTo>
                <a:close/>
              </a:path>
            </a:pathLst>
          </a:custGeom>
          <a:solidFill>
            <a:srgbClr val="92D050"/>
          </a:solidFill>
          <a:ln w="9525">
            <a:noFill/>
            <a:round/>
            <a:headEnd/>
            <a:tailEnd/>
          </a:ln>
        </p:spPr>
        <p:txBody>
          <a:bodyPr wrap="none" anchor="ctr"/>
          <a:lstStyle/>
          <a:p>
            <a:endParaRPr lang="en-US">
              <a:latin typeface="Arial Narrow" panose="020B0606020202030204" pitchFamily="34" charset="0"/>
            </a:endParaRPr>
          </a:p>
        </p:txBody>
      </p:sp>
      <p:sp>
        <p:nvSpPr>
          <p:cNvPr id="61" name="Freeform 13">
            <a:extLst>
              <a:ext uri="{FF2B5EF4-FFF2-40B4-BE49-F238E27FC236}">
                <a16:creationId xmlns:a16="http://schemas.microsoft.com/office/drawing/2014/main" id="{B0560A97-3475-4091-99CC-CD69BEB91CFD}"/>
              </a:ext>
            </a:extLst>
          </p:cNvPr>
          <p:cNvSpPr>
            <a:spLocks/>
          </p:cNvSpPr>
          <p:nvPr/>
        </p:nvSpPr>
        <p:spPr bwMode="auto">
          <a:xfrm>
            <a:off x="5348243" y="3587796"/>
            <a:ext cx="2290763" cy="990600"/>
          </a:xfrm>
          <a:custGeom>
            <a:avLst/>
            <a:gdLst>
              <a:gd name="T0" fmla="*/ 0 w 1443"/>
              <a:gd name="T1" fmla="*/ 2147483647 h 624"/>
              <a:gd name="T2" fmla="*/ 0 w 1443"/>
              <a:gd name="T3" fmla="*/ 2147483647 h 624"/>
              <a:gd name="T4" fmla="*/ 2147483647 w 1443"/>
              <a:gd name="T5" fmla="*/ 2147483647 h 624"/>
              <a:gd name="T6" fmla="*/ 2147483647 w 1443"/>
              <a:gd name="T7" fmla="*/ 2147483647 h 624"/>
              <a:gd name="T8" fmla="*/ 2147483647 w 1443"/>
              <a:gd name="T9" fmla="*/ 2147483647 h 624"/>
              <a:gd name="T10" fmla="*/ 2147483647 w 1443"/>
              <a:gd name="T11" fmla="*/ 2147483647 h 624"/>
              <a:gd name="T12" fmla="*/ 2147483647 w 1443"/>
              <a:gd name="T13" fmla="*/ 2147483647 h 624"/>
              <a:gd name="T14" fmla="*/ 2147483647 w 1443"/>
              <a:gd name="T15" fmla="*/ 2147483647 h 624"/>
              <a:gd name="T16" fmla="*/ 2147483647 w 1443"/>
              <a:gd name="T17" fmla="*/ 2147483647 h 624"/>
              <a:gd name="T18" fmla="*/ 2147483647 w 1443"/>
              <a:gd name="T19" fmla="*/ 2147483647 h 624"/>
              <a:gd name="T20" fmla="*/ 2147483647 w 1443"/>
              <a:gd name="T21" fmla="*/ 2147483647 h 624"/>
              <a:gd name="T22" fmla="*/ 2147483647 w 1443"/>
              <a:gd name="T23" fmla="*/ 2147483647 h 624"/>
              <a:gd name="T24" fmla="*/ 2147483647 w 1443"/>
              <a:gd name="T25" fmla="*/ 2147483647 h 624"/>
              <a:gd name="T26" fmla="*/ 2147483647 w 1443"/>
              <a:gd name="T27" fmla="*/ 2147483647 h 624"/>
              <a:gd name="T28" fmla="*/ 2147483647 w 1443"/>
              <a:gd name="T29" fmla="*/ 2147483647 h 624"/>
              <a:gd name="T30" fmla="*/ 2147483647 w 1443"/>
              <a:gd name="T31" fmla="*/ 2147483647 h 624"/>
              <a:gd name="T32" fmla="*/ 2147483647 w 1443"/>
              <a:gd name="T33" fmla="*/ 2147483647 h 624"/>
              <a:gd name="T34" fmla="*/ 2147483647 w 1443"/>
              <a:gd name="T35" fmla="*/ 2147483647 h 624"/>
              <a:gd name="T36" fmla="*/ 2147483647 w 1443"/>
              <a:gd name="T37" fmla="*/ 0 h 624"/>
              <a:gd name="T38" fmla="*/ 2147483647 w 1443"/>
              <a:gd name="T39" fmla="*/ 2147483647 h 624"/>
              <a:gd name="T40" fmla="*/ 0 w 1443"/>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3"/>
              <a:gd name="T64" fmla="*/ 0 h 624"/>
              <a:gd name="T65" fmla="*/ 1443 w 1443"/>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3" h="624">
                <a:moveTo>
                  <a:pt x="0" y="48"/>
                </a:moveTo>
                <a:lnTo>
                  <a:pt x="0" y="240"/>
                </a:lnTo>
                <a:lnTo>
                  <a:pt x="96" y="240"/>
                </a:lnTo>
                <a:lnTo>
                  <a:pt x="384" y="192"/>
                </a:lnTo>
                <a:lnTo>
                  <a:pt x="528" y="192"/>
                </a:lnTo>
                <a:lnTo>
                  <a:pt x="672" y="384"/>
                </a:lnTo>
                <a:lnTo>
                  <a:pt x="672" y="576"/>
                </a:lnTo>
                <a:lnTo>
                  <a:pt x="720" y="624"/>
                </a:lnTo>
                <a:lnTo>
                  <a:pt x="816" y="624"/>
                </a:lnTo>
                <a:lnTo>
                  <a:pt x="1008" y="576"/>
                </a:lnTo>
                <a:lnTo>
                  <a:pt x="1200" y="480"/>
                </a:lnTo>
                <a:lnTo>
                  <a:pt x="1440" y="480"/>
                </a:lnTo>
                <a:lnTo>
                  <a:pt x="1443" y="369"/>
                </a:lnTo>
                <a:lnTo>
                  <a:pt x="1200" y="384"/>
                </a:lnTo>
                <a:lnTo>
                  <a:pt x="912" y="480"/>
                </a:lnTo>
                <a:lnTo>
                  <a:pt x="816" y="432"/>
                </a:lnTo>
                <a:lnTo>
                  <a:pt x="720" y="288"/>
                </a:lnTo>
                <a:lnTo>
                  <a:pt x="672" y="144"/>
                </a:lnTo>
                <a:lnTo>
                  <a:pt x="432" y="0"/>
                </a:lnTo>
                <a:lnTo>
                  <a:pt x="96" y="96"/>
                </a:lnTo>
                <a:lnTo>
                  <a:pt x="0" y="48"/>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62" name="Freeform 14">
            <a:extLst>
              <a:ext uri="{FF2B5EF4-FFF2-40B4-BE49-F238E27FC236}">
                <a16:creationId xmlns:a16="http://schemas.microsoft.com/office/drawing/2014/main" id="{A25FDB6D-A48F-4735-992D-55F313CDF7A2}"/>
              </a:ext>
            </a:extLst>
          </p:cNvPr>
          <p:cNvSpPr>
            <a:spLocks/>
          </p:cNvSpPr>
          <p:nvPr/>
        </p:nvSpPr>
        <p:spPr bwMode="auto">
          <a:xfrm>
            <a:off x="5348242" y="3968796"/>
            <a:ext cx="2286000" cy="838200"/>
          </a:xfrm>
          <a:custGeom>
            <a:avLst/>
            <a:gdLst>
              <a:gd name="T0" fmla="*/ 0 w 1440"/>
              <a:gd name="T1" fmla="*/ 0 h 528"/>
              <a:gd name="T2" fmla="*/ 0 w 1440"/>
              <a:gd name="T3" fmla="*/ 2147483647 h 528"/>
              <a:gd name="T4" fmla="*/ 2147483647 w 1440"/>
              <a:gd name="T5" fmla="*/ 2147483647 h 528"/>
              <a:gd name="T6" fmla="*/ 2147483647 w 1440"/>
              <a:gd name="T7" fmla="*/ 2147483647 h 528"/>
              <a:gd name="T8" fmla="*/ 2147483647 w 1440"/>
              <a:gd name="T9" fmla="*/ 2147483647 h 528"/>
              <a:gd name="T10" fmla="*/ 2147483647 w 1440"/>
              <a:gd name="T11" fmla="*/ 2147483647 h 528"/>
              <a:gd name="T12" fmla="*/ 2147483647 w 1440"/>
              <a:gd name="T13" fmla="*/ 2147483647 h 528"/>
              <a:gd name="T14" fmla="*/ 2147483647 w 1440"/>
              <a:gd name="T15" fmla="*/ 2147483647 h 528"/>
              <a:gd name="T16" fmla="*/ 2147483647 w 1440"/>
              <a:gd name="T17" fmla="*/ 2147483647 h 528"/>
              <a:gd name="T18" fmla="*/ 2147483647 w 1440"/>
              <a:gd name="T19" fmla="*/ 2147483647 h 528"/>
              <a:gd name="T20" fmla="*/ 2147483647 w 1440"/>
              <a:gd name="T21" fmla="*/ 2147483647 h 528"/>
              <a:gd name="T22" fmla="*/ 2147483647 w 1440"/>
              <a:gd name="T23" fmla="*/ 2147483647 h 528"/>
              <a:gd name="T24" fmla="*/ 2147483647 w 1440"/>
              <a:gd name="T25" fmla="*/ 2147483647 h 528"/>
              <a:gd name="T26" fmla="*/ 2147483647 w 1440"/>
              <a:gd name="T27" fmla="*/ 2147483647 h 528"/>
              <a:gd name="T28" fmla="*/ 2147483647 w 1440"/>
              <a:gd name="T29" fmla="*/ 2147483647 h 528"/>
              <a:gd name="T30" fmla="*/ 2147483647 w 1440"/>
              <a:gd name="T31" fmla="*/ 2147483647 h 528"/>
              <a:gd name="T32" fmla="*/ 2147483647 w 1440"/>
              <a:gd name="T33" fmla="*/ 2147483647 h 528"/>
              <a:gd name="T34" fmla="*/ 2147483647 w 1440"/>
              <a:gd name="T35" fmla="*/ 2147483647 h 528"/>
              <a:gd name="T36" fmla="*/ 2147483647 w 1440"/>
              <a:gd name="T37" fmla="*/ 2147483647 h 528"/>
              <a:gd name="T38" fmla="*/ 2147483647 w 1440"/>
              <a:gd name="T39" fmla="*/ 2147483647 h 528"/>
              <a:gd name="T40" fmla="*/ 2147483647 w 1440"/>
              <a:gd name="T41" fmla="*/ 2147483647 h 528"/>
              <a:gd name="T42" fmla="*/ 2147483647 w 1440"/>
              <a:gd name="T43" fmla="*/ 2147483647 h 528"/>
              <a:gd name="T44" fmla="*/ 2147483647 w 1440"/>
              <a:gd name="T45" fmla="*/ 2147483647 h 528"/>
              <a:gd name="T46" fmla="*/ 2147483647 w 1440"/>
              <a:gd name="T47" fmla="*/ 2147483647 h 528"/>
              <a:gd name="T48" fmla="*/ 2147483647 w 1440"/>
              <a:gd name="T49" fmla="*/ 0 h 528"/>
              <a:gd name="T50" fmla="*/ 0 w 1440"/>
              <a:gd name="T51" fmla="*/ 0 h 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0"/>
              <a:gd name="T79" fmla="*/ 0 h 528"/>
              <a:gd name="T80" fmla="*/ 1440 w 1440"/>
              <a:gd name="T81" fmla="*/ 528 h 528"/>
              <a:gd name="connsiteX0" fmla="*/ 0 w 10000"/>
              <a:gd name="connsiteY0" fmla="*/ 0 h 10000"/>
              <a:gd name="connsiteX1" fmla="*/ 0 w 10000"/>
              <a:gd name="connsiteY1" fmla="*/ 4545 h 10000"/>
              <a:gd name="connsiteX2" fmla="*/ 1333 w 10000"/>
              <a:gd name="connsiteY2" fmla="*/ 4545 h 10000"/>
              <a:gd name="connsiteX3" fmla="*/ 2333 w 10000"/>
              <a:gd name="connsiteY3" fmla="*/ 3636 h 10000"/>
              <a:gd name="connsiteX4" fmla="*/ 2667 w 10000"/>
              <a:gd name="connsiteY4" fmla="*/ 2727 h 10000"/>
              <a:gd name="connsiteX5" fmla="*/ 3333 w 10000"/>
              <a:gd name="connsiteY5" fmla="*/ 2727 h 10000"/>
              <a:gd name="connsiteX6" fmla="*/ 3333 w 10000"/>
              <a:gd name="connsiteY6" fmla="*/ 4545 h 10000"/>
              <a:gd name="connsiteX7" fmla="*/ 4333 w 10000"/>
              <a:gd name="connsiteY7" fmla="*/ 10000 h 10000"/>
              <a:gd name="connsiteX8" fmla="*/ 5333 w 10000"/>
              <a:gd name="connsiteY8" fmla="*/ 10000 h 10000"/>
              <a:gd name="connsiteX9" fmla="*/ 6333 w 10000"/>
              <a:gd name="connsiteY9" fmla="*/ 9091 h 10000"/>
              <a:gd name="connsiteX10" fmla="*/ 7333 w 10000"/>
              <a:gd name="connsiteY10" fmla="*/ 7273 h 10000"/>
              <a:gd name="connsiteX11" fmla="*/ 8333 w 10000"/>
              <a:gd name="connsiteY11" fmla="*/ 6364 h 10000"/>
              <a:gd name="connsiteX12" fmla="*/ 9938 w 10000"/>
              <a:gd name="connsiteY12" fmla="*/ 6307 h 10000"/>
              <a:gd name="connsiteX13" fmla="*/ 10000 w 10000"/>
              <a:gd name="connsiteY13" fmla="*/ 4545 h 10000"/>
              <a:gd name="connsiteX14" fmla="*/ 8333 w 10000"/>
              <a:gd name="connsiteY14" fmla="*/ 4545 h 10000"/>
              <a:gd name="connsiteX15" fmla="*/ 6667 w 10000"/>
              <a:gd name="connsiteY15" fmla="*/ 6364 h 10000"/>
              <a:gd name="connsiteX16" fmla="*/ 6000 w 10000"/>
              <a:gd name="connsiteY16" fmla="*/ 8182 h 10000"/>
              <a:gd name="connsiteX17" fmla="*/ 5000 w 10000"/>
              <a:gd name="connsiteY17" fmla="*/ 8182 h 10000"/>
              <a:gd name="connsiteX18" fmla="*/ 4333 w 10000"/>
              <a:gd name="connsiteY18" fmla="*/ 7273 h 10000"/>
              <a:gd name="connsiteX19" fmla="*/ 4000 w 10000"/>
              <a:gd name="connsiteY19" fmla="*/ 5455 h 10000"/>
              <a:gd name="connsiteX20" fmla="*/ 4000 w 10000"/>
              <a:gd name="connsiteY20" fmla="*/ 2727 h 10000"/>
              <a:gd name="connsiteX21" fmla="*/ 3667 w 10000"/>
              <a:gd name="connsiteY21" fmla="*/ 909 h 10000"/>
              <a:gd name="connsiteX22" fmla="*/ 3000 w 10000"/>
              <a:gd name="connsiteY22" fmla="*/ 909 h 10000"/>
              <a:gd name="connsiteX23" fmla="*/ 2156 w 10000"/>
              <a:gd name="connsiteY23" fmla="*/ 1004 h 10000"/>
              <a:gd name="connsiteX24" fmla="*/ 1333 w 10000"/>
              <a:gd name="connsiteY24" fmla="*/ 1818 h 10000"/>
              <a:gd name="connsiteX25" fmla="*/ 667 w 10000"/>
              <a:gd name="connsiteY25" fmla="*/ 0 h 10000"/>
              <a:gd name="connsiteX26" fmla="*/ 0 w 10000"/>
              <a:gd name="connsiteY26" fmla="*/ 0 h 10000"/>
              <a:gd name="connsiteX0" fmla="*/ 0 w 10000"/>
              <a:gd name="connsiteY0" fmla="*/ 0 h 10000"/>
              <a:gd name="connsiteX1" fmla="*/ 0 w 10000"/>
              <a:gd name="connsiteY1" fmla="*/ 4545 h 10000"/>
              <a:gd name="connsiteX2" fmla="*/ 1333 w 10000"/>
              <a:gd name="connsiteY2" fmla="*/ 4545 h 10000"/>
              <a:gd name="connsiteX3" fmla="*/ 2333 w 10000"/>
              <a:gd name="connsiteY3" fmla="*/ 3636 h 10000"/>
              <a:gd name="connsiteX4" fmla="*/ 2667 w 10000"/>
              <a:gd name="connsiteY4" fmla="*/ 2727 h 10000"/>
              <a:gd name="connsiteX5" fmla="*/ 3333 w 10000"/>
              <a:gd name="connsiteY5" fmla="*/ 2727 h 10000"/>
              <a:gd name="connsiteX6" fmla="*/ 3333 w 10000"/>
              <a:gd name="connsiteY6" fmla="*/ 4545 h 10000"/>
              <a:gd name="connsiteX7" fmla="*/ 3699 w 10000"/>
              <a:gd name="connsiteY7" fmla="*/ 7790 h 10000"/>
              <a:gd name="connsiteX8" fmla="*/ 4333 w 10000"/>
              <a:gd name="connsiteY8" fmla="*/ 10000 h 10000"/>
              <a:gd name="connsiteX9" fmla="*/ 5333 w 10000"/>
              <a:gd name="connsiteY9" fmla="*/ 10000 h 10000"/>
              <a:gd name="connsiteX10" fmla="*/ 6333 w 10000"/>
              <a:gd name="connsiteY10" fmla="*/ 9091 h 10000"/>
              <a:gd name="connsiteX11" fmla="*/ 7333 w 10000"/>
              <a:gd name="connsiteY11" fmla="*/ 7273 h 10000"/>
              <a:gd name="connsiteX12" fmla="*/ 8333 w 10000"/>
              <a:gd name="connsiteY12" fmla="*/ 6364 h 10000"/>
              <a:gd name="connsiteX13" fmla="*/ 9938 w 10000"/>
              <a:gd name="connsiteY13" fmla="*/ 6307 h 10000"/>
              <a:gd name="connsiteX14" fmla="*/ 10000 w 10000"/>
              <a:gd name="connsiteY14" fmla="*/ 4545 h 10000"/>
              <a:gd name="connsiteX15" fmla="*/ 8333 w 10000"/>
              <a:gd name="connsiteY15" fmla="*/ 4545 h 10000"/>
              <a:gd name="connsiteX16" fmla="*/ 6667 w 10000"/>
              <a:gd name="connsiteY16" fmla="*/ 6364 h 10000"/>
              <a:gd name="connsiteX17" fmla="*/ 6000 w 10000"/>
              <a:gd name="connsiteY17" fmla="*/ 8182 h 10000"/>
              <a:gd name="connsiteX18" fmla="*/ 5000 w 10000"/>
              <a:gd name="connsiteY18" fmla="*/ 8182 h 10000"/>
              <a:gd name="connsiteX19" fmla="*/ 4333 w 10000"/>
              <a:gd name="connsiteY19" fmla="*/ 7273 h 10000"/>
              <a:gd name="connsiteX20" fmla="*/ 4000 w 10000"/>
              <a:gd name="connsiteY20" fmla="*/ 5455 h 10000"/>
              <a:gd name="connsiteX21" fmla="*/ 4000 w 10000"/>
              <a:gd name="connsiteY21" fmla="*/ 2727 h 10000"/>
              <a:gd name="connsiteX22" fmla="*/ 3667 w 10000"/>
              <a:gd name="connsiteY22" fmla="*/ 909 h 10000"/>
              <a:gd name="connsiteX23" fmla="*/ 3000 w 10000"/>
              <a:gd name="connsiteY23" fmla="*/ 909 h 10000"/>
              <a:gd name="connsiteX24" fmla="*/ 2156 w 10000"/>
              <a:gd name="connsiteY24" fmla="*/ 1004 h 10000"/>
              <a:gd name="connsiteX25" fmla="*/ 1333 w 10000"/>
              <a:gd name="connsiteY25" fmla="*/ 1818 h 10000"/>
              <a:gd name="connsiteX26" fmla="*/ 667 w 10000"/>
              <a:gd name="connsiteY26" fmla="*/ 0 h 10000"/>
              <a:gd name="connsiteX27" fmla="*/ 0 w 10000"/>
              <a:gd name="connsiteY27" fmla="*/ 0 h 10000"/>
              <a:gd name="connsiteX0" fmla="*/ 0 w 10000"/>
              <a:gd name="connsiteY0" fmla="*/ 0 h 10000"/>
              <a:gd name="connsiteX1" fmla="*/ 0 w 10000"/>
              <a:gd name="connsiteY1" fmla="*/ 4545 h 10000"/>
              <a:gd name="connsiteX2" fmla="*/ 1333 w 10000"/>
              <a:gd name="connsiteY2" fmla="*/ 4545 h 10000"/>
              <a:gd name="connsiteX3" fmla="*/ 2333 w 10000"/>
              <a:gd name="connsiteY3" fmla="*/ 3636 h 10000"/>
              <a:gd name="connsiteX4" fmla="*/ 2667 w 10000"/>
              <a:gd name="connsiteY4" fmla="*/ 2727 h 10000"/>
              <a:gd name="connsiteX5" fmla="*/ 3333 w 10000"/>
              <a:gd name="connsiteY5" fmla="*/ 2727 h 10000"/>
              <a:gd name="connsiteX6" fmla="*/ 3333 w 10000"/>
              <a:gd name="connsiteY6" fmla="*/ 4545 h 10000"/>
              <a:gd name="connsiteX7" fmla="*/ 3699 w 10000"/>
              <a:gd name="connsiteY7" fmla="*/ 7790 h 10000"/>
              <a:gd name="connsiteX8" fmla="*/ 4333 w 10000"/>
              <a:gd name="connsiteY8" fmla="*/ 10000 h 10000"/>
              <a:gd name="connsiteX9" fmla="*/ 5333 w 10000"/>
              <a:gd name="connsiteY9" fmla="*/ 10000 h 10000"/>
              <a:gd name="connsiteX10" fmla="*/ 6333 w 10000"/>
              <a:gd name="connsiteY10" fmla="*/ 9091 h 10000"/>
              <a:gd name="connsiteX11" fmla="*/ 7333 w 10000"/>
              <a:gd name="connsiteY11" fmla="*/ 7273 h 10000"/>
              <a:gd name="connsiteX12" fmla="*/ 8333 w 10000"/>
              <a:gd name="connsiteY12" fmla="*/ 6364 h 10000"/>
              <a:gd name="connsiteX13" fmla="*/ 9938 w 10000"/>
              <a:gd name="connsiteY13" fmla="*/ 6307 h 10000"/>
              <a:gd name="connsiteX14" fmla="*/ 10000 w 10000"/>
              <a:gd name="connsiteY14" fmla="*/ 4545 h 10000"/>
              <a:gd name="connsiteX15" fmla="*/ 8333 w 10000"/>
              <a:gd name="connsiteY15" fmla="*/ 4545 h 10000"/>
              <a:gd name="connsiteX16" fmla="*/ 6667 w 10000"/>
              <a:gd name="connsiteY16" fmla="*/ 6364 h 10000"/>
              <a:gd name="connsiteX17" fmla="*/ 5874 w 10000"/>
              <a:gd name="connsiteY17" fmla="*/ 8096 h 10000"/>
              <a:gd name="connsiteX18" fmla="*/ 5000 w 10000"/>
              <a:gd name="connsiteY18" fmla="*/ 8182 h 10000"/>
              <a:gd name="connsiteX19" fmla="*/ 4333 w 10000"/>
              <a:gd name="connsiteY19" fmla="*/ 7273 h 10000"/>
              <a:gd name="connsiteX20" fmla="*/ 4000 w 10000"/>
              <a:gd name="connsiteY20" fmla="*/ 5455 h 10000"/>
              <a:gd name="connsiteX21" fmla="*/ 4000 w 10000"/>
              <a:gd name="connsiteY21" fmla="*/ 2727 h 10000"/>
              <a:gd name="connsiteX22" fmla="*/ 3667 w 10000"/>
              <a:gd name="connsiteY22" fmla="*/ 909 h 10000"/>
              <a:gd name="connsiteX23" fmla="*/ 3000 w 10000"/>
              <a:gd name="connsiteY23" fmla="*/ 909 h 10000"/>
              <a:gd name="connsiteX24" fmla="*/ 2156 w 10000"/>
              <a:gd name="connsiteY24" fmla="*/ 1004 h 10000"/>
              <a:gd name="connsiteX25" fmla="*/ 1333 w 10000"/>
              <a:gd name="connsiteY25" fmla="*/ 1818 h 10000"/>
              <a:gd name="connsiteX26" fmla="*/ 667 w 10000"/>
              <a:gd name="connsiteY26" fmla="*/ 0 h 10000"/>
              <a:gd name="connsiteX27" fmla="*/ 0 w 10000"/>
              <a:gd name="connsiteY2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00" h="10000">
                <a:moveTo>
                  <a:pt x="0" y="0"/>
                </a:moveTo>
                <a:lnTo>
                  <a:pt x="0" y="4545"/>
                </a:lnTo>
                <a:lnTo>
                  <a:pt x="1333" y="4545"/>
                </a:lnTo>
                <a:lnTo>
                  <a:pt x="2333" y="3636"/>
                </a:lnTo>
                <a:lnTo>
                  <a:pt x="2667" y="2727"/>
                </a:lnTo>
                <a:lnTo>
                  <a:pt x="3333" y="2727"/>
                </a:lnTo>
                <a:lnTo>
                  <a:pt x="3333" y="4545"/>
                </a:lnTo>
                <a:cubicBezTo>
                  <a:pt x="3476" y="5426"/>
                  <a:pt x="3556" y="6909"/>
                  <a:pt x="3699" y="7790"/>
                </a:cubicBezTo>
                <a:lnTo>
                  <a:pt x="4333" y="10000"/>
                </a:lnTo>
                <a:lnTo>
                  <a:pt x="5333" y="10000"/>
                </a:lnTo>
                <a:lnTo>
                  <a:pt x="6333" y="9091"/>
                </a:lnTo>
                <a:lnTo>
                  <a:pt x="7333" y="7273"/>
                </a:lnTo>
                <a:lnTo>
                  <a:pt x="8333" y="6364"/>
                </a:lnTo>
                <a:lnTo>
                  <a:pt x="9938" y="6307"/>
                </a:lnTo>
                <a:cubicBezTo>
                  <a:pt x="9959" y="5720"/>
                  <a:pt x="9979" y="5132"/>
                  <a:pt x="10000" y="4545"/>
                </a:cubicBezTo>
                <a:lnTo>
                  <a:pt x="8333" y="4545"/>
                </a:lnTo>
                <a:lnTo>
                  <a:pt x="6667" y="6364"/>
                </a:lnTo>
                <a:lnTo>
                  <a:pt x="5874" y="8096"/>
                </a:lnTo>
                <a:lnTo>
                  <a:pt x="5000" y="8182"/>
                </a:lnTo>
                <a:lnTo>
                  <a:pt x="4333" y="7273"/>
                </a:lnTo>
                <a:lnTo>
                  <a:pt x="4000" y="5455"/>
                </a:lnTo>
                <a:lnTo>
                  <a:pt x="4000" y="2727"/>
                </a:lnTo>
                <a:lnTo>
                  <a:pt x="3667" y="909"/>
                </a:lnTo>
                <a:lnTo>
                  <a:pt x="3000" y="909"/>
                </a:lnTo>
                <a:cubicBezTo>
                  <a:pt x="2771" y="1055"/>
                  <a:pt x="2385" y="858"/>
                  <a:pt x="2156" y="1004"/>
                </a:cubicBezTo>
                <a:lnTo>
                  <a:pt x="1333" y="1818"/>
                </a:lnTo>
                <a:lnTo>
                  <a:pt x="667" y="0"/>
                </a:lnTo>
                <a:lnTo>
                  <a:pt x="0" y="0"/>
                </a:lnTo>
                <a:close/>
              </a:path>
            </a:pathLst>
          </a:custGeom>
          <a:solidFill>
            <a:schemeClr val="accent6">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63" name="Freeform 15">
            <a:extLst>
              <a:ext uri="{FF2B5EF4-FFF2-40B4-BE49-F238E27FC236}">
                <a16:creationId xmlns:a16="http://schemas.microsoft.com/office/drawing/2014/main" id="{52F94649-354C-4239-8B30-7745D2755896}"/>
              </a:ext>
            </a:extLst>
          </p:cNvPr>
          <p:cNvSpPr>
            <a:spLocks/>
          </p:cNvSpPr>
          <p:nvPr/>
        </p:nvSpPr>
        <p:spPr bwMode="auto">
          <a:xfrm>
            <a:off x="5348242" y="4197396"/>
            <a:ext cx="1676400" cy="762000"/>
          </a:xfrm>
          <a:custGeom>
            <a:avLst/>
            <a:gdLst>
              <a:gd name="T0" fmla="*/ 0 w 1056"/>
              <a:gd name="T1" fmla="*/ 2147483647 h 480"/>
              <a:gd name="T2" fmla="*/ 2147483647 w 1056"/>
              <a:gd name="T3" fmla="*/ 2147483647 h 480"/>
              <a:gd name="T4" fmla="*/ 2147483647 w 1056"/>
              <a:gd name="T5" fmla="*/ 2147483647 h 480"/>
              <a:gd name="T6" fmla="*/ 2147483647 w 1056"/>
              <a:gd name="T7" fmla="*/ 2147483647 h 480"/>
              <a:gd name="T8" fmla="*/ 2147483647 w 1056"/>
              <a:gd name="T9" fmla="*/ 2147483647 h 480"/>
              <a:gd name="T10" fmla="*/ 2147483647 w 1056"/>
              <a:gd name="T11" fmla="*/ 2147483647 h 480"/>
              <a:gd name="T12" fmla="*/ 2147483647 w 1056"/>
              <a:gd name="T13" fmla="*/ 2147483647 h 480"/>
              <a:gd name="T14" fmla="*/ 2147483647 w 1056"/>
              <a:gd name="T15" fmla="*/ 2147483647 h 480"/>
              <a:gd name="T16" fmla="*/ 2147483647 w 1056"/>
              <a:gd name="T17" fmla="*/ 2147483647 h 480"/>
              <a:gd name="T18" fmla="*/ 2147483647 w 1056"/>
              <a:gd name="T19" fmla="*/ 2147483647 h 480"/>
              <a:gd name="T20" fmla="*/ 2147483647 w 1056"/>
              <a:gd name="T21" fmla="*/ 2147483647 h 480"/>
              <a:gd name="T22" fmla="*/ 2147483647 w 1056"/>
              <a:gd name="T23" fmla="*/ 2147483647 h 480"/>
              <a:gd name="T24" fmla="*/ 2147483647 w 1056"/>
              <a:gd name="T25" fmla="*/ 2147483647 h 480"/>
              <a:gd name="T26" fmla="*/ 2147483647 w 1056"/>
              <a:gd name="T27" fmla="*/ 0 h 480"/>
              <a:gd name="T28" fmla="*/ 2147483647 w 1056"/>
              <a:gd name="T29" fmla="*/ 0 h 480"/>
              <a:gd name="T30" fmla="*/ 2147483647 w 1056"/>
              <a:gd name="T31" fmla="*/ 2147483647 h 480"/>
              <a:gd name="T32" fmla="*/ 2147483647 w 1056"/>
              <a:gd name="T33" fmla="*/ 2147483647 h 480"/>
              <a:gd name="T34" fmla="*/ 0 w 1056"/>
              <a:gd name="T35" fmla="*/ 2147483647 h 4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6"/>
              <a:gd name="T55" fmla="*/ 0 h 480"/>
              <a:gd name="T56" fmla="*/ 1056 w 1056"/>
              <a:gd name="T57" fmla="*/ 480 h 480"/>
              <a:gd name="connsiteX0" fmla="*/ 0 w 10000"/>
              <a:gd name="connsiteY0" fmla="*/ 2000 h 10000"/>
              <a:gd name="connsiteX1" fmla="*/ 1818 w 10000"/>
              <a:gd name="connsiteY1" fmla="*/ 3000 h 10000"/>
              <a:gd name="connsiteX2" fmla="*/ 3636 w 10000"/>
              <a:gd name="connsiteY2" fmla="*/ 2000 h 10000"/>
              <a:gd name="connsiteX3" fmla="*/ 4091 w 10000"/>
              <a:gd name="connsiteY3" fmla="*/ 5000 h 10000"/>
              <a:gd name="connsiteX4" fmla="*/ 4572 w 10000"/>
              <a:gd name="connsiteY4" fmla="*/ 6892 h 10000"/>
              <a:gd name="connsiteX5" fmla="*/ 5455 w 10000"/>
              <a:gd name="connsiteY5" fmla="*/ 9000 h 10000"/>
              <a:gd name="connsiteX6" fmla="*/ 6364 w 10000"/>
              <a:gd name="connsiteY6" fmla="*/ 10000 h 10000"/>
              <a:gd name="connsiteX7" fmla="*/ 8182 w 10000"/>
              <a:gd name="connsiteY7" fmla="*/ 9000 h 10000"/>
              <a:gd name="connsiteX8" fmla="*/ 9091 w 10000"/>
              <a:gd name="connsiteY8" fmla="*/ 7000 h 10000"/>
              <a:gd name="connsiteX9" fmla="*/ 10000 w 10000"/>
              <a:gd name="connsiteY9" fmla="*/ 5000 h 10000"/>
              <a:gd name="connsiteX10" fmla="*/ 8636 w 10000"/>
              <a:gd name="connsiteY10" fmla="*/ 7000 h 10000"/>
              <a:gd name="connsiteX11" fmla="*/ 7273 w 10000"/>
              <a:gd name="connsiteY11" fmla="*/ 8000 h 10000"/>
              <a:gd name="connsiteX12" fmla="*/ 5909 w 10000"/>
              <a:gd name="connsiteY12" fmla="*/ 8000 h 10000"/>
              <a:gd name="connsiteX13" fmla="*/ 4545 w 10000"/>
              <a:gd name="connsiteY13" fmla="*/ 2000 h 10000"/>
              <a:gd name="connsiteX14" fmla="*/ 4545 w 10000"/>
              <a:gd name="connsiteY14" fmla="*/ 0 h 10000"/>
              <a:gd name="connsiteX15" fmla="*/ 3636 w 10000"/>
              <a:gd name="connsiteY15" fmla="*/ 0 h 10000"/>
              <a:gd name="connsiteX16" fmla="*/ 3182 w 10000"/>
              <a:gd name="connsiteY16" fmla="*/ 1000 h 10000"/>
              <a:gd name="connsiteX17" fmla="*/ 1818 w 10000"/>
              <a:gd name="connsiteY17" fmla="*/ 2000 h 10000"/>
              <a:gd name="connsiteX18" fmla="*/ 0 w 10000"/>
              <a:gd name="connsiteY18" fmla="*/ 2000 h 10000"/>
              <a:gd name="connsiteX0" fmla="*/ 0 w 10000"/>
              <a:gd name="connsiteY0" fmla="*/ 2000 h 10000"/>
              <a:gd name="connsiteX1" fmla="*/ 1818 w 10000"/>
              <a:gd name="connsiteY1" fmla="*/ 3000 h 10000"/>
              <a:gd name="connsiteX2" fmla="*/ 2553 w 10000"/>
              <a:gd name="connsiteY2" fmla="*/ 3113 h 10000"/>
              <a:gd name="connsiteX3" fmla="*/ 3636 w 10000"/>
              <a:gd name="connsiteY3" fmla="*/ 2000 h 10000"/>
              <a:gd name="connsiteX4" fmla="*/ 4091 w 10000"/>
              <a:gd name="connsiteY4" fmla="*/ 5000 h 10000"/>
              <a:gd name="connsiteX5" fmla="*/ 4572 w 10000"/>
              <a:gd name="connsiteY5" fmla="*/ 6892 h 10000"/>
              <a:gd name="connsiteX6" fmla="*/ 5455 w 10000"/>
              <a:gd name="connsiteY6" fmla="*/ 9000 h 10000"/>
              <a:gd name="connsiteX7" fmla="*/ 6364 w 10000"/>
              <a:gd name="connsiteY7" fmla="*/ 10000 h 10000"/>
              <a:gd name="connsiteX8" fmla="*/ 8182 w 10000"/>
              <a:gd name="connsiteY8" fmla="*/ 9000 h 10000"/>
              <a:gd name="connsiteX9" fmla="*/ 9091 w 10000"/>
              <a:gd name="connsiteY9" fmla="*/ 7000 h 10000"/>
              <a:gd name="connsiteX10" fmla="*/ 10000 w 10000"/>
              <a:gd name="connsiteY10" fmla="*/ 5000 h 10000"/>
              <a:gd name="connsiteX11" fmla="*/ 8636 w 10000"/>
              <a:gd name="connsiteY11" fmla="*/ 7000 h 10000"/>
              <a:gd name="connsiteX12" fmla="*/ 7273 w 10000"/>
              <a:gd name="connsiteY12" fmla="*/ 8000 h 10000"/>
              <a:gd name="connsiteX13" fmla="*/ 5909 w 10000"/>
              <a:gd name="connsiteY13" fmla="*/ 8000 h 10000"/>
              <a:gd name="connsiteX14" fmla="*/ 4545 w 10000"/>
              <a:gd name="connsiteY14" fmla="*/ 2000 h 10000"/>
              <a:gd name="connsiteX15" fmla="*/ 4545 w 10000"/>
              <a:gd name="connsiteY15" fmla="*/ 0 h 10000"/>
              <a:gd name="connsiteX16" fmla="*/ 3636 w 10000"/>
              <a:gd name="connsiteY16" fmla="*/ 0 h 10000"/>
              <a:gd name="connsiteX17" fmla="*/ 3182 w 10000"/>
              <a:gd name="connsiteY17" fmla="*/ 1000 h 10000"/>
              <a:gd name="connsiteX18" fmla="*/ 1818 w 10000"/>
              <a:gd name="connsiteY18" fmla="*/ 2000 h 10000"/>
              <a:gd name="connsiteX19" fmla="*/ 0 w 10000"/>
              <a:gd name="connsiteY19" fmla="*/ 2000 h 10000"/>
              <a:gd name="connsiteX0" fmla="*/ 0 w 10000"/>
              <a:gd name="connsiteY0" fmla="*/ 2000 h 10000"/>
              <a:gd name="connsiteX1" fmla="*/ 1136 w 10000"/>
              <a:gd name="connsiteY1" fmla="*/ 2924 h 10000"/>
              <a:gd name="connsiteX2" fmla="*/ 1818 w 10000"/>
              <a:gd name="connsiteY2" fmla="*/ 3000 h 10000"/>
              <a:gd name="connsiteX3" fmla="*/ 2553 w 10000"/>
              <a:gd name="connsiteY3" fmla="*/ 3113 h 10000"/>
              <a:gd name="connsiteX4" fmla="*/ 3636 w 10000"/>
              <a:gd name="connsiteY4" fmla="*/ 2000 h 10000"/>
              <a:gd name="connsiteX5" fmla="*/ 4091 w 10000"/>
              <a:gd name="connsiteY5" fmla="*/ 5000 h 10000"/>
              <a:gd name="connsiteX6" fmla="*/ 4572 w 10000"/>
              <a:gd name="connsiteY6" fmla="*/ 6892 h 10000"/>
              <a:gd name="connsiteX7" fmla="*/ 5455 w 10000"/>
              <a:gd name="connsiteY7" fmla="*/ 9000 h 10000"/>
              <a:gd name="connsiteX8" fmla="*/ 6364 w 10000"/>
              <a:gd name="connsiteY8" fmla="*/ 10000 h 10000"/>
              <a:gd name="connsiteX9" fmla="*/ 8182 w 10000"/>
              <a:gd name="connsiteY9" fmla="*/ 9000 h 10000"/>
              <a:gd name="connsiteX10" fmla="*/ 9091 w 10000"/>
              <a:gd name="connsiteY10" fmla="*/ 7000 h 10000"/>
              <a:gd name="connsiteX11" fmla="*/ 10000 w 10000"/>
              <a:gd name="connsiteY11" fmla="*/ 5000 h 10000"/>
              <a:gd name="connsiteX12" fmla="*/ 8636 w 10000"/>
              <a:gd name="connsiteY12" fmla="*/ 7000 h 10000"/>
              <a:gd name="connsiteX13" fmla="*/ 7273 w 10000"/>
              <a:gd name="connsiteY13" fmla="*/ 8000 h 10000"/>
              <a:gd name="connsiteX14" fmla="*/ 5909 w 10000"/>
              <a:gd name="connsiteY14" fmla="*/ 8000 h 10000"/>
              <a:gd name="connsiteX15" fmla="*/ 4545 w 10000"/>
              <a:gd name="connsiteY15" fmla="*/ 2000 h 10000"/>
              <a:gd name="connsiteX16" fmla="*/ 4545 w 10000"/>
              <a:gd name="connsiteY16" fmla="*/ 0 h 10000"/>
              <a:gd name="connsiteX17" fmla="*/ 3636 w 10000"/>
              <a:gd name="connsiteY17" fmla="*/ 0 h 10000"/>
              <a:gd name="connsiteX18" fmla="*/ 3182 w 10000"/>
              <a:gd name="connsiteY18" fmla="*/ 1000 h 10000"/>
              <a:gd name="connsiteX19" fmla="*/ 1818 w 10000"/>
              <a:gd name="connsiteY19" fmla="*/ 2000 h 10000"/>
              <a:gd name="connsiteX20" fmla="*/ 0 w 10000"/>
              <a:gd name="connsiteY20" fmla="*/ 2000 h 10000"/>
              <a:gd name="connsiteX0" fmla="*/ 0 w 10000"/>
              <a:gd name="connsiteY0" fmla="*/ 2000 h 10000"/>
              <a:gd name="connsiteX1" fmla="*/ 1136 w 10000"/>
              <a:gd name="connsiteY1" fmla="*/ 2924 h 10000"/>
              <a:gd name="connsiteX2" fmla="*/ 1818 w 10000"/>
              <a:gd name="connsiteY2" fmla="*/ 3000 h 10000"/>
              <a:gd name="connsiteX3" fmla="*/ 2553 w 10000"/>
              <a:gd name="connsiteY3" fmla="*/ 3113 h 10000"/>
              <a:gd name="connsiteX4" fmla="*/ 3636 w 10000"/>
              <a:gd name="connsiteY4" fmla="*/ 2000 h 10000"/>
              <a:gd name="connsiteX5" fmla="*/ 4091 w 10000"/>
              <a:gd name="connsiteY5" fmla="*/ 5000 h 10000"/>
              <a:gd name="connsiteX6" fmla="*/ 4572 w 10000"/>
              <a:gd name="connsiteY6" fmla="*/ 6892 h 10000"/>
              <a:gd name="connsiteX7" fmla="*/ 5455 w 10000"/>
              <a:gd name="connsiteY7" fmla="*/ 9000 h 10000"/>
              <a:gd name="connsiteX8" fmla="*/ 6364 w 10000"/>
              <a:gd name="connsiteY8" fmla="*/ 10000 h 10000"/>
              <a:gd name="connsiteX9" fmla="*/ 7535 w 10000"/>
              <a:gd name="connsiteY9" fmla="*/ 9821 h 10000"/>
              <a:gd name="connsiteX10" fmla="*/ 8182 w 10000"/>
              <a:gd name="connsiteY10" fmla="*/ 9000 h 10000"/>
              <a:gd name="connsiteX11" fmla="*/ 9091 w 10000"/>
              <a:gd name="connsiteY11" fmla="*/ 7000 h 10000"/>
              <a:gd name="connsiteX12" fmla="*/ 10000 w 10000"/>
              <a:gd name="connsiteY12" fmla="*/ 5000 h 10000"/>
              <a:gd name="connsiteX13" fmla="*/ 8636 w 10000"/>
              <a:gd name="connsiteY13" fmla="*/ 7000 h 10000"/>
              <a:gd name="connsiteX14" fmla="*/ 7273 w 10000"/>
              <a:gd name="connsiteY14" fmla="*/ 8000 h 10000"/>
              <a:gd name="connsiteX15" fmla="*/ 5909 w 10000"/>
              <a:gd name="connsiteY15" fmla="*/ 8000 h 10000"/>
              <a:gd name="connsiteX16" fmla="*/ 4545 w 10000"/>
              <a:gd name="connsiteY16" fmla="*/ 2000 h 10000"/>
              <a:gd name="connsiteX17" fmla="*/ 4545 w 10000"/>
              <a:gd name="connsiteY17" fmla="*/ 0 h 10000"/>
              <a:gd name="connsiteX18" fmla="*/ 3636 w 10000"/>
              <a:gd name="connsiteY18" fmla="*/ 0 h 10000"/>
              <a:gd name="connsiteX19" fmla="*/ 3182 w 10000"/>
              <a:gd name="connsiteY19" fmla="*/ 1000 h 10000"/>
              <a:gd name="connsiteX20" fmla="*/ 1818 w 10000"/>
              <a:gd name="connsiteY20" fmla="*/ 2000 h 10000"/>
              <a:gd name="connsiteX21" fmla="*/ 0 w 10000"/>
              <a:gd name="connsiteY21" fmla="*/ 2000 h 10000"/>
              <a:gd name="connsiteX0" fmla="*/ 0 w 10000"/>
              <a:gd name="connsiteY0" fmla="*/ 2000 h 10000"/>
              <a:gd name="connsiteX1" fmla="*/ 1136 w 10000"/>
              <a:gd name="connsiteY1" fmla="*/ 2924 h 10000"/>
              <a:gd name="connsiteX2" fmla="*/ 1818 w 10000"/>
              <a:gd name="connsiteY2" fmla="*/ 3000 h 10000"/>
              <a:gd name="connsiteX3" fmla="*/ 2553 w 10000"/>
              <a:gd name="connsiteY3" fmla="*/ 3113 h 10000"/>
              <a:gd name="connsiteX4" fmla="*/ 3636 w 10000"/>
              <a:gd name="connsiteY4" fmla="*/ 2000 h 10000"/>
              <a:gd name="connsiteX5" fmla="*/ 4091 w 10000"/>
              <a:gd name="connsiteY5" fmla="*/ 5000 h 10000"/>
              <a:gd name="connsiteX6" fmla="*/ 4572 w 10000"/>
              <a:gd name="connsiteY6" fmla="*/ 6892 h 10000"/>
              <a:gd name="connsiteX7" fmla="*/ 5455 w 10000"/>
              <a:gd name="connsiteY7" fmla="*/ 9000 h 10000"/>
              <a:gd name="connsiteX8" fmla="*/ 6364 w 10000"/>
              <a:gd name="connsiteY8" fmla="*/ 10000 h 10000"/>
              <a:gd name="connsiteX9" fmla="*/ 7535 w 10000"/>
              <a:gd name="connsiteY9" fmla="*/ 9821 h 10000"/>
              <a:gd name="connsiteX10" fmla="*/ 8182 w 10000"/>
              <a:gd name="connsiteY10" fmla="*/ 9000 h 10000"/>
              <a:gd name="connsiteX11" fmla="*/ 9091 w 10000"/>
              <a:gd name="connsiteY11" fmla="*/ 7000 h 10000"/>
              <a:gd name="connsiteX12" fmla="*/ 10000 w 10000"/>
              <a:gd name="connsiteY12" fmla="*/ 5000 h 10000"/>
              <a:gd name="connsiteX13" fmla="*/ 8636 w 10000"/>
              <a:gd name="connsiteY13" fmla="*/ 7000 h 10000"/>
              <a:gd name="connsiteX14" fmla="*/ 7273 w 10000"/>
              <a:gd name="connsiteY14" fmla="*/ 8000 h 10000"/>
              <a:gd name="connsiteX15" fmla="*/ 5909 w 10000"/>
              <a:gd name="connsiteY15" fmla="*/ 8000 h 10000"/>
              <a:gd name="connsiteX16" fmla="*/ 5173 w 10000"/>
              <a:gd name="connsiteY16" fmla="*/ 5475 h 10000"/>
              <a:gd name="connsiteX17" fmla="*/ 4545 w 10000"/>
              <a:gd name="connsiteY17" fmla="*/ 2000 h 10000"/>
              <a:gd name="connsiteX18" fmla="*/ 4545 w 10000"/>
              <a:gd name="connsiteY18" fmla="*/ 0 h 10000"/>
              <a:gd name="connsiteX19" fmla="*/ 3636 w 10000"/>
              <a:gd name="connsiteY19" fmla="*/ 0 h 10000"/>
              <a:gd name="connsiteX20" fmla="*/ 3182 w 10000"/>
              <a:gd name="connsiteY20" fmla="*/ 1000 h 10000"/>
              <a:gd name="connsiteX21" fmla="*/ 1818 w 10000"/>
              <a:gd name="connsiteY21" fmla="*/ 2000 h 10000"/>
              <a:gd name="connsiteX22" fmla="*/ 0 w 10000"/>
              <a:gd name="connsiteY22"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2000"/>
                </a:moveTo>
                <a:cubicBezTo>
                  <a:pt x="379" y="2182"/>
                  <a:pt x="757" y="2742"/>
                  <a:pt x="1136" y="2924"/>
                </a:cubicBezTo>
                <a:lnTo>
                  <a:pt x="1818" y="3000"/>
                </a:lnTo>
                <a:cubicBezTo>
                  <a:pt x="2063" y="2880"/>
                  <a:pt x="2308" y="3233"/>
                  <a:pt x="2553" y="3113"/>
                </a:cubicBezTo>
                <a:lnTo>
                  <a:pt x="3636" y="2000"/>
                </a:lnTo>
                <a:cubicBezTo>
                  <a:pt x="3788" y="3000"/>
                  <a:pt x="3939" y="4000"/>
                  <a:pt x="4091" y="5000"/>
                </a:cubicBezTo>
                <a:cubicBezTo>
                  <a:pt x="4294" y="5631"/>
                  <a:pt x="4369" y="6261"/>
                  <a:pt x="4572" y="6892"/>
                </a:cubicBezTo>
                <a:lnTo>
                  <a:pt x="5455" y="9000"/>
                </a:lnTo>
                <a:lnTo>
                  <a:pt x="6364" y="10000"/>
                </a:lnTo>
                <a:cubicBezTo>
                  <a:pt x="6668" y="9814"/>
                  <a:pt x="7231" y="10007"/>
                  <a:pt x="7535" y="9821"/>
                </a:cubicBezTo>
                <a:lnTo>
                  <a:pt x="8182" y="9000"/>
                </a:lnTo>
                <a:lnTo>
                  <a:pt x="9091" y="7000"/>
                </a:lnTo>
                <a:lnTo>
                  <a:pt x="10000" y="5000"/>
                </a:lnTo>
                <a:lnTo>
                  <a:pt x="8636" y="7000"/>
                </a:lnTo>
                <a:lnTo>
                  <a:pt x="7273" y="8000"/>
                </a:lnTo>
                <a:lnTo>
                  <a:pt x="5909" y="8000"/>
                </a:lnTo>
                <a:cubicBezTo>
                  <a:pt x="5721" y="7158"/>
                  <a:pt x="5361" y="6317"/>
                  <a:pt x="5173" y="5475"/>
                </a:cubicBezTo>
                <a:lnTo>
                  <a:pt x="4545" y="2000"/>
                </a:lnTo>
                <a:lnTo>
                  <a:pt x="4545" y="0"/>
                </a:lnTo>
                <a:lnTo>
                  <a:pt x="3636" y="0"/>
                </a:lnTo>
                <a:lnTo>
                  <a:pt x="3182" y="1000"/>
                </a:lnTo>
                <a:lnTo>
                  <a:pt x="1818" y="2000"/>
                </a:lnTo>
                <a:lnTo>
                  <a:pt x="0" y="2000"/>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64" name="Freeform 16">
            <a:extLst>
              <a:ext uri="{FF2B5EF4-FFF2-40B4-BE49-F238E27FC236}">
                <a16:creationId xmlns:a16="http://schemas.microsoft.com/office/drawing/2014/main" id="{52321A2B-E392-4079-9017-0128EFF40284}"/>
              </a:ext>
            </a:extLst>
          </p:cNvPr>
          <p:cNvSpPr>
            <a:spLocks/>
          </p:cNvSpPr>
          <p:nvPr/>
        </p:nvSpPr>
        <p:spPr bwMode="auto">
          <a:xfrm>
            <a:off x="5348242" y="4349796"/>
            <a:ext cx="2266950" cy="762000"/>
          </a:xfrm>
          <a:custGeom>
            <a:avLst/>
            <a:gdLst>
              <a:gd name="T0" fmla="*/ 0 w 1428"/>
              <a:gd name="T1" fmla="*/ 0 h 480"/>
              <a:gd name="T2" fmla="*/ 0 w 1428"/>
              <a:gd name="T3" fmla="*/ 2147483647 h 480"/>
              <a:gd name="T4" fmla="*/ 2147483647 w 1428"/>
              <a:gd name="T5" fmla="*/ 2147483647 h 480"/>
              <a:gd name="T6" fmla="*/ 2147483647 w 1428"/>
              <a:gd name="T7" fmla="*/ 2147483647 h 480"/>
              <a:gd name="T8" fmla="*/ 2147483647 w 1428"/>
              <a:gd name="T9" fmla="*/ 2147483647 h 480"/>
              <a:gd name="T10" fmla="*/ 2147483647 w 1428"/>
              <a:gd name="T11" fmla="*/ 2147483647 h 480"/>
              <a:gd name="T12" fmla="*/ 2147483647 w 1428"/>
              <a:gd name="T13" fmla="*/ 2147483647 h 480"/>
              <a:gd name="T14" fmla="*/ 2147483647 w 1428"/>
              <a:gd name="T15" fmla="*/ 2147483647 h 480"/>
              <a:gd name="T16" fmla="*/ 2147483647 w 1428"/>
              <a:gd name="T17" fmla="*/ 2147483647 h 480"/>
              <a:gd name="T18" fmla="*/ 2147483647 w 1428"/>
              <a:gd name="T19" fmla="*/ 2147483647 h 480"/>
              <a:gd name="T20" fmla="*/ 2147483647 w 1428"/>
              <a:gd name="T21" fmla="*/ 2147483647 h 480"/>
              <a:gd name="T22" fmla="*/ 2147483647 w 1428"/>
              <a:gd name="T23" fmla="*/ 2147483647 h 480"/>
              <a:gd name="T24" fmla="*/ 2147483647 w 1428"/>
              <a:gd name="T25" fmla="*/ 2147483647 h 480"/>
              <a:gd name="T26" fmla="*/ 2147483647 w 1428"/>
              <a:gd name="T27" fmla="*/ 2147483647 h 480"/>
              <a:gd name="T28" fmla="*/ 2147483647 w 1428"/>
              <a:gd name="T29" fmla="*/ 2147483647 h 480"/>
              <a:gd name="T30" fmla="*/ 2147483647 w 1428"/>
              <a:gd name="T31" fmla="*/ 2147483647 h 480"/>
              <a:gd name="T32" fmla="*/ 2147483647 w 1428"/>
              <a:gd name="T33" fmla="*/ 2147483647 h 480"/>
              <a:gd name="T34" fmla="*/ 2147483647 w 1428"/>
              <a:gd name="T35" fmla="*/ 0 h 480"/>
              <a:gd name="T36" fmla="*/ 2147483647 w 1428"/>
              <a:gd name="T37" fmla="*/ 2147483647 h 480"/>
              <a:gd name="T38" fmla="*/ 0 w 1428"/>
              <a:gd name="T39" fmla="*/ 0 h 4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8"/>
              <a:gd name="T61" fmla="*/ 0 h 480"/>
              <a:gd name="T62" fmla="*/ 1428 w 1428"/>
              <a:gd name="T63" fmla="*/ 480 h 4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8" h="480">
                <a:moveTo>
                  <a:pt x="0" y="0"/>
                </a:moveTo>
                <a:lnTo>
                  <a:pt x="0" y="144"/>
                </a:lnTo>
                <a:lnTo>
                  <a:pt x="192" y="144"/>
                </a:lnTo>
                <a:lnTo>
                  <a:pt x="288" y="192"/>
                </a:lnTo>
                <a:lnTo>
                  <a:pt x="432" y="384"/>
                </a:lnTo>
                <a:lnTo>
                  <a:pt x="576" y="432"/>
                </a:lnTo>
                <a:lnTo>
                  <a:pt x="864" y="480"/>
                </a:lnTo>
                <a:lnTo>
                  <a:pt x="1008" y="384"/>
                </a:lnTo>
                <a:lnTo>
                  <a:pt x="1152" y="240"/>
                </a:lnTo>
                <a:lnTo>
                  <a:pt x="1392" y="240"/>
                </a:lnTo>
                <a:lnTo>
                  <a:pt x="1428" y="96"/>
                </a:lnTo>
                <a:lnTo>
                  <a:pt x="1200" y="96"/>
                </a:lnTo>
                <a:lnTo>
                  <a:pt x="1056" y="144"/>
                </a:lnTo>
                <a:lnTo>
                  <a:pt x="864" y="336"/>
                </a:lnTo>
                <a:lnTo>
                  <a:pt x="672" y="384"/>
                </a:lnTo>
                <a:lnTo>
                  <a:pt x="576" y="336"/>
                </a:lnTo>
                <a:lnTo>
                  <a:pt x="432" y="144"/>
                </a:lnTo>
                <a:lnTo>
                  <a:pt x="384" y="0"/>
                </a:lnTo>
                <a:lnTo>
                  <a:pt x="192" y="48"/>
                </a:lnTo>
                <a:lnTo>
                  <a:pt x="0" y="0"/>
                </a:lnTo>
                <a:close/>
              </a:path>
            </a:pathLst>
          </a:custGeom>
          <a:solidFill>
            <a:schemeClr val="accent3">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65" name="Freeform 17" descr="Solid diamond">
            <a:extLst>
              <a:ext uri="{FF2B5EF4-FFF2-40B4-BE49-F238E27FC236}">
                <a16:creationId xmlns:a16="http://schemas.microsoft.com/office/drawing/2014/main" id="{D7969C87-6161-4F3C-A3A8-2842984359C9}"/>
              </a:ext>
            </a:extLst>
          </p:cNvPr>
          <p:cNvSpPr>
            <a:spLocks/>
          </p:cNvSpPr>
          <p:nvPr/>
        </p:nvSpPr>
        <p:spPr bwMode="auto">
          <a:xfrm>
            <a:off x="5348242" y="4578397"/>
            <a:ext cx="2209800" cy="1158875"/>
          </a:xfrm>
          <a:custGeom>
            <a:avLst/>
            <a:gdLst>
              <a:gd name="T0" fmla="*/ 0 w 1392"/>
              <a:gd name="T1" fmla="*/ 0 h 730"/>
              <a:gd name="T2" fmla="*/ 0 w 1392"/>
              <a:gd name="T3" fmla="*/ 2147483647 h 730"/>
              <a:gd name="T4" fmla="*/ 2147483647 w 1392"/>
              <a:gd name="T5" fmla="*/ 2147483647 h 730"/>
              <a:gd name="T6" fmla="*/ 2147483647 w 1392"/>
              <a:gd name="T7" fmla="*/ 2147483647 h 730"/>
              <a:gd name="T8" fmla="*/ 2147483647 w 1392"/>
              <a:gd name="T9" fmla="*/ 2147483647 h 730"/>
              <a:gd name="T10" fmla="*/ 2147483647 w 1392"/>
              <a:gd name="T11" fmla="*/ 2147483647 h 730"/>
              <a:gd name="T12" fmla="*/ 2147483647 w 1392"/>
              <a:gd name="T13" fmla="*/ 2147483647 h 730"/>
              <a:gd name="T14" fmla="*/ 2147483647 w 1392"/>
              <a:gd name="T15" fmla="*/ 2147483647 h 730"/>
              <a:gd name="T16" fmla="*/ 2147483647 w 1392"/>
              <a:gd name="T17" fmla="*/ 2147483647 h 730"/>
              <a:gd name="T18" fmla="*/ 2147483647 w 1392"/>
              <a:gd name="T19" fmla="*/ 2147483647 h 730"/>
              <a:gd name="T20" fmla="*/ 2147483647 w 1392"/>
              <a:gd name="T21" fmla="*/ 2147483647 h 730"/>
              <a:gd name="T22" fmla="*/ 2147483647 w 1392"/>
              <a:gd name="T23" fmla="*/ 2147483647 h 730"/>
              <a:gd name="T24" fmla="*/ 2147483647 w 1392"/>
              <a:gd name="T25" fmla="*/ 2147483647 h 730"/>
              <a:gd name="T26" fmla="*/ 2147483647 w 1392"/>
              <a:gd name="T27" fmla="*/ 2147483647 h 730"/>
              <a:gd name="T28" fmla="*/ 2147483647 w 1392"/>
              <a:gd name="T29" fmla="*/ 2147483647 h 730"/>
              <a:gd name="T30" fmla="*/ 2147483647 w 1392"/>
              <a:gd name="T31" fmla="*/ 0 h 730"/>
              <a:gd name="T32" fmla="*/ 0 w 1392"/>
              <a:gd name="T33" fmla="*/ 0 h 7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2"/>
              <a:gd name="T52" fmla="*/ 0 h 730"/>
              <a:gd name="T53" fmla="*/ 1392 w 1392"/>
              <a:gd name="T54" fmla="*/ 730 h 7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2" h="730">
                <a:moveTo>
                  <a:pt x="0" y="0"/>
                </a:moveTo>
                <a:lnTo>
                  <a:pt x="0" y="576"/>
                </a:lnTo>
                <a:lnTo>
                  <a:pt x="144" y="528"/>
                </a:lnTo>
                <a:lnTo>
                  <a:pt x="432" y="672"/>
                </a:lnTo>
                <a:lnTo>
                  <a:pt x="643" y="730"/>
                </a:lnTo>
                <a:lnTo>
                  <a:pt x="912" y="720"/>
                </a:lnTo>
                <a:lnTo>
                  <a:pt x="1104" y="672"/>
                </a:lnTo>
                <a:lnTo>
                  <a:pt x="1200" y="528"/>
                </a:lnTo>
                <a:lnTo>
                  <a:pt x="1344" y="240"/>
                </a:lnTo>
                <a:lnTo>
                  <a:pt x="1392" y="96"/>
                </a:lnTo>
                <a:lnTo>
                  <a:pt x="1152" y="96"/>
                </a:lnTo>
                <a:lnTo>
                  <a:pt x="1008" y="240"/>
                </a:lnTo>
                <a:lnTo>
                  <a:pt x="864" y="336"/>
                </a:lnTo>
                <a:lnTo>
                  <a:pt x="432" y="240"/>
                </a:lnTo>
                <a:lnTo>
                  <a:pt x="288" y="48"/>
                </a:lnTo>
                <a:lnTo>
                  <a:pt x="192" y="0"/>
                </a:lnTo>
                <a:lnTo>
                  <a:pt x="0" y="0"/>
                </a:lnTo>
                <a:close/>
              </a:path>
            </a:pathLst>
          </a:custGeom>
          <a:solidFill>
            <a:srgbClr val="00B050"/>
          </a:solidFill>
          <a:ln w="9525">
            <a:noFill/>
            <a:round/>
            <a:headEnd/>
            <a:tailEnd/>
          </a:ln>
        </p:spPr>
        <p:txBody>
          <a:bodyPr wrap="none" anchor="ctr"/>
          <a:lstStyle/>
          <a:p>
            <a:endParaRPr lang="en-US">
              <a:latin typeface="Arial Narrow" panose="020B0606020202030204" pitchFamily="34" charset="0"/>
            </a:endParaRPr>
          </a:p>
        </p:txBody>
      </p:sp>
      <p:sp>
        <p:nvSpPr>
          <p:cNvPr id="66" name="Freeform 18">
            <a:extLst>
              <a:ext uri="{FF2B5EF4-FFF2-40B4-BE49-F238E27FC236}">
                <a16:creationId xmlns:a16="http://schemas.microsoft.com/office/drawing/2014/main" id="{964DF306-B537-4F9B-8BF1-BA6A72463C62}"/>
              </a:ext>
            </a:extLst>
          </p:cNvPr>
          <p:cNvSpPr>
            <a:spLocks/>
          </p:cNvSpPr>
          <p:nvPr/>
        </p:nvSpPr>
        <p:spPr bwMode="auto">
          <a:xfrm>
            <a:off x="5348242" y="5416596"/>
            <a:ext cx="1752600" cy="838200"/>
          </a:xfrm>
          <a:custGeom>
            <a:avLst/>
            <a:gdLst>
              <a:gd name="T0" fmla="*/ 0 w 1104"/>
              <a:gd name="T1" fmla="*/ 2147483647 h 528"/>
              <a:gd name="T2" fmla="*/ 0 w 1104"/>
              <a:gd name="T3" fmla="*/ 2147483647 h 528"/>
              <a:gd name="T4" fmla="*/ 2147483647 w 1104"/>
              <a:gd name="T5" fmla="*/ 2147483647 h 528"/>
              <a:gd name="T6" fmla="*/ 2147483647 w 1104"/>
              <a:gd name="T7" fmla="*/ 2147483647 h 528"/>
              <a:gd name="T8" fmla="*/ 2147483647 w 1104"/>
              <a:gd name="T9" fmla="*/ 2147483647 h 528"/>
              <a:gd name="T10" fmla="*/ 2147483647 w 1104"/>
              <a:gd name="T11" fmla="*/ 2147483647 h 528"/>
              <a:gd name="T12" fmla="*/ 2147483647 w 1104"/>
              <a:gd name="T13" fmla="*/ 2147483647 h 528"/>
              <a:gd name="T14" fmla="*/ 2147483647 w 1104"/>
              <a:gd name="T15" fmla="*/ 2147483647 h 528"/>
              <a:gd name="T16" fmla="*/ 2147483647 w 1104"/>
              <a:gd name="T17" fmla="*/ 2147483647 h 528"/>
              <a:gd name="T18" fmla="*/ 2147483647 w 1104"/>
              <a:gd name="T19" fmla="*/ 2147483647 h 528"/>
              <a:gd name="T20" fmla="*/ 2147483647 w 1104"/>
              <a:gd name="T21" fmla="*/ 2147483647 h 528"/>
              <a:gd name="T22" fmla="*/ 2147483647 w 1104"/>
              <a:gd name="T23" fmla="*/ 2147483647 h 528"/>
              <a:gd name="T24" fmla="*/ 2147483647 w 1104"/>
              <a:gd name="T25" fmla="*/ 0 h 528"/>
              <a:gd name="T26" fmla="*/ 0 w 1104"/>
              <a:gd name="T27" fmla="*/ 2147483647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4"/>
              <a:gd name="T43" fmla="*/ 0 h 528"/>
              <a:gd name="T44" fmla="*/ 1104 w 1104"/>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4" h="528">
                <a:moveTo>
                  <a:pt x="0" y="48"/>
                </a:moveTo>
                <a:lnTo>
                  <a:pt x="0" y="336"/>
                </a:lnTo>
                <a:lnTo>
                  <a:pt x="96" y="288"/>
                </a:lnTo>
                <a:lnTo>
                  <a:pt x="288" y="432"/>
                </a:lnTo>
                <a:lnTo>
                  <a:pt x="480" y="480"/>
                </a:lnTo>
                <a:lnTo>
                  <a:pt x="576" y="432"/>
                </a:lnTo>
                <a:lnTo>
                  <a:pt x="624" y="528"/>
                </a:lnTo>
                <a:lnTo>
                  <a:pt x="912" y="336"/>
                </a:lnTo>
                <a:lnTo>
                  <a:pt x="1104" y="144"/>
                </a:lnTo>
                <a:lnTo>
                  <a:pt x="912" y="192"/>
                </a:lnTo>
                <a:lnTo>
                  <a:pt x="624" y="192"/>
                </a:lnTo>
                <a:lnTo>
                  <a:pt x="432" y="144"/>
                </a:lnTo>
                <a:lnTo>
                  <a:pt x="144" y="0"/>
                </a:lnTo>
                <a:lnTo>
                  <a:pt x="0" y="48"/>
                </a:lnTo>
                <a:close/>
              </a:path>
            </a:pathLst>
          </a:custGeom>
          <a:solidFill>
            <a:srgbClr val="92D050"/>
          </a:solidFill>
          <a:ln w="9525">
            <a:noFill/>
            <a:round/>
            <a:headEnd/>
            <a:tailEnd/>
          </a:ln>
        </p:spPr>
        <p:txBody>
          <a:bodyPr wrap="none" anchor="ctr"/>
          <a:lstStyle/>
          <a:p>
            <a:endParaRPr lang="en-US">
              <a:latin typeface="Arial Narrow" panose="020B0606020202030204" pitchFamily="34" charset="0"/>
            </a:endParaRPr>
          </a:p>
        </p:txBody>
      </p:sp>
      <p:sp>
        <p:nvSpPr>
          <p:cNvPr id="67" name="Freeform 19">
            <a:extLst>
              <a:ext uri="{FF2B5EF4-FFF2-40B4-BE49-F238E27FC236}">
                <a16:creationId xmlns:a16="http://schemas.microsoft.com/office/drawing/2014/main" id="{37E015EB-AEAF-4F63-A526-A338ACAED297}"/>
              </a:ext>
            </a:extLst>
          </p:cNvPr>
          <p:cNvSpPr>
            <a:spLocks/>
          </p:cNvSpPr>
          <p:nvPr/>
        </p:nvSpPr>
        <p:spPr bwMode="auto">
          <a:xfrm>
            <a:off x="5340305" y="5873796"/>
            <a:ext cx="990600" cy="609600"/>
          </a:xfrm>
          <a:custGeom>
            <a:avLst/>
            <a:gdLst>
              <a:gd name="T0" fmla="*/ 0 w 624"/>
              <a:gd name="T1" fmla="*/ 2147483647 h 384"/>
              <a:gd name="T2" fmla="*/ 0 w 624"/>
              <a:gd name="T3" fmla="*/ 2147483647 h 384"/>
              <a:gd name="T4" fmla="*/ 2147483647 w 624"/>
              <a:gd name="T5" fmla="*/ 2147483647 h 384"/>
              <a:gd name="T6" fmla="*/ 2147483647 w 624"/>
              <a:gd name="T7" fmla="*/ 2147483647 h 384"/>
              <a:gd name="T8" fmla="*/ 2147483647 w 624"/>
              <a:gd name="T9" fmla="*/ 2147483647 h 384"/>
              <a:gd name="T10" fmla="*/ 2147483647 w 624"/>
              <a:gd name="T11" fmla="*/ 2147483647 h 384"/>
              <a:gd name="T12" fmla="*/ 2147483647 w 624"/>
              <a:gd name="T13" fmla="*/ 2147483647 h 384"/>
              <a:gd name="T14" fmla="*/ 2147483647 w 624"/>
              <a:gd name="T15" fmla="*/ 0 h 384"/>
              <a:gd name="T16" fmla="*/ 0 w 624"/>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4"/>
              <a:gd name="T28" fmla="*/ 0 h 384"/>
              <a:gd name="T29" fmla="*/ 624 w 624"/>
              <a:gd name="T30" fmla="*/ 384 h 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4" h="384">
                <a:moveTo>
                  <a:pt x="0" y="48"/>
                </a:moveTo>
                <a:lnTo>
                  <a:pt x="0" y="384"/>
                </a:lnTo>
                <a:lnTo>
                  <a:pt x="288" y="336"/>
                </a:lnTo>
                <a:lnTo>
                  <a:pt x="624" y="240"/>
                </a:lnTo>
                <a:lnTo>
                  <a:pt x="576" y="144"/>
                </a:lnTo>
                <a:lnTo>
                  <a:pt x="480" y="192"/>
                </a:lnTo>
                <a:lnTo>
                  <a:pt x="288" y="144"/>
                </a:lnTo>
                <a:lnTo>
                  <a:pt x="96" y="0"/>
                </a:lnTo>
                <a:lnTo>
                  <a:pt x="0" y="48"/>
                </a:lnTo>
                <a:close/>
              </a:path>
            </a:pathLst>
          </a:custGeom>
          <a:solidFill>
            <a:srgbClr val="FFFF00"/>
          </a:solidFill>
          <a:ln w="9525">
            <a:noFill/>
            <a:round/>
            <a:headEnd/>
            <a:tailEnd/>
          </a:ln>
        </p:spPr>
        <p:txBody>
          <a:bodyPr wrap="none" anchor="ctr"/>
          <a:lstStyle/>
          <a:p>
            <a:endParaRPr lang="en-US">
              <a:latin typeface="Arial Narrow" panose="020B0606020202030204" pitchFamily="34" charset="0"/>
            </a:endParaRPr>
          </a:p>
        </p:txBody>
      </p:sp>
      <p:sp>
        <p:nvSpPr>
          <p:cNvPr id="68" name="Rectangle 20">
            <a:extLst>
              <a:ext uri="{FF2B5EF4-FFF2-40B4-BE49-F238E27FC236}">
                <a16:creationId xmlns:a16="http://schemas.microsoft.com/office/drawing/2014/main" id="{8C8E0A80-FA5C-4C5D-92C3-EF38EFDDCD95}"/>
              </a:ext>
            </a:extLst>
          </p:cNvPr>
          <p:cNvSpPr>
            <a:spLocks noChangeArrowheads="1"/>
          </p:cNvSpPr>
          <p:nvPr/>
        </p:nvSpPr>
        <p:spPr bwMode="auto">
          <a:xfrm>
            <a:off x="5043442" y="1758996"/>
            <a:ext cx="304800" cy="4800600"/>
          </a:xfrm>
          <a:prstGeom prst="rect">
            <a:avLst/>
          </a:prstGeom>
          <a:solidFill>
            <a:srgbClr val="FFFFFF"/>
          </a:solidFill>
          <a:ln w="9525">
            <a:noFill/>
            <a:miter lim="800000"/>
            <a:headEnd/>
            <a:tailEnd/>
          </a:ln>
        </p:spPr>
        <p:txBody>
          <a:bodyPr wrap="none" anchor="ctr"/>
          <a:lstStyle/>
          <a:p>
            <a:endParaRPr lang="en-US">
              <a:latin typeface="Arial Narrow" panose="020B0606020202030204" pitchFamily="34" charset="0"/>
            </a:endParaRPr>
          </a:p>
        </p:txBody>
      </p:sp>
      <p:sp>
        <p:nvSpPr>
          <p:cNvPr id="69" name="Freeform 21">
            <a:extLst>
              <a:ext uri="{FF2B5EF4-FFF2-40B4-BE49-F238E27FC236}">
                <a16:creationId xmlns:a16="http://schemas.microsoft.com/office/drawing/2014/main" id="{EF0497F5-40B7-465E-894A-05CD967A068B}"/>
              </a:ext>
            </a:extLst>
          </p:cNvPr>
          <p:cNvSpPr>
            <a:spLocks/>
          </p:cNvSpPr>
          <p:nvPr/>
        </p:nvSpPr>
        <p:spPr bwMode="auto">
          <a:xfrm>
            <a:off x="5881642" y="2139996"/>
            <a:ext cx="990600" cy="1079500"/>
          </a:xfrm>
          <a:custGeom>
            <a:avLst/>
            <a:gdLst>
              <a:gd name="T0" fmla="*/ 2147483647 w 624"/>
              <a:gd name="T1" fmla="*/ 0 h 680"/>
              <a:gd name="T2" fmla="*/ 2147483647 w 624"/>
              <a:gd name="T3" fmla="*/ 2147483647 h 680"/>
              <a:gd name="T4" fmla="*/ 2147483647 w 624"/>
              <a:gd name="T5" fmla="*/ 2147483647 h 680"/>
              <a:gd name="T6" fmla="*/ 2147483647 w 624"/>
              <a:gd name="T7" fmla="*/ 2147483647 h 680"/>
              <a:gd name="T8" fmla="*/ 2147483647 w 624"/>
              <a:gd name="T9" fmla="*/ 2147483647 h 680"/>
              <a:gd name="T10" fmla="*/ 0 w 624"/>
              <a:gd name="T11" fmla="*/ 2147483647 h 680"/>
              <a:gd name="T12" fmla="*/ 2147483647 w 624"/>
              <a:gd name="T13" fmla="*/ 2147483647 h 680"/>
              <a:gd name="T14" fmla="*/ 2147483647 w 624"/>
              <a:gd name="T15" fmla="*/ 2147483647 h 680"/>
              <a:gd name="T16" fmla="*/ 2147483647 w 624"/>
              <a:gd name="T17" fmla="*/ 2147483647 h 680"/>
              <a:gd name="T18" fmla="*/ 2147483647 w 624"/>
              <a:gd name="T19" fmla="*/ 2147483647 h 680"/>
              <a:gd name="T20" fmla="*/ 2147483647 w 624"/>
              <a:gd name="T21" fmla="*/ 2147483647 h 680"/>
              <a:gd name="T22" fmla="*/ 2147483647 w 624"/>
              <a:gd name="T23" fmla="*/ 2147483647 h 680"/>
              <a:gd name="T24" fmla="*/ 2147483647 w 624"/>
              <a:gd name="T25" fmla="*/ 2147483647 h 680"/>
              <a:gd name="T26" fmla="*/ 2147483647 w 624"/>
              <a:gd name="T27" fmla="*/ 2147483647 h 680"/>
              <a:gd name="T28" fmla="*/ 2147483647 w 624"/>
              <a:gd name="T29" fmla="*/ 0 h 6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680"/>
              <a:gd name="T47" fmla="*/ 624 w 624"/>
              <a:gd name="T48" fmla="*/ 680 h 6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680">
                <a:moveTo>
                  <a:pt x="336" y="0"/>
                </a:moveTo>
                <a:lnTo>
                  <a:pt x="192" y="192"/>
                </a:lnTo>
                <a:lnTo>
                  <a:pt x="112" y="299"/>
                </a:lnTo>
                <a:lnTo>
                  <a:pt x="48" y="384"/>
                </a:lnTo>
                <a:lnTo>
                  <a:pt x="16" y="449"/>
                </a:lnTo>
                <a:lnTo>
                  <a:pt x="0" y="528"/>
                </a:lnTo>
                <a:lnTo>
                  <a:pt x="31" y="599"/>
                </a:lnTo>
                <a:lnTo>
                  <a:pt x="88" y="650"/>
                </a:lnTo>
                <a:lnTo>
                  <a:pt x="144" y="672"/>
                </a:lnTo>
                <a:lnTo>
                  <a:pt x="214" y="680"/>
                </a:lnTo>
                <a:lnTo>
                  <a:pt x="292" y="659"/>
                </a:lnTo>
                <a:lnTo>
                  <a:pt x="394" y="542"/>
                </a:lnTo>
                <a:lnTo>
                  <a:pt x="528" y="336"/>
                </a:lnTo>
                <a:lnTo>
                  <a:pt x="624" y="192"/>
                </a:lnTo>
                <a:lnTo>
                  <a:pt x="336" y="0"/>
                </a:lnTo>
                <a:close/>
              </a:path>
            </a:pathLst>
          </a:custGeom>
          <a:solidFill>
            <a:srgbClr val="FFFFFF"/>
          </a:solidFill>
          <a:ln w="9525">
            <a:noFill/>
            <a:round/>
            <a:headEnd/>
            <a:tailEnd/>
          </a:ln>
        </p:spPr>
        <p:txBody>
          <a:bodyPr wrap="none" anchor="ctr"/>
          <a:lstStyle/>
          <a:p>
            <a:endParaRPr lang="en-US">
              <a:latin typeface="Arial Narrow" panose="020B0606020202030204" pitchFamily="34" charset="0"/>
            </a:endParaRPr>
          </a:p>
        </p:txBody>
      </p:sp>
      <p:sp>
        <p:nvSpPr>
          <p:cNvPr id="70" name="Freeform 23">
            <a:extLst>
              <a:ext uri="{FF2B5EF4-FFF2-40B4-BE49-F238E27FC236}">
                <a16:creationId xmlns:a16="http://schemas.microsoft.com/office/drawing/2014/main" id="{8CBCD232-C415-403F-ADC5-2BBE6FAAC807}"/>
              </a:ext>
            </a:extLst>
          </p:cNvPr>
          <p:cNvSpPr>
            <a:spLocks/>
          </p:cNvSpPr>
          <p:nvPr/>
        </p:nvSpPr>
        <p:spPr bwMode="auto">
          <a:xfrm>
            <a:off x="5348242" y="4106567"/>
            <a:ext cx="2266950" cy="640994"/>
          </a:xfrm>
          <a:custGeom>
            <a:avLst/>
            <a:gdLst>
              <a:gd name="T0" fmla="*/ 0 w 1428"/>
              <a:gd name="T1" fmla="*/ 2147483647 h 384"/>
              <a:gd name="T2" fmla="*/ 2147483647 w 1428"/>
              <a:gd name="T3" fmla="*/ 2147483647 h 384"/>
              <a:gd name="T4" fmla="*/ 2147483647 w 1428"/>
              <a:gd name="T5" fmla="*/ 2147483647 h 384"/>
              <a:gd name="T6" fmla="*/ 2147483647 w 1428"/>
              <a:gd name="T7" fmla="*/ 0 h 384"/>
              <a:gd name="T8" fmla="*/ 2147483647 w 1428"/>
              <a:gd name="T9" fmla="*/ 0 h 384"/>
              <a:gd name="T10" fmla="*/ 2147483647 w 1428"/>
              <a:gd name="T11" fmla="*/ 2147483647 h 384"/>
              <a:gd name="T12" fmla="*/ 2147483647 w 1428"/>
              <a:gd name="T13" fmla="*/ 2147483647 h 384"/>
              <a:gd name="T14" fmla="*/ 2147483647 w 1428"/>
              <a:gd name="T15" fmla="*/ 2147483647 h 384"/>
              <a:gd name="T16" fmla="*/ 2147483647 w 1428"/>
              <a:gd name="T17" fmla="*/ 2147483647 h 384"/>
              <a:gd name="T18" fmla="*/ 2147483647 w 1428"/>
              <a:gd name="T19" fmla="*/ 2147483647 h 384"/>
              <a:gd name="T20" fmla="*/ 2147483647 w 1428"/>
              <a:gd name="T21" fmla="*/ 2147483647 h 384"/>
              <a:gd name="T22" fmla="*/ 2147483647 w 1428"/>
              <a:gd name="T23" fmla="*/ 2147483647 h 384"/>
              <a:gd name="T24" fmla="*/ 2147483647 w 1428"/>
              <a:gd name="T25" fmla="*/ 2147483647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8"/>
              <a:gd name="T40" fmla="*/ 0 h 384"/>
              <a:gd name="T41" fmla="*/ 1428 w 1428"/>
              <a:gd name="T42" fmla="*/ 384 h 384"/>
              <a:gd name="connsiteX0" fmla="*/ 0 w 10000"/>
              <a:gd name="connsiteY0" fmla="*/ 781 h 10000"/>
              <a:gd name="connsiteX1" fmla="*/ 1008 w 10000"/>
              <a:gd name="connsiteY1" fmla="*/ 2500 h 10000"/>
              <a:gd name="connsiteX2" fmla="*/ 1681 w 10000"/>
              <a:gd name="connsiteY2" fmla="*/ 1250 h 10000"/>
              <a:gd name="connsiteX3" fmla="*/ 2689 w 10000"/>
              <a:gd name="connsiteY3" fmla="*/ 0 h 10000"/>
              <a:gd name="connsiteX4" fmla="*/ 3361 w 10000"/>
              <a:gd name="connsiteY4" fmla="*/ 0 h 10000"/>
              <a:gd name="connsiteX5" fmla="*/ 3697 w 10000"/>
              <a:gd name="connsiteY5" fmla="*/ 1250 h 10000"/>
              <a:gd name="connsiteX6" fmla="*/ 3697 w 10000"/>
              <a:gd name="connsiteY6" fmla="*/ 5000 h 10000"/>
              <a:gd name="connsiteX7" fmla="*/ 4370 w 10000"/>
              <a:gd name="connsiteY7" fmla="*/ 8750 h 10000"/>
              <a:gd name="connsiteX8" fmla="*/ 5042 w 10000"/>
              <a:gd name="connsiteY8" fmla="*/ 10000 h 10000"/>
              <a:gd name="connsiteX9" fmla="*/ 5987 w 10000"/>
              <a:gd name="connsiteY9" fmla="*/ 9727 h 10000"/>
              <a:gd name="connsiteX10" fmla="*/ 7395 w 10000"/>
              <a:gd name="connsiteY10" fmla="*/ 6250 h 10000"/>
              <a:gd name="connsiteX11" fmla="*/ 8739 w 10000"/>
              <a:gd name="connsiteY11" fmla="*/ 5000 h 10000"/>
              <a:gd name="connsiteX12" fmla="*/ 10000 w 10000"/>
              <a:gd name="connsiteY12" fmla="*/ 4896 h 10000"/>
              <a:gd name="connsiteX0" fmla="*/ 0 w 10000"/>
              <a:gd name="connsiteY0" fmla="*/ 781 h 10159"/>
              <a:gd name="connsiteX1" fmla="*/ 1008 w 10000"/>
              <a:gd name="connsiteY1" fmla="*/ 2500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697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781 h 10159"/>
              <a:gd name="connsiteX1" fmla="*/ 1008 w 10000"/>
              <a:gd name="connsiteY1" fmla="*/ 2500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697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781 h 10159"/>
              <a:gd name="connsiteX1" fmla="*/ 1008 w 10000"/>
              <a:gd name="connsiteY1" fmla="*/ 2500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697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781 h 10159"/>
              <a:gd name="connsiteX1" fmla="*/ 1008 w 10000"/>
              <a:gd name="connsiteY1" fmla="*/ 2500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697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781 h 10159"/>
              <a:gd name="connsiteX1" fmla="*/ 1008 w 10000"/>
              <a:gd name="connsiteY1" fmla="*/ 2500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697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781 h 10159"/>
              <a:gd name="connsiteX1" fmla="*/ 1008 w 10000"/>
              <a:gd name="connsiteY1" fmla="*/ 2500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750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781 h 10159"/>
              <a:gd name="connsiteX1" fmla="*/ 913 w 10000"/>
              <a:gd name="connsiteY1" fmla="*/ 1992 h 10159"/>
              <a:gd name="connsiteX2" fmla="*/ 1681 w 10000"/>
              <a:gd name="connsiteY2" fmla="*/ 1250 h 10159"/>
              <a:gd name="connsiteX3" fmla="*/ 2689 w 10000"/>
              <a:gd name="connsiteY3" fmla="*/ 0 h 10159"/>
              <a:gd name="connsiteX4" fmla="*/ 3361 w 10000"/>
              <a:gd name="connsiteY4" fmla="*/ 0 h 10159"/>
              <a:gd name="connsiteX5" fmla="*/ 3697 w 10000"/>
              <a:gd name="connsiteY5" fmla="*/ 1250 h 10159"/>
              <a:gd name="connsiteX6" fmla="*/ 3750 w 10000"/>
              <a:gd name="connsiteY6" fmla="*/ 5000 h 10159"/>
              <a:gd name="connsiteX7" fmla="*/ 4370 w 10000"/>
              <a:gd name="connsiteY7" fmla="*/ 8750 h 10159"/>
              <a:gd name="connsiteX8" fmla="*/ 5042 w 10000"/>
              <a:gd name="connsiteY8" fmla="*/ 10000 h 10159"/>
              <a:gd name="connsiteX9" fmla="*/ 5987 w 10000"/>
              <a:gd name="connsiteY9" fmla="*/ 9727 h 10159"/>
              <a:gd name="connsiteX10" fmla="*/ 7395 w 10000"/>
              <a:gd name="connsiteY10" fmla="*/ 6250 h 10159"/>
              <a:gd name="connsiteX11" fmla="*/ 8739 w 10000"/>
              <a:gd name="connsiteY11" fmla="*/ 5000 h 10159"/>
              <a:gd name="connsiteX12" fmla="*/ 10000 w 10000"/>
              <a:gd name="connsiteY12" fmla="*/ 4896 h 10159"/>
              <a:gd name="connsiteX0" fmla="*/ 0 w 10000"/>
              <a:gd name="connsiteY0" fmla="*/ 1021 h 10399"/>
              <a:gd name="connsiteX1" fmla="*/ 913 w 10000"/>
              <a:gd name="connsiteY1" fmla="*/ 2232 h 10399"/>
              <a:gd name="connsiteX2" fmla="*/ 1681 w 10000"/>
              <a:gd name="connsiteY2" fmla="*/ 1490 h 10399"/>
              <a:gd name="connsiteX3" fmla="*/ 2689 w 10000"/>
              <a:gd name="connsiteY3" fmla="*/ 240 h 10399"/>
              <a:gd name="connsiteX4" fmla="*/ 3361 w 10000"/>
              <a:gd name="connsiteY4" fmla="*/ 240 h 10399"/>
              <a:gd name="connsiteX5" fmla="*/ 3697 w 10000"/>
              <a:gd name="connsiteY5" fmla="*/ 1490 h 10399"/>
              <a:gd name="connsiteX6" fmla="*/ 3750 w 10000"/>
              <a:gd name="connsiteY6" fmla="*/ 5240 h 10399"/>
              <a:gd name="connsiteX7" fmla="*/ 4370 w 10000"/>
              <a:gd name="connsiteY7" fmla="*/ 8990 h 10399"/>
              <a:gd name="connsiteX8" fmla="*/ 5042 w 10000"/>
              <a:gd name="connsiteY8" fmla="*/ 10240 h 10399"/>
              <a:gd name="connsiteX9" fmla="*/ 5987 w 10000"/>
              <a:gd name="connsiteY9" fmla="*/ 9967 h 10399"/>
              <a:gd name="connsiteX10" fmla="*/ 7395 w 10000"/>
              <a:gd name="connsiteY10" fmla="*/ 6490 h 10399"/>
              <a:gd name="connsiteX11" fmla="*/ 8739 w 10000"/>
              <a:gd name="connsiteY11" fmla="*/ 5240 h 10399"/>
              <a:gd name="connsiteX12" fmla="*/ 10000 w 10000"/>
              <a:gd name="connsiteY12" fmla="*/ 5136 h 10399"/>
              <a:gd name="connsiteX0" fmla="*/ 0 w 10000"/>
              <a:gd name="connsiteY0" fmla="*/ 1021 h 10399"/>
              <a:gd name="connsiteX1" fmla="*/ 913 w 10000"/>
              <a:gd name="connsiteY1" fmla="*/ 2232 h 10399"/>
              <a:gd name="connsiteX2" fmla="*/ 1681 w 10000"/>
              <a:gd name="connsiteY2" fmla="*/ 1490 h 10399"/>
              <a:gd name="connsiteX3" fmla="*/ 2689 w 10000"/>
              <a:gd name="connsiteY3" fmla="*/ 240 h 10399"/>
              <a:gd name="connsiteX4" fmla="*/ 3361 w 10000"/>
              <a:gd name="connsiteY4" fmla="*/ 240 h 10399"/>
              <a:gd name="connsiteX5" fmla="*/ 3697 w 10000"/>
              <a:gd name="connsiteY5" fmla="*/ 1490 h 10399"/>
              <a:gd name="connsiteX6" fmla="*/ 3750 w 10000"/>
              <a:gd name="connsiteY6" fmla="*/ 5240 h 10399"/>
              <a:gd name="connsiteX7" fmla="*/ 4370 w 10000"/>
              <a:gd name="connsiteY7" fmla="*/ 8990 h 10399"/>
              <a:gd name="connsiteX8" fmla="*/ 5042 w 10000"/>
              <a:gd name="connsiteY8" fmla="*/ 10240 h 10399"/>
              <a:gd name="connsiteX9" fmla="*/ 5987 w 10000"/>
              <a:gd name="connsiteY9" fmla="*/ 9967 h 10399"/>
              <a:gd name="connsiteX10" fmla="*/ 7395 w 10000"/>
              <a:gd name="connsiteY10" fmla="*/ 6490 h 10399"/>
              <a:gd name="connsiteX11" fmla="*/ 8739 w 10000"/>
              <a:gd name="connsiteY11" fmla="*/ 5240 h 10399"/>
              <a:gd name="connsiteX12" fmla="*/ 10000 w 10000"/>
              <a:gd name="connsiteY12" fmla="*/ 5136 h 10399"/>
              <a:gd name="connsiteX0" fmla="*/ 0 w 10000"/>
              <a:gd name="connsiteY0" fmla="*/ 1021 h 10399"/>
              <a:gd name="connsiteX1" fmla="*/ 913 w 10000"/>
              <a:gd name="connsiteY1" fmla="*/ 2232 h 10399"/>
              <a:gd name="connsiteX2" fmla="*/ 1681 w 10000"/>
              <a:gd name="connsiteY2" fmla="*/ 1490 h 10399"/>
              <a:gd name="connsiteX3" fmla="*/ 2689 w 10000"/>
              <a:gd name="connsiteY3" fmla="*/ 240 h 10399"/>
              <a:gd name="connsiteX4" fmla="*/ 3361 w 10000"/>
              <a:gd name="connsiteY4" fmla="*/ 240 h 10399"/>
              <a:gd name="connsiteX5" fmla="*/ 3697 w 10000"/>
              <a:gd name="connsiteY5" fmla="*/ 1490 h 10399"/>
              <a:gd name="connsiteX6" fmla="*/ 3750 w 10000"/>
              <a:gd name="connsiteY6" fmla="*/ 5240 h 10399"/>
              <a:gd name="connsiteX7" fmla="*/ 4328 w 10000"/>
              <a:gd name="connsiteY7" fmla="*/ 8912 h 10399"/>
              <a:gd name="connsiteX8" fmla="*/ 5042 w 10000"/>
              <a:gd name="connsiteY8" fmla="*/ 10240 h 10399"/>
              <a:gd name="connsiteX9" fmla="*/ 5987 w 10000"/>
              <a:gd name="connsiteY9" fmla="*/ 9967 h 10399"/>
              <a:gd name="connsiteX10" fmla="*/ 7395 w 10000"/>
              <a:gd name="connsiteY10" fmla="*/ 6490 h 10399"/>
              <a:gd name="connsiteX11" fmla="*/ 8739 w 10000"/>
              <a:gd name="connsiteY11" fmla="*/ 5240 h 10399"/>
              <a:gd name="connsiteX12" fmla="*/ 10000 w 10000"/>
              <a:gd name="connsiteY12" fmla="*/ 5136 h 10399"/>
              <a:gd name="connsiteX0" fmla="*/ 0 w 10000"/>
              <a:gd name="connsiteY0" fmla="*/ 1021 h 10515"/>
              <a:gd name="connsiteX1" fmla="*/ 913 w 10000"/>
              <a:gd name="connsiteY1" fmla="*/ 2232 h 10515"/>
              <a:gd name="connsiteX2" fmla="*/ 1681 w 10000"/>
              <a:gd name="connsiteY2" fmla="*/ 1490 h 10515"/>
              <a:gd name="connsiteX3" fmla="*/ 2689 w 10000"/>
              <a:gd name="connsiteY3" fmla="*/ 240 h 10515"/>
              <a:gd name="connsiteX4" fmla="*/ 3361 w 10000"/>
              <a:gd name="connsiteY4" fmla="*/ 240 h 10515"/>
              <a:gd name="connsiteX5" fmla="*/ 3697 w 10000"/>
              <a:gd name="connsiteY5" fmla="*/ 1490 h 10515"/>
              <a:gd name="connsiteX6" fmla="*/ 3750 w 10000"/>
              <a:gd name="connsiteY6" fmla="*/ 5240 h 10515"/>
              <a:gd name="connsiteX7" fmla="*/ 4328 w 10000"/>
              <a:gd name="connsiteY7" fmla="*/ 8912 h 10515"/>
              <a:gd name="connsiteX8" fmla="*/ 5042 w 10000"/>
              <a:gd name="connsiteY8" fmla="*/ 10240 h 10515"/>
              <a:gd name="connsiteX9" fmla="*/ 5987 w 10000"/>
              <a:gd name="connsiteY9" fmla="*/ 9967 h 10515"/>
              <a:gd name="connsiteX10" fmla="*/ 7395 w 10000"/>
              <a:gd name="connsiteY10" fmla="*/ 6490 h 10515"/>
              <a:gd name="connsiteX11" fmla="*/ 8739 w 10000"/>
              <a:gd name="connsiteY11" fmla="*/ 5240 h 10515"/>
              <a:gd name="connsiteX12" fmla="*/ 10000 w 10000"/>
              <a:gd name="connsiteY12" fmla="*/ 5136 h 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515">
                <a:moveTo>
                  <a:pt x="0" y="1021"/>
                </a:moveTo>
                <a:cubicBezTo>
                  <a:pt x="336" y="1594"/>
                  <a:pt x="633" y="2154"/>
                  <a:pt x="913" y="2232"/>
                </a:cubicBezTo>
                <a:cubicBezTo>
                  <a:pt x="1193" y="2310"/>
                  <a:pt x="1401" y="1907"/>
                  <a:pt x="1681" y="1490"/>
                </a:cubicBezTo>
                <a:lnTo>
                  <a:pt x="2689" y="240"/>
                </a:lnTo>
                <a:cubicBezTo>
                  <a:pt x="3025" y="-177"/>
                  <a:pt x="3193" y="32"/>
                  <a:pt x="3361" y="240"/>
                </a:cubicBezTo>
                <a:cubicBezTo>
                  <a:pt x="3529" y="448"/>
                  <a:pt x="3632" y="657"/>
                  <a:pt x="3697" y="1490"/>
                </a:cubicBezTo>
                <a:cubicBezTo>
                  <a:pt x="3762" y="2323"/>
                  <a:pt x="3645" y="4003"/>
                  <a:pt x="3750" y="5240"/>
                </a:cubicBezTo>
                <a:cubicBezTo>
                  <a:pt x="3855" y="6477"/>
                  <a:pt x="4104" y="8495"/>
                  <a:pt x="4328" y="8912"/>
                </a:cubicBezTo>
                <a:lnTo>
                  <a:pt x="5042" y="10240"/>
                </a:lnTo>
                <a:cubicBezTo>
                  <a:pt x="5280" y="10683"/>
                  <a:pt x="5595" y="10592"/>
                  <a:pt x="5987" y="9967"/>
                </a:cubicBezTo>
                <a:cubicBezTo>
                  <a:pt x="6379" y="9342"/>
                  <a:pt x="6936" y="7278"/>
                  <a:pt x="7395" y="6490"/>
                </a:cubicBezTo>
                <a:lnTo>
                  <a:pt x="8739" y="5240"/>
                </a:lnTo>
                <a:cubicBezTo>
                  <a:pt x="9187" y="4823"/>
                  <a:pt x="9580" y="5171"/>
                  <a:pt x="10000" y="5136"/>
                </a:cubicBezTo>
              </a:path>
            </a:pathLst>
          </a:custGeom>
          <a:noFill/>
          <a:ln w="25400">
            <a:solidFill>
              <a:srgbClr val="00B0F0"/>
            </a:solidFill>
            <a:round/>
            <a:headEnd/>
            <a:tailEnd/>
          </a:ln>
        </p:spPr>
        <p:txBody>
          <a:bodyPr wrap="none" anchor="ctr"/>
          <a:lstStyle/>
          <a:p>
            <a:endParaRPr lang="en-US">
              <a:latin typeface="Arial Narrow" panose="020B0606020202030204" pitchFamily="34" charset="0"/>
            </a:endParaRPr>
          </a:p>
        </p:txBody>
      </p:sp>
      <p:sp>
        <p:nvSpPr>
          <p:cNvPr id="71" name="Freeform 24">
            <a:extLst>
              <a:ext uri="{FF2B5EF4-FFF2-40B4-BE49-F238E27FC236}">
                <a16:creationId xmlns:a16="http://schemas.microsoft.com/office/drawing/2014/main" id="{1501656C-6BA7-45FB-9517-1163ACCBBF7A}"/>
              </a:ext>
            </a:extLst>
          </p:cNvPr>
          <p:cNvSpPr>
            <a:spLocks/>
          </p:cNvSpPr>
          <p:nvPr/>
        </p:nvSpPr>
        <p:spPr bwMode="auto">
          <a:xfrm>
            <a:off x="5500643" y="3858587"/>
            <a:ext cx="1414805" cy="808709"/>
          </a:xfrm>
          <a:custGeom>
            <a:avLst/>
            <a:gdLst>
              <a:gd name="T0" fmla="*/ 0 w 864"/>
              <a:gd name="T1" fmla="*/ 2147483647 h 488"/>
              <a:gd name="T2" fmla="*/ 2147483647 w 864"/>
              <a:gd name="T3" fmla="*/ 2147483647 h 488"/>
              <a:gd name="T4" fmla="*/ 2147483647 w 864"/>
              <a:gd name="T5" fmla="*/ 2147483647 h 488"/>
              <a:gd name="T6" fmla="*/ 2147483647 w 864"/>
              <a:gd name="T7" fmla="*/ 2147483647 h 488"/>
              <a:gd name="T8" fmla="*/ 2147483647 w 864"/>
              <a:gd name="T9" fmla="*/ 2147483647 h 488"/>
              <a:gd name="T10" fmla="*/ 2147483647 w 864"/>
              <a:gd name="T11" fmla="*/ 2147483647 h 488"/>
              <a:gd name="T12" fmla="*/ 2147483647 w 864"/>
              <a:gd name="T13" fmla="*/ 2147483647 h 488"/>
              <a:gd name="T14" fmla="*/ 2147483647 w 864"/>
              <a:gd name="T15" fmla="*/ 2147483647 h 488"/>
              <a:gd name="T16" fmla="*/ 2147483647 w 864"/>
              <a:gd name="T17" fmla="*/ 2147483647 h 488"/>
              <a:gd name="T18" fmla="*/ 2147483647 w 864"/>
              <a:gd name="T19" fmla="*/ 2147483647 h 488"/>
              <a:gd name="T20" fmla="*/ 2147483647 w 864"/>
              <a:gd name="T21" fmla="*/ 2147483647 h 488"/>
              <a:gd name="T22" fmla="*/ 2147483647 w 864"/>
              <a:gd name="T23" fmla="*/ 2147483647 h 488"/>
              <a:gd name="T24" fmla="*/ 2147483647 w 864"/>
              <a:gd name="T25" fmla="*/ 2147483647 h 488"/>
              <a:gd name="T26" fmla="*/ 2147483647 w 864"/>
              <a:gd name="T27" fmla="*/ 2147483647 h 488"/>
              <a:gd name="T28" fmla="*/ 2147483647 w 864"/>
              <a:gd name="T29" fmla="*/ 0 h 488"/>
              <a:gd name="T30" fmla="*/ 2147483647 w 864"/>
              <a:gd name="T31" fmla="*/ 0 h 488"/>
              <a:gd name="T32" fmla="*/ 0 w 864"/>
              <a:gd name="T33" fmla="*/ 2147483647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4"/>
              <a:gd name="T52" fmla="*/ 0 h 488"/>
              <a:gd name="T53" fmla="*/ 864 w 864"/>
              <a:gd name="T54" fmla="*/ 488 h 488"/>
              <a:gd name="connsiteX0" fmla="*/ 0 w 10000"/>
              <a:gd name="connsiteY0" fmla="*/ 984 h 10000"/>
              <a:gd name="connsiteX1" fmla="*/ 1111 w 10000"/>
              <a:gd name="connsiteY1" fmla="*/ 2951 h 10000"/>
              <a:gd name="connsiteX2" fmla="*/ 3889 w 10000"/>
              <a:gd name="connsiteY2" fmla="*/ 1967 h 10000"/>
              <a:gd name="connsiteX3" fmla="*/ 5000 w 10000"/>
              <a:gd name="connsiteY3" fmla="*/ 1967 h 10000"/>
              <a:gd name="connsiteX4" fmla="*/ 5556 w 10000"/>
              <a:gd name="connsiteY4" fmla="*/ 3934 h 10000"/>
              <a:gd name="connsiteX5" fmla="*/ 5556 w 10000"/>
              <a:gd name="connsiteY5" fmla="*/ 6885 h 10000"/>
              <a:gd name="connsiteX6" fmla="*/ 6111 w 10000"/>
              <a:gd name="connsiteY6" fmla="*/ 8852 h 10000"/>
              <a:gd name="connsiteX7" fmla="*/ 7361 w 10000"/>
              <a:gd name="connsiteY7" fmla="*/ 10000 h 10000"/>
              <a:gd name="connsiteX8" fmla="*/ 8889 w 10000"/>
              <a:gd name="connsiteY8" fmla="*/ 9836 h 10000"/>
              <a:gd name="connsiteX9" fmla="*/ 10000 w 10000"/>
              <a:gd name="connsiteY9" fmla="*/ 7869 h 10000"/>
              <a:gd name="connsiteX10" fmla="*/ 8333 w 10000"/>
              <a:gd name="connsiteY10" fmla="*/ 8852 h 10000"/>
              <a:gd name="connsiteX11" fmla="*/ 7222 w 10000"/>
              <a:gd name="connsiteY11" fmla="*/ 8852 h 10000"/>
              <a:gd name="connsiteX12" fmla="*/ 6667 w 10000"/>
              <a:gd name="connsiteY12" fmla="*/ 7869 h 10000"/>
              <a:gd name="connsiteX13" fmla="*/ 6667 w 10000"/>
              <a:gd name="connsiteY13" fmla="*/ 3934 h 10000"/>
              <a:gd name="connsiteX14" fmla="*/ 5000 w 10000"/>
              <a:gd name="connsiteY14" fmla="*/ 0 h 10000"/>
              <a:gd name="connsiteX15" fmla="*/ 2778 w 10000"/>
              <a:gd name="connsiteY15" fmla="*/ 0 h 10000"/>
              <a:gd name="connsiteX16" fmla="*/ 1327 w 10000"/>
              <a:gd name="connsiteY16" fmla="*/ 119 h 10000"/>
              <a:gd name="connsiteX17" fmla="*/ 0 w 10000"/>
              <a:gd name="connsiteY17" fmla="*/ 984 h 10000"/>
              <a:gd name="connsiteX0" fmla="*/ 0 w 10000"/>
              <a:gd name="connsiteY0" fmla="*/ 1423 h 10439"/>
              <a:gd name="connsiteX1" fmla="*/ 1111 w 10000"/>
              <a:gd name="connsiteY1" fmla="*/ 3390 h 10439"/>
              <a:gd name="connsiteX2" fmla="*/ 3889 w 10000"/>
              <a:gd name="connsiteY2" fmla="*/ 2406 h 10439"/>
              <a:gd name="connsiteX3" fmla="*/ 5000 w 10000"/>
              <a:gd name="connsiteY3" fmla="*/ 2406 h 10439"/>
              <a:gd name="connsiteX4" fmla="*/ 5556 w 10000"/>
              <a:gd name="connsiteY4" fmla="*/ 4373 h 10439"/>
              <a:gd name="connsiteX5" fmla="*/ 5556 w 10000"/>
              <a:gd name="connsiteY5" fmla="*/ 7324 h 10439"/>
              <a:gd name="connsiteX6" fmla="*/ 6111 w 10000"/>
              <a:gd name="connsiteY6" fmla="*/ 9291 h 10439"/>
              <a:gd name="connsiteX7" fmla="*/ 7361 w 10000"/>
              <a:gd name="connsiteY7" fmla="*/ 10439 h 10439"/>
              <a:gd name="connsiteX8" fmla="*/ 8889 w 10000"/>
              <a:gd name="connsiteY8" fmla="*/ 10275 h 10439"/>
              <a:gd name="connsiteX9" fmla="*/ 10000 w 10000"/>
              <a:gd name="connsiteY9" fmla="*/ 8308 h 10439"/>
              <a:gd name="connsiteX10" fmla="*/ 8333 w 10000"/>
              <a:gd name="connsiteY10" fmla="*/ 9291 h 10439"/>
              <a:gd name="connsiteX11" fmla="*/ 7222 w 10000"/>
              <a:gd name="connsiteY11" fmla="*/ 9291 h 10439"/>
              <a:gd name="connsiteX12" fmla="*/ 6667 w 10000"/>
              <a:gd name="connsiteY12" fmla="*/ 8308 h 10439"/>
              <a:gd name="connsiteX13" fmla="*/ 6667 w 10000"/>
              <a:gd name="connsiteY13" fmla="*/ 4373 h 10439"/>
              <a:gd name="connsiteX14" fmla="*/ 5000 w 10000"/>
              <a:gd name="connsiteY14" fmla="*/ 439 h 10439"/>
              <a:gd name="connsiteX15" fmla="*/ 3794 w 10000"/>
              <a:gd name="connsiteY15" fmla="*/ 0 h 10439"/>
              <a:gd name="connsiteX16" fmla="*/ 2778 w 10000"/>
              <a:gd name="connsiteY16" fmla="*/ 439 h 10439"/>
              <a:gd name="connsiteX17" fmla="*/ 1327 w 10000"/>
              <a:gd name="connsiteY17" fmla="*/ 558 h 10439"/>
              <a:gd name="connsiteX18" fmla="*/ 0 w 10000"/>
              <a:gd name="connsiteY18" fmla="*/ 1423 h 10439"/>
              <a:gd name="connsiteX0" fmla="*/ 0 w 10000"/>
              <a:gd name="connsiteY0" fmla="*/ 1423 h 10439"/>
              <a:gd name="connsiteX1" fmla="*/ 1111 w 10000"/>
              <a:gd name="connsiteY1" fmla="*/ 3390 h 10439"/>
              <a:gd name="connsiteX2" fmla="*/ 3889 w 10000"/>
              <a:gd name="connsiteY2" fmla="*/ 2406 h 10439"/>
              <a:gd name="connsiteX3" fmla="*/ 5000 w 10000"/>
              <a:gd name="connsiteY3" fmla="*/ 2406 h 10439"/>
              <a:gd name="connsiteX4" fmla="*/ 5556 w 10000"/>
              <a:gd name="connsiteY4" fmla="*/ 4373 h 10439"/>
              <a:gd name="connsiteX5" fmla="*/ 5556 w 10000"/>
              <a:gd name="connsiteY5" fmla="*/ 7324 h 10439"/>
              <a:gd name="connsiteX6" fmla="*/ 6111 w 10000"/>
              <a:gd name="connsiteY6" fmla="*/ 9291 h 10439"/>
              <a:gd name="connsiteX7" fmla="*/ 7361 w 10000"/>
              <a:gd name="connsiteY7" fmla="*/ 10439 h 10439"/>
              <a:gd name="connsiteX8" fmla="*/ 8889 w 10000"/>
              <a:gd name="connsiteY8" fmla="*/ 10275 h 10439"/>
              <a:gd name="connsiteX9" fmla="*/ 10000 w 10000"/>
              <a:gd name="connsiteY9" fmla="*/ 8308 h 10439"/>
              <a:gd name="connsiteX10" fmla="*/ 8333 w 10000"/>
              <a:gd name="connsiteY10" fmla="*/ 9291 h 10439"/>
              <a:gd name="connsiteX11" fmla="*/ 7222 w 10000"/>
              <a:gd name="connsiteY11" fmla="*/ 9291 h 10439"/>
              <a:gd name="connsiteX12" fmla="*/ 6667 w 10000"/>
              <a:gd name="connsiteY12" fmla="*/ 8308 h 10439"/>
              <a:gd name="connsiteX13" fmla="*/ 6667 w 10000"/>
              <a:gd name="connsiteY13" fmla="*/ 4373 h 10439"/>
              <a:gd name="connsiteX14" fmla="*/ 5946 w 10000"/>
              <a:gd name="connsiteY14" fmla="*/ 1859 h 10439"/>
              <a:gd name="connsiteX15" fmla="*/ 5000 w 10000"/>
              <a:gd name="connsiteY15" fmla="*/ 439 h 10439"/>
              <a:gd name="connsiteX16" fmla="*/ 3794 w 10000"/>
              <a:gd name="connsiteY16" fmla="*/ 0 h 10439"/>
              <a:gd name="connsiteX17" fmla="*/ 2778 w 10000"/>
              <a:gd name="connsiteY17" fmla="*/ 439 h 10439"/>
              <a:gd name="connsiteX18" fmla="*/ 1327 w 10000"/>
              <a:gd name="connsiteY18" fmla="*/ 558 h 10439"/>
              <a:gd name="connsiteX19" fmla="*/ 0 w 10000"/>
              <a:gd name="connsiteY19" fmla="*/ 1423 h 10439"/>
              <a:gd name="connsiteX0" fmla="*/ 0 w 10000"/>
              <a:gd name="connsiteY0" fmla="*/ 1423 h 10439"/>
              <a:gd name="connsiteX1" fmla="*/ 1111 w 10000"/>
              <a:gd name="connsiteY1" fmla="*/ 3390 h 10439"/>
              <a:gd name="connsiteX2" fmla="*/ 2324 w 10000"/>
              <a:gd name="connsiteY2" fmla="*/ 2602 h 10439"/>
              <a:gd name="connsiteX3" fmla="*/ 3889 w 10000"/>
              <a:gd name="connsiteY3" fmla="*/ 2406 h 10439"/>
              <a:gd name="connsiteX4" fmla="*/ 5000 w 10000"/>
              <a:gd name="connsiteY4" fmla="*/ 2406 h 10439"/>
              <a:gd name="connsiteX5" fmla="*/ 5556 w 10000"/>
              <a:gd name="connsiteY5" fmla="*/ 4373 h 10439"/>
              <a:gd name="connsiteX6" fmla="*/ 5556 w 10000"/>
              <a:gd name="connsiteY6" fmla="*/ 7324 h 10439"/>
              <a:gd name="connsiteX7" fmla="*/ 6111 w 10000"/>
              <a:gd name="connsiteY7" fmla="*/ 9291 h 10439"/>
              <a:gd name="connsiteX8" fmla="*/ 7361 w 10000"/>
              <a:gd name="connsiteY8" fmla="*/ 10439 h 10439"/>
              <a:gd name="connsiteX9" fmla="*/ 8889 w 10000"/>
              <a:gd name="connsiteY9" fmla="*/ 10275 h 10439"/>
              <a:gd name="connsiteX10" fmla="*/ 10000 w 10000"/>
              <a:gd name="connsiteY10" fmla="*/ 8308 h 10439"/>
              <a:gd name="connsiteX11" fmla="*/ 8333 w 10000"/>
              <a:gd name="connsiteY11" fmla="*/ 9291 h 10439"/>
              <a:gd name="connsiteX12" fmla="*/ 7222 w 10000"/>
              <a:gd name="connsiteY12" fmla="*/ 9291 h 10439"/>
              <a:gd name="connsiteX13" fmla="*/ 6667 w 10000"/>
              <a:gd name="connsiteY13" fmla="*/ 8308 h 10439"/>
              <a:gd name="connsiteX14" fmla="*/ 6667 w 10000"/>
              <a:gd name="connsiteY14" fmla="*/ 4373 h 10439"/>
              <a:gd name="connsiteX15" fmla="*/ 5946 w 10000"/>
              <a:gd name="connsiteY15" fmla="*/ 1859 h 10439"/>
              <a:gd name="connsiteX16" fmla="*/ 5000 w 10000"/>
              <a:gd name="connsiteY16" fmla="*/ 439 h 10439"/>
              <a:gd name="connsiteX17" fmla="*/ 3794 w 10000"/>
              <a:gd name="connsiteY17" fmla="*/ 0 h 10439"/>
              <a:gd name="connsiteX18" fmla="*/ 2778 w 10000"/>
              <a:gd name="connsiteY18" fmla="*/ 439 h 10439"/>
              <a:gd name="connsiteX19" fmla="*/ 1327 w 10000"/>
              <a:gd name="connsiteY19" fmla="*/ 558 h 10439"/>
              <a:gd name="connsiteX20" fmla="*/ 0 w 10000"/>
              <a:gd name="connsiteY20" fmla="*/ 1423 h 10439"/>
              <a:gd name="connsiteX0" fmla="*/ 0 w 10000"/>
              <a:gd name="connsiteY0" fmla="*/ 1423 h 10439"/>
              <a:gd name="connsiteX1" fmla="*/ 539 w 10000"/>
              <a:gd name="connsiteY1" fmla="*/ 2602 h 10439"/>
              <a:gd name="connsiteX2" fmla="*/ 1111 w 10000"/>
              <a:gd name="connsiteY2" fmla="*/ 3390 h 10439"/>
              <a:gd name="connsiteX3" fmla="*/ 2324 w 10000"/>
              <a:gd name="connsiteY3" fmla="*/ 2602 h 10439"/>
              <a:gd name="connsiteX4" fmla="*/ 3889 w 10000"/>
              <a:gd name="connsiteY4" fmla="*/ 2406 h 10439"/>
              <a:gd name="connsiteX5" fmla="*/ 5000 w 10000"/>
              <a:gd name="connsiteY5" fmla="*/ 2406 h 10439"/>
              <a:gd name="connsiteX6" fmla="*/ 5556 w 10000"/>
              <a:gd name="connsiteY6" fmla="*/ 4373 h 10439"/>
              <a:gd name="connsiteX7" fmla="*/ 5556 w 10000"/>
              <a:gd name="connsiteY7" fmla="*/ 7324 h 10439"/>
              <a:gd name="connsiteX8" fmla="*/ 6111 w 10000"/>
              <a:gd name="connsiteY8" fmla="*/ 9291 h 10439"/>
              <a:gd name="connsiteX9" fmla="*/ 7361 w 10000"/>
              <a:gd name="connsiteY9" fmla="*/ 10439 h 10439"/>
              <a:gd name="connsiteX10" fmla="*/ 8889 w 10000"/>
              <a:gd name="connsiteY10" fmla="*/ 10275 h 10439"/>
              <a:gd name="connsiteX11" fmla="*/ 10000 w 10000"/>
              <a:gd name="connsiteY11" fmla="*/ 8308 h 10439"/>
              <a:gd name="connsiteX12" fmla="*/ 8333 w 10000"/>
              <a:gd name="connsiteY12" fmla="*/ 9291 h 10439"/>
              <a:gd name="connsiteX13" fmla="*/ 7222 w 10000"/>
              <a:gd name="connsiteY13" fmla="*/ 9291 h 10439"/>
              <a:gd name="connsiteX14" fmla="*/ 6667 w 10000"/>
              <a:gd name="connsiteY14" fmla="*/ 8308 h 10439"/>
              <a:gd name="connsiteX15" fmla="*/ 6667 w 10000"/>
              <a:gd name="connsiteY15" fmla="*/ 4373 h 10439"/>
              <a:gd name="connsiteX16" fmla="*/ 5946 w 10000"/>
              <a:gd name="connsiteY16" fmla="*/ 1859 h 10439"/>
              <a:gd name="connsiteX17" fmla="*/ 5000 w 10000"/>
              <a:gd name="connsiteY17" fmla="*/ 439 h 10439"/>
              <a:gd name="connsiteX18" fmla="*/ 3794 w 10000"/>
              <a:gd name="connsiteY18" fmla="*/ 0 h 10439"/>
              <a:gd name="connsiteX19" fmla="*/ 2778 w 10000"/>
              <a:gd name="connsiteY19" fmla="*/ 439 h 10439"/>
              <a:gd name="connsiteX20" fmla="*/ 1327 w 10000"/>
              <a:gd name="connsiteY20" fmla="*/ 558 h 10439"/>
              <a:gd name="connsiteX21" fmla="*/ 0 w 10000"/>
              <a:gd name="connsiteY21" fmla="*/ 1423 h 10439"/>
              <a:gd name="connsiteX0" fmla="*/ 0 w 10315"/>
              <a:gd name="connsiteY0" fmla="*/ 1423 h 10439"/>
              <a:gd name="connsiteX1" fmla="*/ 539 w 10315"/>
              <a:gd name="connsiteY1" fmla="*/ 2602 h 10439"/>
              <a:gd name="connsiteX2" fmla="*/ 1111 w 10315"/>
              <a:gd name="connsiteY2" fmla="*/ 3390 h 10439"/>
              <a:gd name="connsiteX3" fmla="*/ 2324 w 10315"/>
              <a:gd name="connsiteY3" fmla="*/ 2602 h 10439"/>
              <a:gd name="connsiteX4" fmla="*/ 3889 w 10315"/>
              <a:gd name="connsiteY4" fmla="*/ 2406 h 10439"/>
              <a:gd name="connsiteX5" fmla="*/ 5000 w 10315"/>
              <a:gd name="connsiteY5" fmla="*/ 2406 h 10439"/>
              <a:gd name="connsiteX6" fmla="*/ 5556 w 10315"/>
              <a:gd name="connsiteY6" fmla="*/ 4373 h 10439"/>
              <a:gd name="connsiteX7" fmla="*/ 5556 w 10315"/>
              <a:gd name="connsiteY7" fmla="*/ 7324 h 10439"/>
              <a:gd name="connsiteX8" fmla="*/ 6111 w 10315"/>
              <a:gd name="connsiteY8" fmla="*/ 9291 h 10439"/>
              <a:gd name="connsiteX9" fmla="*/ 7361 w 10315"/>
              <a:gd name="connsiteY9" fmla="*/ 10439 h 10439"/>
              <a:gd name="connsiteX10" fmla="*/ 8889 w 10315"/>
              <a:gd name="connsiteY10" fmla="*/ 10275 h 10439"/>
              <a:gd name="connsiteX11" fmla="*/ 10315 w 10315"/>
              <a:gd name="connsiteY11" fmla="*/ 8308 h 10439"/>
              <a:gd name="connsiteX12" fmla="*/ 8333 w 10315"/>
              <a:gd name="connsiteY12" fmla="*/ 9291 h 10439"/>
              <a:gd name="connsiteX13" fmla="*/ 7222 w 10315"/>
              <a:gd name="connsiteY13" fmla="*/ 9291 h 10439"/>
              <a:gd name="connsiteX14" fmla="*/ 6667 w 10315"/>
              <a:gd name="connsiteY14" fmla="*/ 8308 h 10439"/>
              <a:gd name="connsiteX15" fmla="*/ 6667 w 10315"/>
              <a:gd name="connsiteY15" fmla="*/ 4373 h 10439"/>
              <a:gd name="connsiteX16" fmla="*/ 5946 w 10315"/>
              <a:gd name="connsiteY16" fmla="*/ 1859 h 10439"/>
              <a:gd name="connsiteX17" fmla="*/ 5000 w 10315"/>
              <a:gd name="connsiteY17" fmla="*/ 439 h 10439"/>
              <a:gd name="connsiteX18" fmla="*/ 3794 w 10315"/>
              <a:gd name="connsiteY18" fmla="*/ 0 h 10439"/>
              <a:gd name="connsiteX19" fmla="*/ 2778 w 10315"/>
              <a:gd name="connsiteY19" fmla="*/ 439 h 10439"/>
              <a:gd name="connsiteX20" fmla="*/ 1327 w 10315"/>
              <a:gd name="connsiteY20" fmla="*/ 558 h 10439"/>
              <a:gd name="connsiteX21" fmla="*/ 0 w 10315"/>
              <a:gd name="connsiteY21" fmla="*/ 1423 h 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15" h="10439">
                <a:moveTo>
                  <a:pt x="0" y="1423"/>
                </a:moveTo>
                <a:cubicBezTo>
                  <a:pt x="250" y="1816"/>
                  <a:pt x="289" y="2209"/>
                  <a:pt x="539" y="2602"/>
                </a:cubicBezTo>
                <a:lnTo>
                  <a:pt x="1111" y="3390"/>
                </a:lnTo>
                <a:cubicBezTo>
                  <a:pt x="1515" y="3251"/>
                  <a:pt x="1920" y="2741"/>
                  <a:pt x="2324" y="2602"/>
                </a:cubicBezTo>
                <a:lnTo>
                  <a:pt x="3889" y="2406"/>
                </a:lnTo>
                <a:lnTo>
                  <a:pt x="5000" y="2406"/>
                </a:lnTo>
                <a:lnTo>
                  <a:pt x="5556" y="4373"/>
                </a:lnTo>
                <a:lnTo>
                  <a:pt x="5556" y="7324"/>
                </a:lnTo>
                <a:lnTo>
                  <a:pt x="6111" y="9291"/>
                </a:lnTo>
                <a:lnTo>
                  <a:pt x="7361" y="10439"/>
                </a:lnTo>
                <a:lnTo>
                  <a:pt x="8889" y="10275"/>
                </a:lnTo>
                <a:lnTo>
                  <a:pt x="10315" y="8308"/>
                </a:lnTo>
                <a:lnTo>
                  <a:pt x="8333" y="9291"/>
                </a:lnTo>
                <a:lnTo>
                  <a:pt x="7222" y="9291"/>
                </a:lnTo>
                <a:lnTo>
                  <a:pt x="6667" y="8308"/>
                </a:lnTo>
                <a:lnTo>
                  <a:pt x="6667" y="4373"/>
                </a:lnTo>
                <a:cubicBezTo>
                  <a:pt x="6339" y="3659"/>
                  <a:pt x="6274" y="2573"/>
                  <a:pt x="5946" y="1859"/>
                </a:cubicBezTo>
                <a:lnTo>
                  <a:pt x="5000" y="439"/>
                </a:lnTo>
                <a:cubicBezTo>
                  <a:pt x="4545" y="448"/>
                  <a:pt x="4249" y="-9"/>
                  <a:pt x="3794" y="0"/>
                </a:cubicBezTo>
                <a:lnTo>
                  <a:pt x="2778" y="439"/>
                </a:lnTo>
                <a:cubicBezTo>
                  <a:pt x="2347" y="571"/>
                  <a:pt x="1758" y="426"/>
                  <a:pt x="1327" y="558"/>
                </a:cubicBezTo>
                <a:lnTo>
                  <a:pt x="0" y="1423"/>
                </a:lnTo>
                <a:close/>
              </a:path>
            </a:pathLst>
          </a:custGeom>
          <a:solidFill>
            <a:schemeClr val="accent5">
              <a:lumMod val="75000"/>
            </a:schemeClr>
          </a:solidFill>
          <a:ln w="9525">
            <a:noFill/>
            <a:round/>
            <a:headEnd/>
            <a:tailEnd/>
          </a:ln>
        </p:spPr>
        <p:txBody>
          <a:bodyPr wrap="none" anchor="ctr"/>
          <a:lstStyle/>
          <a:p>
            <a:endParaRPr lang="en-US">
              <a:latin typeface="Arial Narrow" panose="020B0606020202030204" pitchFamily="34" charset="0"/>
            </a:endParaRPr>
          </a:p>
        </p:txBody>
      </p:sp>
      <p:sp>
        <p:nvSpPr>
          <p:cNvPr id="72" name="Oval 25">
            <a:extLst>
              <a:ext uri="{FF2B5EF4-FFF2-40B4-BE49-F238E27FC236}">
                <a16:creationId xmlns:a16="http://schemas.microsoft.com/office/drawing/2014/main" id="{7891DA2C-3EDA-4C63-8655-981E77423F30}"/>
              </a:ext>
            </a:extLst>
          </p:cNvPr>
          <p:cNvSpPr>
            <a:spLocks noChangeArrowheads="1"/>
          </p:cNvSpPr>
          <p:nvPr/>
        </p:nvSpPr>
        <p:spPr bwMode="auto">
          <a:xfrm>
            <a:off x="6110242" y="2825796"/>
            <a:ext cx="152400" cy="152400"/>
          </a:xfrm>
          <a:prstGeom prst="ellipse">
            <a:avLst/>
          </a:prstGeom>
          <a:solidFill>
            <a:srgbClr val="FFFFFF"/>
          </a:solidFill>
          <a:ln w="38100">
            <a:solidFill>
              <a:schemeClr val="tx1">
                <a:lumMod val="95000"/>
                <a:lumOff val="5000"/>
              </a:schemeClr>
            </a:solidFill>
            <a:round/>
            <a:headEnd/>
            <a:tailEnd/>
          </a:ln>
        </p:spPr>
        <p:txBody>
          <a:bodyPr wrap="none" anchor="ctr"/>
          <a:lstStyle/>
          <a:p>
            <a:endParaRPr lang="en-US">
              <a:latin typeface="Arial Narrow" panose="020B0606020202030204" pitchFamily="34" charset="0"/>
            </a:endParaRPr>
          </a:p>
        </p:txBody>
      </p:sp>
      <p:sp>
        <p:nvSpPr>
          <p:cNvPr id="73" name="Rectangle 28">
            <a:extLst>
              <a:ext uri="{FF2B5EF4-FFF2-40B4-BE49-F238E27FC236}">
                <a16:creationId xmlns:a16="http://schemas.microsoft.com/office/drawing/2014/main" id="{F7DF840D-06E1-4DD7-AF28-52E889DBC221}"/>
              </a:ext>
            </a:extLst>
          </p:cNvPr>
          <p:cNvSpPr>
            <a:spLocks noChangeArrowheads="1"/>
          </p:cNvSpPr>
          <p:nvPr/>
        </p:nvSpPr>
        <p:spPr bwMode="auto">
          <a:xfrm>
            <a:off x="7922278" y="4913937"/>
            <a:ext cx="255588" cy="228600"/>
          </a:xfrm>
          <a:prstGeom prst="rect">
            <a:avLst/>
          </a:prstGeom>
          <a:solidFill>
            <a:srgbClr val="FFFF00"/>
          </a:solidFill>
          <a:ln w="9525">
            <a:noFill/>
            <a:miter lim="800000"/>
            <a:headEnd/>
            <a:tailEnd/>
          </a:ln>
        </p:spPr>
        <p:txBody>
          <a:bodyPr wrap="none" anchor="ctr"/>
          <a:lstStyle/>
          <a:p>
            <a:endParaRPr lang="en-US">
              <a:latin typeface="Arial Narrow" panose="020B0606020202030204" pitchFamily="34" charset="0"/>
            </a:endParaRPr>
          </a:p>
        </p:txBody>
      </p:sp>
      <p:sp>
        <p:nvSpPr>
          <p:cNvPr id="74" name="Text Box 29">
            <a:extLst>
              <a:ext uri="{FF2B5EF4-FFF2-40B4-BE49-F238E27FC236}">
                <a16:creationId xmlns:a16="http://schemas.microsoft.com/office/drawing/2014/main" id="{8FA5C440-88C1-40B4-AC4B-28899CC849CC}"/>
              </a:ext>
            </a:extLst>
          </p:cNvPr>
          <p:cNvSpPr txBox="1">
            <a:spLocks noChangeArrowheads="1"/>
          </p:cNvSpPr>
          <p:nvPr/>
        </p:nvSpPr>
        <p:spPr bwMode="auto">
          <a:xfrm>
            <a:off x="8255653" y="4926638"/>
            <a:ext cx="1263166"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Livestock farming</a:t>
            </a:r>
          </a:p>
        </p:txBody>
      </p:sp>
      <p:sp>
        <p:nvSpPr>
          <p:cNvPr id="75" name="Rectangle 30">
            <a:extLst>
              <a:ext uri="{FF2B5EF4-FFF2-40B4-BE49-F238E27FC236}">
                <a16:creationId xmlns:a16="http://schemas.microsoft.com/office/drawing/2014/main" id="{3D804CCF-23FD-4EED-8BD6-D43EFEA34F02}"/>
              </a:ext>
            </a:extLst>
          </p:cNvPr>
          <p:cNvSpPr>
            <a:spLocks noChangeArrowheads="1"/>
          </p:cNvSpPr>
          <p:nvPr/>
        </p:nvSpPr>
        <p:spPr bwMode="auto">
          <a:xfrm>
            <a:off x="7922278" y="4576554"/>
            <a:ext cx="255588" cy="228600"/>
          </a:xfrm>
          <a:prstGeom prst="rect">
            <a:avLst/>
          </a:prstGeom>
          <a:solidFill>
            <a:srgbClr val="92D050"/>
          </a:solidFill>
          <a:ln w="9525">
            <a:noFill/>
            <a:miter lim="800000"/>
            <a:headEnd/>
            <a:tailEnd/>
          </a:ln>
        </p:spPr>
        <p:txBody>
          <a:bodyPr wrap="none" anchor="ctr"/>
          <a:lstStyle/>
          <a:p>
            <a:endParaRPr lang="en-US">
              <a:latin typeface="Arial Narrow" panose="020B0606020202030204" pitchFamily="34" charset="0"/>
            </a:endParaRPr>
          </a:p>
        </p:txBody>
      </p:sp>
      <p:sp>
        <p:nvSpPr>
          <p:cNvPr id="76" name="Text Box 31">
            <a:extLst>
              <a:ext uri="{FF2B5EF4-FFF2-40B4-BE49-F238E27FC236}">
                <a16:creationId xmlns:a16="http://schemas.microsoft.com/office/drawing/2014/main" id="{E4403382-E363-49A5-BC8C-F7137E61652F}"/>
              </a:ext>
            </a:extLst>
          </p:cNvPr>
          <p:cNvSpPr txBox="1">
            <a:spLocks noChangeArrowheads="1"/>
          </p:cNvSpPr>
          <p:nvPr/>
        </p:nvSpPr>
        <p:spPr bwMode="auto">
          <a:xfrm>
            <a:off x="8255653" y="4605130"/>
            <a:ext cx="1304844"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Three-field system</a:t>
            </a:r>
          </a:p>
        </p:txBody>
      </p:sp>
      <p:sp>
        <p:nvSpPr>
          <p:cNvPr id="77" name="Rectangle 32" descr="Solid diamond">
            <a:extLst>
              <a:ext uri="{FF2B5EF4-FFF2-40B4-BE49-F238E27FC236}">
                <a16:creationId xmlns:a16="http://schemas.microsoft.com/office/drawing/2014/main" id="{E41FE11D-0163-43EB-B84F-F823B4310FBA}"/>
              </a:ext>
            </a:extLst>
          </p:cNvPr>
          <p:cNvSpPr>
            <a:spLocks noChangeArrowheads="1"/>
          </p:cNvSpPr>
          <p:nvPr/>
        </p:nvSpPr>
        <p:spPr bwMode="auto">
          <a:xfrm>
            <a:off x="7922278" y="4249280"/>
            <a:ext cx="255588" cy="228600"/>
          </a:xfrm>
          <a:prstGeom prst="rect">
            <a:avLst/>
          </a:prstGeom>
          <a:solidFill>
            <a:srgbClr val="00B050"/>
          </a:solidFill>
          <a:ln w="9525">
            <a:noFill/>
            <a:miter lim="800000"/>
            <a:headEnd/>
            <a:tailEnd/>
          </a:ln>
        </p:spPr>
        <p:txBody>
          <a:bodyPr wrap="none" anchor="ctr"/>
          <a:lstStyle/>
          <a:p>
            <a:endParaRPr lang="en-US">
              <a:latin typeface="Arial Narrow" panose="020B0606020202030204" pitchFamily="34" charset="0"/>
            </a:endParaRPr>
          </a:p>
        </p:txBody>
      </p:sp>
      <p:sp>
        <p:nvSpPr>
          <p:cNvPr id="78" name="Rectangle 33">
            <a:extLst>
              <a:ext uri="{FF2B5EF4-FFF2-40B4-BE49-F238E27FC236}">
                <a16:creationId xmlns:a16="http://schemas.microsoft.com/office/drawing/2014/main" id="{85631947-6534-492B-96B6-A1BDCCB8F7A7}"/>
              </a:ext>
            </a:extLst>
          </p:cNvPr>
          <p:cNvSpPr>
            <a:spLocks noChangeArrowheads="1"/>
          </p:cNvSpPr>
          <p:nvPr/>
        </p:nvSpPr>
        <p:spPr bwMode="auto">
          <a:xfrm>
            <a:off x="7922278" y="3936377"/>
            <a:ext cx="255588" cy="228600"/>
          </a:xfrm>
          <a:prstGeom prst="rect">
            <a:avLst/>
          </a:prstGeom>
          <a:solidFill>
            <a:schemeClr val="accent3">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79" name="Text Box 34">
            <a:extLst>
              <a:ext uri="{FF2B5EF4-FFF2-40B4-BE49-F238E27FC236}">
                <a16:creationId xmlns:a16="http://schemas.microsoft.com/office/drawing/2014/main" id="{77FF7F00-DF10-426F-B618-7ED70FDD5A7E}"/>
              </a:ext>
            </a:extLst>
          </p:cNvPr>
          <p:cNvSpPr txBox="1">
            <a:spLocks noChangeArrowheads="1"/>
          </p:cNvSpPr>
          <p:nvPr/>
        </p:nvSpPr>
        <p:spPr bwMode="auto">
          <a:xfrm>
            <a:off x="8255653" y="4275769"/>
            <a:ext cx="2305118"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Crop framing, fallow and pasture</a:t>
            </a:r>
          </a:p>
        </p:txBody>
      </p:sp>
      <p:sp>
        <p:nvSpPr>
          <p:cNvPr id="80" name="Text Box 35">
            <a:extLst>
              <a:ext uri="{FF2B5EF4-FFF2-40B4-BE49-F238E27FC236}">
                <a16:creationId xmlns:a16="http://schemas.microsoft.com/office/drawing/2014/main" id="{44DA0484-BF3B-4327-8651-A167D5116A14}"/>
              </a:ext>
            </a:extLst>
          </p:cNvPr>
          <p:cNvSpPr txBox="1">
            <a:spLocks noChangeArrowheads="1"/>
          </p:cNvSpPr>
          <p:nvPr/>
        </p:nvSpPr>
        <p:spPr bwMode="auto">
          <a:xfrm>
            <a:off x="8255653" y="3951752"/>
            <a:ext cx="1952458"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Crop farming without fallow</a:t>
            </a:r>
          </a:p>
        </p:txBody>
      </p:sp>
      <p:sp>
        <p:nvSpPr>
          <p:cNvPr id="81" name="Rectangle 36">
            <a:extLst>
              <a:ext uri="{FF2B5EF4-FFF2-40B4-BE49-F238E27FC236}">
                <a16:creationId xmlns:a16="http://schemas.microsoft.com/office/drawing/2014/main" id="{3BA1901D-F5A9-4B31-89E6-707A47BEF910}"/>
              </a:ext>
            </a:extLst>
          </p:cNvPr>
          <p:cNvSpPr>
            <a:spLocks noChangeArrowheads="1"/>
          </p:cNvSpPr>
          <p:nvPr/>
        </p:nvSpPr>
        <p:spPr bwMode="auto">
          <a:xfrm>
            <a:off x="7922278" y="3621885"/>
            <a:ext cx="255588" cy="228600"/>
          </a:xfrm>
          <a:prstGeom prst="rect">
            <a:avLst/>
          </a:prstGeom>
          <a:solidFill>
            <a:schemeClr val="accent5">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2" name="Text Box 37">
            <a:extLst>
              <a:ext uri="{FF2B5EF4-FFF2-40B4-BE49-F238E27FC236}">
                <a16:creationId xmlns:a16="http://schemas.microsoft.com/office/drawing/2014/main" id="{D0C739F6-BE16-4B3C-88E1-9BE795D501BC}"/>
              </a:ext>
            </a:extLst>
          </p:cNvPr>
          <p:cNvSpPr txBox="1">
            <a:spLocks noChangeArrowheads="1"/>
          </p:cNvSpPr>
          <p:nvPr/>
        </p:nvSpPr>
        <p:spPr bwMode="auto">
          <a:xfrm>
            <a:off x="8255653" y="3642272"/>
            <a:ext cx="2301912"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Firewood and lumber production</a:t>
            </a:r>
          </a:p>
        </p:txBody>
      </p:sp>
      <p:sp>
        <p:nvSpPr>
          <p:cNvPr id="83" name="Rectangle 38">
            <a:extLst>
              <a:ext uri="{FF2B5EF4-FFF2-40B4-BE49-F238E27FC236}">
                <a16:creationId xmlns:a16="http://schemas.microsoft.com/office/drawing/2014/main" id="{47471260-6D4A-420E-97B8-2741B3B26EF8}"/>
              </a:ext>
            </a:extLst>
          </p:cNvPr>
          <p:cNvSpPr>
            <a:spLocks noChangeArrowheads="1"/>
          </p:cNvSpPr>
          <p:nvPr/>
        </p:nvSpPr>
        <p:spPr bwMode="auto">
          <a:xfrm>
            <a:off x="7922278" y="3259183"/>
            <a:ext cx="255588" cy="228600"/>
          </a:xfrm>
          <a:prstGeom prst="rect">
            <a:avLst/>
          </a:prstGeom>
          <a:solidFill>
            <a:schemeClr val="accent6">
              <a:lumMod val="75000"/>
            </a:schemeClr>
          </a:solidFill>
          <a:ln w="9525">
            <a:noFill/>
            <a:miter lim="800000"/>
            <a:headEnd/>
            <a:tailEnd/>
          </a:ln>
        </p:spPr>
        <p:txBody>
          <a:bodyPr wrap="none" anchor="ctr"/>
          <a:lstStyle/>
          <a:p>
            <a:endParaRPr lang="en-US">
              <a:latin typeface="Arial Narrow" panose="020B0606020202030204" pitchFamily="34" charset="0"/>
            </a:endParaRPr>
          </a:p>
        </p:txBody>
      </p:sp>
      <p:sp>
        <p:nvSpPr>
          <p:cNvPr id="84" name="Text Box 39">
            <a:extLst>
              <a:ext uri="{FF2B5EF4-FFF2-40B4-BE49-F238E27FC236}">
                <a16:creationId xmlns:a16="http://schemas.microsoft.com/office/drawing/2014/main" id="{17290C11-A003-47D2-9D62-259D5E160B51}"/>
              </a:ext>
            </a:extLst>
          </p:cNvPr>
          <p:cNvSpPr txBox="1">
            <a:spLocks noChangeArrowheads="1"/>
          </p:cNvSpPr>
          <p:nvPr/>
        </p:nvSpPr>
        <p:spPr bwMode="auto">
          <a:xfrm>
            <a:off x="8255653" y="3278654"/>
            <a:ext cx="2681824"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Market gardening and milk production</a:t>
            </a:r>
          </a:p>
        </p:txBody>
      </p:sp>
      <p:sp>
        <p:nvSpPr>
          <p:cNvPr id="85" name="Rectangle 40">
            <a:extLst>
              <a:ext uri="{FF2B5EF4-FFF2-40B4-BE49-F238E27FC236}">
                <a16:creationId xmlns:a16="http://schemas.microsoft.com/office/drawing/2014/main" id="{B09C1479-EA1B-44BC-AD58-ECBD0C026644}"/>
              </a:ext>
            </a:extLst>
          </p:cNvPr>
          <p:cNvSpPr>
            <a:spLocks noChangeArrowheads="1"/>
          </p:cNvSpPr>
          <p:nvPr/>
        </p:nvSpPr>
        <p:spPr bwMode="auto">
          <a:xfrm>
            <a:off x="7922278" y="2948619"/>
            <a:ext cx="255588" cy="76200"/>
          </a:xfrm>
          <a:prstGeom prst="rect">
            <a:avLst/>
          </a:prstGeom>
          <a:solidFill>
            <a:srgbClr val="00B0F0"/>
          </a:solidFill>
          <a:ln w="9525">
            <a:noFill/>
            <a:miter lim="800000"/>
            <a:headEnd/>
            <a:tailEnd/>
          </a:ln>
        </p:spPr>
        <p:txBody>
          <a:bodyPr wrap="none" anchor="ctr"/>
          <a:lstStyle/>
          <a:p>
            <a:endParaRPr lang="en-US">
              <a:latin typeface="Arial Narrow" panose="020B0606020202030204" pitchFamily="34" charset="0"/>
            </a:endParaRPr>
          </a:p>
        </p:txBody>
      </p:sp>
      <p:sp>
        <p:nvSpPr>
          <p:cNvPr id="86" name="Text Box 41">
            <a:extLst>
              <a:ext uri="{FF2B5EF4-FFF2-40B4-BE49-F238E27FC236}">
                <a16:creationId xmlns:a16="http://schemas.microsoft.com/office/drawing/2014/main" id="{A493AA68-5BCB-438A-89D0-F1B7B03A48C3}"/>
              </a:ext>
            </a:extLst>
          </p:cNvPr>
          <p:cNvSpPr txBox="1">
            <a:spLocks noChangeArrowheads="1"/>
          </p:cNvSpPr>
          <p:nvPr/>
        </p:nvSpPr>
        <p:spPr bwMode="auto">
          <a:xfrm>
            <a:off x="8255654" y="2881611"/>
            <a:ext cx="1057982"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Navigable river</a:t>
            </a:r>
          </a:p>
        </p:txBody>
      </p:sp>
      <p:sp>
        <p:nvSpPr>
          <p:cNvPr id="87" name="Oval 42">
            <a:extLst>
              <a:ext uri="{FF2B5EF4-FFF2-40B4-BE49-F238E27FC236}">
                <a16:creationId xmlns:a16="http://schemas.microsoft.com/office/drawing/2014/main" id="{CC9350BD-BDF5-42C9-9DDE-157BB8BF4764}"/>
              </a:ext>
            </a:extLst>
          </p:cNvPr>
          <p:cNvSpPr>
            <a:spLocks noChangeArrowheads="1"/>
          </p:cNvSpPr>
          <p:nvPr/>
        </p:nvSpPr>
        <p:spPr bwMode="auto">
          <a:xfrm>
            <a:off x="7931803" y="2482896"/>
            <a:ext cx="228600" cy="228600"/>
          </a:xfrm>
          <a:prstGeom prst="ellipse">
            <a:avLst/>
          </a:prstGeom>
          <a:solidFill>
            <a:srgbClr val="FFFFFF"/>
          </a:solidFill>
          <a:ln w="38100">
            <a:solidFill>
              <a:schemeClr val="tx1">
                <a:lumMod val="95000"/>
                <a:lumOff val="5000"/>
              </a:schemeClr>
            </a:solidFill>
            <a:round/>
            <a:headEnd/>
            <a:tailEnd/>
          </a:ln>
        </p:spPr>
        <p:txBody>
          <a:bodyPr wrap="none" anchor="ctr"/>
          <a:lstStyle/>
          <a:p>
            <a:endParaRPr lang="en-US">
              <a:latin typeface="Arial Narrow" panose="020B0606020202030204" pitchFamily="34" charset="0"/>
            </a:endParaRPr>
          </a:p>
        </p:txBody>
      </p:sp>
      <p:sp>
        <p:nvSpPr>
          <p:cNvPr id="88" name="Text Box 43">
            <a:extLst>
              <a:ext uri="{FF2B5EF4-FFF2-40B4-BE49-F238E27FC236}">
                <a16:creationId xmlns:a16="http://schemas.microsoft.com/office/drawing/2014/main" id="{20BC8C76-F08D-4C7E-8840-9827CD803C73}"/>
              </a:ext>
            </a:extLst>
          </p:cNvPr>
          <p:cNvSpPr txBox="1">
            <a:spLocks noChangeArrowheads="1"/>
          </p:cNvSpPr>
          <p:nvPr/>
        </p:nvSpPr>
        <p:spPr bwMode="auto">
          <a:xfrm>
            <a:off x="8255654" y="2514647"/>
            <a:ext cx="804707" cy="193899"/>
          </a:xfrm>
          <a:prstGeom prst="rect">
            <a:avLst/>
          </a:prstGeom>
          <a:noFill/>
          <a:ln w="9525">
            <a:noFill/>
            <a:miter lim="800000"/>
            <a:headEnd/>
            <a:tailEnd/>
          </a:ln>
        </p:spPr>
        <p:txBody>
          <a:bodyPr wrap="none" lIns="0" tIns="0" rIns="0" bIns="0">
            <a:spAutoFit/>
          </a:bodyPr>
          <a:lstStyle/>
          <a:p>
            <a:pPr>
              <a:lnSpc>
                <a:spcPct val="90000"/>
              </a:lnSpc>
            </a:pPr>
            <a:r>
              <a:rPr lang="en-US" sz="1400" b="1">
                <a:latin typeface="Arial Narrow" panose="020B0606020202030204" pitchFamily="34" charset="0"/>
              </a:rPr>
              <a:t>Central city</a:t>
            </a:r>
          </a:p>
        </p:txBody>
      </p:sp>
      <p:sp>
        <p:nvSpPr>
          <p:cNvPr id="89" name="Text Box 48">
            <a:extLst>
              <a:ext uri="{FF2B5EF4-FFF2-40B4-BE49-F238E27FC236}">
                <a16:creationId xmlns:a16="http://schemas.microsoft.com/office/drawing/2014/main" id="{9A7916CB-64CB-49B1-A936-1158A3F72E62}"/>
              </a:ext>
            </a:extLst>
          </p:cNvPr>
          <p:cNvSpPr txBox="1">
            <a:spLocks noChangeArrowheads="1"/>
          </p:cNvSpPr>
          <p:nvPr/>
        </p:nvSpPr>
        <p:spPr bwMode="auto">
          <a:xfrm rot="-3206594">
            <a:off x="6095813" y="2409254"/>
            <a:ext cx="769441" cy="193899"/>
          </a:xfrm>
          <a:prstGeom prst="rect">
            <a:avLst/>
          </a:prstGeom>
          <a:noFill/>
          <a:ln w="9525">
            <a:noFill/>
            <a:miter lim="800000"/>
            <a:headEnd/>
            <a:tailEnd/>
          </a:ln>
        </p:spPr>
        <p:txBody>
          <a:bodyPr wrap="none" lIns="0" tIns="0" rIns="0" bIns="0">
            <a:spAutoFit/>
          </a:bodyPr>
          <a:lstStyle/>
          <a:p>
            <a:pPr>
              <a:lnSpc>
                <a:spcPct val="90000"/>
              </a:lnSpc>
            </a:pPr>
            <a:r>
              <a:rPr lang="en-US" sz="1400" b="1" dirty="0">
                <a:latin typeface="Arial Narrow" panose="020B0606020202030204" pitchFamily="34" charset="0"/>
              </a:rPr>
              <a:t>Sub-center</a:t>
            </a:r>
          </a:p>
        </p:txBody>
      </p:sp>
      <p:sp>
        <p:nvSpPr>
          <p:cNvPr id="90" name="Rounded Rectangle 48">
            <a:extLst>
              <a:ext uri="{FF2B5EF4-FFF2-40B4-BE49-F238E27FC236}">
                <a16:creationId xmlns:a16="http://schemas.microsoft.com/office/drawing/2014/main" id="{FEBACBFC-45F7-4BBB-BC4F-BC4EF5B93F6F}"/>
              </a:ext>
            </a:extLst>
          </p:cNvPr>
          <p:cNvSpPr/>
          <p:nvPr/>
        </p:nvSpPr>
        <p:spPr bwMode="auto">
          <a:xfrm>
            <a:off x="2638334" y="1621050"/>
            <a:ext cx="2560320" cy="502920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1" name="Rounded Rectangle 49">
            <a:extLst>
              <a:ext uri="{FF2B5EF4-FFF2-40B4-BE49-F238E27FC236}">
                <a16:creationId xmlns:a16="http://schemas.microsoft.com/office/drawing/2014/main" id="{6A0DB634-C79C-4FFC-9084-F723484D1A0E}"/>
              </a:ext>
            </a:extLst>
          </p:cNvPr>
          <p:cNvSpPr/>
          <p:nvPr/>
        </p:nvSpPr>
        <p:spPr bwMode="auto">
          <a:xfrm>
            <a:off x="5201557" y="1619295"/>
            <a:ext cx="2560320" cy="5029200"/>
          </a:xfrm>
          <a:prstGeom prst="roundRect">
            <a:avLst>
              <a:gd name="adj" fmla="val 5460"/>
            </a:avLst>
          </a:prstGeom>
          <a:no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Narrow" panose="020B0606020202030204" pitchFamily="34" charset="0"/>
            </a:endParaRPr>
          </a:p>
        </p:txBody>
      </p:sp>
      <p:sp>
        <p:nvSpPr>
          <p:cNvPr id="92" name="Oval 22">
            <a:extLst>
              <a:ext uri="{FF2B5EF4-FFF2-40B4-BE49-F238E27FC236}">
                <a16:creationId xmlns:a16="http://schemas.microsoft.com/office/drawing/2014/main" id="{1DFA4E59-7517-4FA6-B9B7-E6A65019F98A}"/>
              </a:ext>
            </a:extLst>
          </p:cNvPr>
          <p:cNvSpPr>
            <a:spLocks noChangeArrowheads="1"/>
          </p:cNvSpPr>
          <p:nvPr/>
        </p:nvSpPr>
        <p:spPr bwMode="auto">
          <a:xfrm>
            <a:off x="5081542" y="4044996"/>
            <a:ext cx="228600" cy="228600"/>
          </a:xfrm>
          <a:prstGeom prst="ellipse">
            <a:avLst/>
          </a:prstGeom>
          <a:solidFill>
            <a:srgbClr val="FFFFFF"/>
          </a:solidFill>
          <a:ln w="38100">
            <a:solidFill>
              <a:schemeClr val="tx1">
                <a:lumMod val="95000"/>
                <a:lumOff val="5000"/>
              </a:schemeClr>
            </a:solidFill>
            <a:round/>
            <a:headEnd/>
            <a:tailEnd/>
          </a:ln>
        </p:spPr>
        <p:txBody>
          <a:bodyPr wrap="none" anchor="ctr"/>
          <a:lstStyle/>
          <a:p>
            <a:endParaRPr lang="en-US">
              <a:latin typeface="Arial Narrow" panose="020B0606020202030204" pitchFamily="34" charset="0"/>
            </a:endParaRPr>
          </a:p>
        </p:txBody>
      </p:sp>
      <p:sp>
        <p:nvSpPr>
          <p:cNvPr id="93" name="Text Box 26">
            <a:extLst>
              <a:ext uri="{FF2B5EF4-FFF2-40B4-BE49-F238E27FC236}">
                <a16:creationId xmlns:a16="http://schemas.microsoft.com/office/drawing/2014/main" id="{3577F5CF-40DF-424C-821D-520D328CE703}"/>
              </a:ext>
            </a:extLst>
          </p:cNvPr>
          <p:cNvSpPr txBox="1">
            <a:spLocks noChangeArrowheads="1"/>
          </p:cNvSpPr>
          <p:nvPr/>
        </p:nvSpPr>
        <p:spPr bwMode="auto">
          <a:xfrm>
            <a:off x="2779667" y="1479216"/>
            <a:ext cx="1325043"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rPr>
              <a:t>Isolated State</a:t>
            </a:r>
          </a:p>
        </p:txBody>
      </p:sp>
      <p:sp>
        <p:nvSpPr>
          <p:cNvPr id="94" name="Text Box 27">
            <a:extLst>
              <a:ext uri="{FF2B5EF4-FFF2-40B4-BE49-F238E27FC236}">
                <a16:creationId xmlns:a16="http://schemas.microsoft.com/office/drawing/2014/main" id="{04074DA5-1E99-4B22-B731-EF2AFF25D93A}"/>
              </a:ext>
            </a:extLst>
          </p:cNvPr>
          <p:cNvSpPr txBox="1">
            <a:spLocks noChangeArrowheads="1"/>
          </p:cNvSpPr>
          <p:nvPr/>
        </p:nvSpPr>
        <p:spPr bwMode="auto">
          <a:xfrm>
            <a:off x="5674185" y="1479216"/>
            <a:ext cx="1910138" cy="276999"/>
          </a:xfrm>
          <a:prstGeom prst="rect">
            <a:avLst/>
          </a:prstGeom>
          <a:solidFill>
            <a:schemeClr val="bg1"/>
          </a:solidFill>
          <a:ln w="9525">
            <a:noFill/>
            <a:miter lim="800000"/>
            <a:headEnd/>
            <a:tailEnd/>
          </a:ln>
        </p:spPr>
        <p:txBody>
          <a:bodyPr wrap="none" lIns="45720" tIns="0" rIns="45720" bIns="0">
            <a:spAutoFit/>
          </a:bodyPr>
          <a:lstStyle/>
          <a:p>
            <a:r>
              <a:rPr lang="en-US" b="1" dirty="0">
                <a:latin typeface="Arial Narrow" panose="020B0606020202030204" pitchFamily="34" charset="0"/>
              </a:rPr>
              <a:t>Modified Conditions</a:t>
            </a:r>
          </a:p>
        </p:txBody>
      </p:sp>
    </p:spTree>
    <p:extLst>
      <p:ext uri="{BB962C8B-B14F-4D97-AF65-F5344CB8AC3E}">
        <p14:creationId xmlns:p14="http://schemas.microsoft.com/office/powerpoint/2010/main" val="2137293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E621-EFD5-4907-917D-F8D9751DCD88}"/>
              </a:ext>
            </a:extLst>
          </p:cNvPr>
          <p:cNvSpPr>
            <a:spLocks noGrp="1"/>
          </p:cNvSpPr>
          <p:nvPr>
            <p:ph type="title"/>
          </p:nvPr>
        </p:nvSpPr>
        <p:spPr/>
        <p:txBody>
          <a:bodyPr/>
          <a:lstStyle/>
          <a:p>
            <a:r>
              <a:rPr lang="en-US" dirty="0"/>
              <a:t>Ideal and actual distribution of types of agriculture in Uruguay</a:t>
            </a:r>
          </a:p>
        </p:txBody>
      </p:sp>
      <p:pic>
        <p:nvPicPr>
          <p:cNvPr id="4" name="Picture 3">
            <a:extLst>
              <a:ext uri="{FF2B5EF4-FFF2-40B4-BE49-F238E27FC236}">
                <a16:creationId xmlns:a16="http://schemas.microsoft.com/office/drawing/2014/main" id="{22EEF483-2043-42D8-93EA-A2BA043026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7439" y="1420238"/>
            <a:ext cx="7996136" cy="5205723"/>
          </a:xfrm>
          <a:prstGeom prst="rect">
            <a:avLst/>
          </a:prstGeom>
        </p:spPr>
      </p:pic>
    </p:spTree>
    <p:extLst>
      <p:ext uri="{BB962C8B-B14F-4D97-AF65-F5344CB8AC3E}">
        <p14:creationId xmlns:p14="http://schemas.microsoft.com/office/powerpoint/2010/main" val="192578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ounded Rectangle 173"/>
          <p:cNvSpPr/>
          <p:nvPr/>
        </p:nvSpPr>
        <p:spPr bwMode="auto">
          <a:xfrm>
            <a:off x="1756317" y="2078688"/>
            <a:ext cx="4297680" cy="3291840"/>
          </a:xfrm>
          <a:prstGeom prst="roundRect">
            <a:avLst>
              <a:gd name="adj" fmla="val 5460"/>
            </a:avLst>
          </a:prstGeom>
          <a:solidFill>
            <a:schemeClr val="bg1"/>
          </a:solid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latin typeface="Times New Roman" pitchFamily="18" charset="0"/>
            </a:endParaRPr>
          </a:p>
        </p:txBody>
      </p:sp>
      <p:sp>
        <p:nvSpPr>
          <p:cNvPr id="175" name="Rounded Rectangle 174"/>
          <p:cNvSpPr/>
          <p:nvPr/>
        </p:nvSpPr>
        <p:spPr bwMode="auto">
          <a:xfrm>
            <a:off x="6111083" y="2078688"/>
            <a:ext cx="4297680" cy="3291840"/>
          </a:xfrm>
          <a:prstGeom prst="roundRect">
            <a:avLst>
              <a:gd name="adj" fmla="val 5460"/>
            </a:avLst>
          </a:prstGeom>
          <a:solidFill>
            <a:schemeClr val="bg1"/>
          </a:solidFill>
          <a:ln w="254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latin typeface="Times New Roman" pitchFamily="18" charset="0"/>
            </a:endParaRPr>
          </a:p>
        </p:txBody>
      </p:sp>
      <p:sp>
        <p:nvSpPr>
          <p:cNvPr id="81922" name="Rectangle 176"/>
          <p:cNvSpPr>
            <a:spLocks noGrp="1" noChangeArrowheads="1"/>
          </p:cNvSpPr>
          <p:nvPr>
            <p:ph type="title"/>
          </p:nvPr>
        </p:nvSpPr>
        <p:spPr/>
        <p:txBody>
          <a:bodyPr/>
          <a:lstStyle/>
          <a:p>
            <a:pPr eaLnBrk="1" hangingPunct="1"/>
            <a:r>
              <a:rPr lang="en-US" dirty="0"/>
              <a:t>Inference of Von </a:t>
            </a:r>
            <a:r>
              <a:rPr lang="en-US" dirty="0" err="1"/>
              <a:t>Thunen’s</a:t>
            </a:r>
            <a:r>
              <a:rPr lang="en-US" dirty="0"/>
              <a:t> Model to the Continental United States</a:t>
            </a:r>
          </a:p>
        </p:txBody>
      </p:sp>
      <p:grpSp>
        <p:nvGrpSpPr>
          <p:cNvPr id="2" name="Group 1"/>
          <p:cNvGrpSpPr/>
          <p:nvPr/>
        </p:nvGrpSpPr>
        <p:grpSpPr>
          <a:xfrm>
            <a:off x="1858964" y="2239963"/>
            <a:ext cx="4103687" cy="2584450"/>
            <a:chOff x="334963" y="2239963"/>
            <a:chExt cx="4103687" cy="2584450"/>
          </a:xfrm>
        </p:grpSpPr>
        <p:sp>
          <p:nvSpPr>
            <p:cNvPr id="82028" name="Freeform 8"/>
            <p:cNvSpPr>
              <a:spLocks/>
            </p:cNvSpPr>
            <p:nvPr/>
          </p:nvSpPr>
          <p:spPr bwMode="auto">
            <a:xfrm>
              <a:off x="3052832" y="3845019"/>
              <a:ext cx="299882" cy="487046"/>
            </a:xfrm>
            <a:custGeom>
              <a:avLst/>
              <a:gdLst>
                <a:gd name="T0" fmla="*/ 0 w 396"/>
                <a:gd name="T1" fmla="*/ 24 h 643"/>
                <a:gd name="T2" fmla="*/ 0 w 396"/>
                <a:gd name="T3" fmla="*/ 24 h 643"/>
                <a:gd name="T4" fmla="*/ 10 w 396"/>
                <a:gd name="T5" fmla="*/ 35 h 643"/>
                <a:gd name="T6" fmla="*/ 0 w 396"/>
                <a:gd name="T7" fmla="*/ 432 h 643"/>
                <a:gd name="T8" fmla="*/ 25 w 396"/>
                <a:gd name="T9" fmla="*/ 624 h 643"/>
                <a:gd name="T10" fmla="*/ 53 w 396"/>
                <a:gd name="T11" fmla="*/ 631 h 643"/>
                <a:gd name="T12" fmla="*/ 63 w 396"/>
                <a:gd name="T13" fmla="*/ 572 h 643"/>
                <a:gd name="T14" fmla="*/ 74 w 396"/>
                <a:gd name="T15" fmla="*/ 586 h 643"/>
                <a:gd name="T16" fmla="*/ 76 w 396"/>
                <a:gd name="T17" fmla="*/ 616 h 643"/>
                <a:gd name="T18" fmla="*/ 92 w 396"/>
                <a:gd name="T19" fmla="*/ 630 h 643"/>
                <a:gd name="T20" fmla="*/ 69 w 396"/>
                <a:gd name="T21" fmla="*/ 642 h 643"/>
                <a:gd name="T22" fmla="*/ 125 w 396"/>
                <a:gd name="T23" fmla="*/ 629 h 643"/>
                <a:gd name="T24" fmla="*/ 135 w 396"/>
                <a:gd name="T25" fmla="*/ 610 h 643"/>
                <a:gd name="T26" fmla="*/ 127 w 396"/>
                <a:gd name="T27" fmla="*/ 600 h 643"/>
                <a:gd name="T28" fmla="*/ 132 w 396"/>
                <a:gd name="T29" fmla="*/ 584 h 643"/>
                <a:gd name="T30" fmla="*/ 105 w 396"/>
                <a:gd name="T31" fmla="*/ 558 h 643"/>
                <a:gd name="T32" fmla="*/ 107 w 396"/>
                <a:gd name="T33" fmla="*/ 539 h 643"/>
                <a:gd name="T34" fmla="*/ 395 w 396"/>
                <a:gd name="T35" fmla="*/ 513 h 643"/>
                <a:gd name="T36" fmla="*/ 370 w 396"/>
                <a:gd name="T37" fmla="*/ 411 h 643"/>
                <a:gd name="T38" fmla="*/ 375 w 396"/>
                <a:gd name="T39" fmla="*/ 374 h 643"/>
                <a:gd name="T40" fmla="*/ 386 w 396"/>
                <a:gd name="T41" fmla="*/ 351 h 643"/>
                <a:gd name="T42" fmla="*/ 376 w 396"/>
                <a:gd name="T43" fmla="*/ 316 h 643"/>
                <a:gd name="T44" fmla="*/ 349 w 396"/>
                <a:gd name="T45" fmla="*/ 272 h 643"/>
                <a:gd name="T46" fmla="*/ 274 w 396"/>
                <a:gd name="T47" fmla="*/ 0 h 643"/>
                <a:gd name="T48" fmla="*/ 0 w 396"/>
                <a:gd name="T49" fmla="*/ 24 h 643"/>
                <a:gd name="T50" fmla="*/ 0 w 396"/>
                <a:gd name="T51" fmla="*/ 24 h 6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6"/>
                <a:gd name="T79" fmla="*/ 0 h 643"/>
                <a:gd name="T80" fmla="*/ 396 w 396"/>
                <a:gd name="T81" fmla="*/ 643 h 6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6" h="643">
                  <a:moveTo>
                    <a:pt x="0" y="24"/>
                  </a:moveTo>
                  <a:lnTo>
                    <a:pt x="0" y="24"/>
                  </a:lnTo>
                  <a:lnTo>
                    <a:pt x="10" y="35"/>
                  </a:lnTo>
                  <a:lnTo>
                    <a:pt x="0" y="432"/>
                  </a:lnTo>
                  <a:lnTo>
                    <a:pt x="25" y="624"/>
                  </a:lnTo>
                  <a:lnTo>
                    <a:pt x="53" y="631"/>
                  </a:lnTo>
                  <a:lnTo>
                    <a:pt x="63" y="572"/>
                  </a:lnTo>
                  <a:lnTo>
                    <a:pt x="74" y="586"/>
                  </a:lnTo>
                  <a:lnTo>
                    <a:pt x="76" y="616"/>
                  </a:lnTo>
                  <a:lnTo>
                    <a:pt x="92" y="630"/>
                  </a:lnTo>
                  <a:lnTo>
                    <a:pt x="69" y="642"/>
                  </a:lnTo>
                  <a:lnTo>
                    <a:pt x="125" y="629"/>
                  </a:lnTo>
                  <a:lnTo>
                    <a:pt x="135" y="610"/>
                  </a:lnTo>
                  <a:lnTo>
                    <a:pt x="127" y="600"/>
                  </a:lnTo>
                  <a:lnTo>
                    <a:pt x="132" y="584"/>
                  </a:lnTo>
                  <a:lnTo>
                    <a:pt x="105" y="558"/>
                  </a:lnTo>
                  <a:lnTo>
                    <a:pt x="107" y="539"/>
                  </a:lnTo>
                  <a:lnTo>
                    <a:pt x="395" y="513"/>
                  </a:lnTo>
                  <a:lnTo>
                    <a:pt x="370" y="411"/>
                  </a:lnTo>
                  <a:lnTo>
                    <a:pt x="375" y="374"/>
                  </a:lnTo>
                  <a:lnTo>
                    <a:pt x="386" y="351"/>
                  </a:lnTo>
                  <a:lnTo>
                    <a:pt x="376" y="316"/>
                  </a:lnTo>
                  <a:lnTo>
                    <a:pt x="349" y="272"/>
                  </a:lnTo>
                  <a:lnTo>
                    <a:pt x="274" y="0"/>
                  </a:lnTo>
                  <a:lnTo>
                    <a:pt x="0" y="2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29" name="Freeform 9"/>
            <p:cNvSpPr>
              <a:spLocks/>
            </p:cNvSpPr>
            <p:nvPr/>
          </p:nvSpPr>
          <p:spPr bwMode="auto">
            <a:xfrm>
              <a:off x="868844" y="3543550"/>
              <a:ext cx="536910" cy="623389"/>
            </a:xfrm>
            <a:custGeom>
              <a:avLst/>
              <a:gdLst>
                <a:gd name="T0" fmla="*/ 0 w 709"/>
                <a:gd name="T1" fmla="*/ 562 h 823"/>
                <a:gd name="T2" fmla="*/ 0 w 709"/>
                <a:gd name="T3" fmla="*/ 562 h 823"/>
                <a:gd name="T4" fmla="*/ 45 w 709"/>
                <a:gd name="T5" fmla="*/ 523 h 823"/>
                <a:gd name="T6" fmla="*/ 27 w 709"/>
                <a:gd name="T7" fmla="*/ 491 h 823"/>
                <a:gd name="T8" fmla="*/ 37 w 709"/>
                <a:gd name="T9" fmla="*/ 446 h 823"/>
                <a:gd name="T10" fmla="*/ 83 w 709"/>
                <a:gd name="T11" fmla="*/ 369 h 823"/>
                <a:gd name="T12" fmla="*/ 117 w 709"/>
                <a:gd name="T13" fmla="*/ 347 h 823"/>
                <a:gd name="T14" fmla="*/ 97 w 709"/>
                <a:gd name="T15" fmla="*/ 320 h 823"/>
                <a:gd name="T16" fmla="*/ 85 w 709"/>
                <a:gd name="T17" fmla="*/ 243 h 823"/>
                <a:gd name="T18" fmla="*/ 99 w 709"/>
                <a:gd name="T19" fmla="*/ 106 h 823"/>
                <a:gd name="T20" fmla="*/ 123 w 709"/>
                <a:gd name="T21" fmla="*/ 99 h 823"/>
                <a:gd name="T22" fmla="*/ 163 w 709"/>
                <a:gd name="T23" fmla="*/ 122 h 823"/>
                <a:gd name="T24" fmla="*/ 197 w 709"/>
                <a:gd name="T25" fmla="*/ 0 h 823"/>
                <a:gd name="T26" fmla="*/ 708 w 709"/>
                <a:gd name="T27" fmla="*/ 88 h 823"/>
                <a:gd name="T28" fmla="*/ 601 w 709"/>
                <a:gd name="T29" fmla="*/ 822 h 823"/>
                <a:gd name="T30" fmla="*/ 444 w 709"/>
                <a:gd name="T31" fmla="*/ 797 h 823"/>
                <a:gd name="T32" fmla="*/ 345 w 709"/>
                <a:gd name="T33" fmla="*/ 770 h 823"/>
                <a:gd name="T34" fmla="*/ 146 w 709"/>
                <a:gd name="T35" fmla="*/ 651 h 823"/>
                <a:gd name="T36" fmla="*/ 0 w 709"/>
                <a:gd name="T37" fmla="*/ 562 h 823"/>
                <a:gd name="T38" fmla="*/ 0 w 709"/>
                <a:gd name="T39" fmla="*/ 562 h 8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9"/>
                <a:gd name="T61" fmla="*/ 0 h 823"/>
                <a:gd name="T62" fmla="*/ 709 w 709"/>
                <a:gd name="T63" fmla="*/ 823 h 8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9" h="823">
                  <a:moveTo>
                    <a:pt x="0" y="562"/>
                  </a:moveTo>
                  <a:lnTo>
                    <a:pt x="0" y="562"/>
                  </a:lnTo>
                  <a:lnTo>
                    <a:pt x="45" y="523"/>
                  </a:lnTo>
                  <a:lnTo>
                    <a:pt x="27" y="491"/>
                  </a:lnTo>
                  <a:lnTo>
                    <a:pt x="37" y="446"/>
                  </a:lnTo>
                  <a:lnTo>
                    <a:pt x="83" y="369"/>
                  </a:lnTo>
                  <a:lnTo>
                    <a:pt x="117" y="347"/>
                  </a:lnTo>
                  <a:lnTo>
                    <a:pt x="97" y="320"/>
                  </a:lnTo>
                  <a:lnTo>
                    <a:pt x="85" y="243"/>
                  </a:lnTo>
                  <a:lnTo>
                    <a:pt x="99" y="106"/>
                  </a:lnTo>
                  <a:lnTo>
                    <a:pt x="123" y="99"/>
                  </a:lnTo>
                  <a:lnTo>
                    <a:pt x="163" y="122"/>
                  </a:lnTo>
                  <a:lnTo>
                    <a:pt x="197" y="0"/>
                  </a:lnTo>
                  <a:lnTo>
                    <a:pt x="708" y="88"/>
                  </a:lnTo>
                  <a:lnTo>
                    <a:pt x="601" y="822"/>
                  </a:lnTo>
                  <a:lnTo>
                    <a:pt x="444" y="797"/>
                  </a:lnTo>
                  <a:lnTo>
                    <a:pt x="345" y="770"/>
                  </a:lnTo>
                  <a:lnTo>
                    <a:pt x="146" y="651"/>
                  </a:lnTo>
                  <a:lnTo>
                    <a:pt x="0" y="56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0" name="Freeform 10"/>
            <p:cNvSpPr>
              <a:spLocks/>
            </p:cNvSpPr>
            <p:nvPr/>
          </p:nvSpPr>
          <p:spPr bwMode="auto">
            <a:xfrm>
              <a:off x="2534097" y="3722310"/>
              <a:ext cx="396056" cy="358278"/>
            </a:xfrm>
            <a:custGeom>
              <a:avLst/>
              <a:gdLst>
                <a:gd name="T0" fmla="*/ 0 w 523"/>
                <a:gd name="T1" fmla="*/ 15 h 473"/>
                <a:gd name="T2" fmla="*/ 0 w 523"/>
                <a:gd name="T3" fmla="*/ 15 h 473"/>
                <a:gd name="T4" fmla="*/ 21 w 523"/>
                <a:gd name="T5" fmla="*/ 161 h 473"/>
                <a:gd name="T6" fmla="*/ 17 w 523"/>
                <a:gd name="T7" fmla="*/ 389 h 473"/>
                <a:gd name="T8" fmla="*/ 28 w 523"/>
                <a:gd name="T9" fmla="*/ 402 h 473"/>
                <a:gd name="T10" fmla="*/ 65 w 523"/>
                <a:gd name="T11" fmla="*/ 401 h 473"/>
                <a:gd name="T12" fmla="*/ 66 w 523"/>
                <a:gd name="T13" fmla="*/ 472 h 473"/>
                <a:gd name="T14" fmla="*/ 377 w 523"/>
                <a:gd name="T15" fmla="*/ 467 h 473"/>
                <a:gd name="T16" fmla="*/ 371 w 523"/>
                <a:gd name="T17" fmla="*/ 394 h 473"/>
                <a:gd name="T18" fmla="*/ 398 w 523"/>
                <a:gd name="T19" fmla="*/ 318 h 473"/>
                <a:gd name="T20" fmla="*/ 436 w 523"/>
                <a:gd name="T21" fmla="*/ 262 h 473"/>
                <a:gd name="T22" fmla="*/ 434 w 523"/>
                <a:gd name="T23" fmla="*/ 248 h 473"/>
                <a:gd name="T24" fmla="*/ 464 w 523"/>
                <a:gd name="T25" fmla="*/ 200 h 473"/>
                <a:gd name="T26" fmla="*/ 478 w 523"/>
                <a:gd name="T27" fmla="*/ 146 h 473"/>
                <a:gd name="T28" fmla="*/ 472 w 523"/>
                <a:gd name="T29" fmla="*/ 141 h 473"/>
                <a:gd name="T30" fmla="*/ 498 w 523"/>
                <a:gd name="T31" fmla="*/ 121 h 473"/>
                <a:gd name="T32" fmla="*/ 522 w 523"/>
                <a:gd name="T33" fmla="*/ 73 h 473"/>
                <a:gd name="T34" fmla="*/ 515 w 523"/>
                <a:gd name="T35" fmla="*/ 64 h 473"/>
                <a:gd name="T36" fmla="*/ 445 w 523"/>
                <a:gd name="T37" fmla="*/ 67 h 473"/>
                <a:gd name="T38" fmla="*/ 464 w 523"/>
                <a:gd name="T39" fmla="*/ 41 h 473"/>
                <a:gd name="T40" fmla="*/ 458 w 523"/>
                <a:gd name="T41" fmla="*/ 0 h 473"/>
                <a:gd name="T42" fmla="*/ 0 w 523"/>
                <a:gd name="T43" fmla="*/ 15 h 473"/>
                <a:gd name="T44" fmla="*/ 0 w 523"/>
                <a:gd name="T45" fmla="*/ 15 h 4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3"/>
                <a:gd name="T70" fmla="*/ 0 h 473"/>
                <a:gd name="T71" fmla="*/ 523 w 523"/>
                <a:gd name="T72" fmla="*/ 473 h 4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3" h="473">
                  <a:moveTo>
                    <a:pt x="0" y="15"/>
                  </a:moveTo>
                  <a:lnTo>
                    <a:pt x="0" y="15"/>
                  </a:lnTo>
                  <a:lnTo>
                    <a:pt x="21" y="161"/>
                  </a:lnTo>
                  <a:lnTo>
                    <a:pt x="17" y="389"/>
                  </a:lnTo>
                  <a:lnTo>
                    <a:pt x="28" y="402"/>
                  </a:lnTo>
                  <a:lnTo>
                    <a:pt x="65" y="401"/>
                  </a:lnTo>
                  <a:lnTo>
                    <a:pt x="66" y="472"/>
                  </a:lnTo>
                  <a:lnTo>
                    <a:pt x="377" y="467"/>
                  </a:lnTo>
                  <a:lnTo>
                    <a:pt x="371" y="394"/>
                  </a:lnTo>
                  <a:lnTo>
                    <a:pt x="398" y="318"/>
                  </a:lnTo>
                  <a:lnTo>
                    <a:pt x="436" y="262"/>
                  </a:lnTo>
                  <a:lnTo>
                    <a:pt x="434" y="248"/>
                  </a:lnTo>
                  <a:lnTo>
                    <a:pt x="464" y="200"/>
                  </a:lnTo>
                  <a:lnTo>
                    <a:pt x="478" y="146"/>
                  </a:lnTo>
                  <a:lnTo>
                    <a:pt x="472" y="141"/>
                  </a:lnTo>
                  <a:lnTo>
                    <a:pt x="498" y="121"/>
                  </a:lnTo>
                  <a:lnTo>
                    <a:pt x="522" y="73"/>
                  </a:lnTo>
                  <a:lnTo>
                    <a:pt x="515" y="64"/>
                  </a:lnTo>
                  <a:lnTo>
                    <a:pt x="445" y="67"/>
                  </a:lnTo>
                  <a:lnTo>
                    <a:pt x="464" y="41"/>
                  </a:lnTo>
                  <a:lnTo>
                    <a:pt x="458" y="0"/>
                  </a:lnTo>
                  <a:lnTo>
                    <a:pt x="0" y="1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1" name="Freeform 11"/>
            <p:cNvSpPr>
              <a:spLocks/>
            </p:cNvSpPr>
            <p:nvPr/>
          </p:nvSpPr>
          <p:spPr bwMode="auto">
            <a:xfrm>
              <a:off x="334963" y="2870926"/>
              <a:ext cx="623239" cy="1069532"/>
            </a:xfrm>
            <a:custGeom>
              <a:avLst/>
              <a:gdLst>
                <a:gd name="T0" fmla="*/ 18 w 823"/>
                <a:gd name="T1" fmla="*/ 256 h 1412"/>
                <a:gd name="T2" fmla="*/ 18 w 823"/>
                <a:gd name="T3" fmla="*/ 256 h 1412"/>
                <a:gd name="T4" fmla="*/ 29 w 823"/>
                <a:gd name="T5" fmla="*/ 286 h 1412"/>
                <a:gd name="T6" fmla="*/ 5 w 823"/>
                <a:gd name="T7" fmla="*/ 397 h 1412"/>
                <a:gd name="T8" fmla="*/ 21 w 823"/>
                <a:gd name="T9" fmla="*/ 429 h 1412"/>
                <a:gd name="T10" fmla="*/ 85 w 823"/>
                <a:gd name="T11" fmla="*/ 574 h 1412"/>
                <a:gd name="T12" fmla="*/ 92 w 823"/>
                <a:gd name="T13" fmla="*/ 571 h 1412"/>
                <a:gd name="T14" fmla="*/ 95 w 823"/>
                <a:gd name="T15" fmla="*/ 539 h 1412"/>
                <a:gd name="T16" fmla="*/ 106 w 823"/>
                <a:gd name="T17" fmla="*/ 534 h 1412"/>
                <a:gd name="T18" fmla="*/ 117 w 823"/>
                <a:gd name="T19" fmla="*/ 543 h 1412"/>
                <a:gd name="T20" fmla="*/ 98 w 823"/>
                <a:gd name="T21" fmla="*/ 561 h 1412"/>
                <a:gd name="T22" fmla="*/ 106 w 823"/>
                <a:gd name="T23" fmla="*/ 573 h 1412"/>
                <a:gd name="T24" fmla="*/ 122 w 823"/>
                <a:gd name="T25" fmla="*/ 635 h 1412"/>
                <a:gd name="T26" fmla="*/ 112 w 823"/>
                <a:gd name="T27" fmla="*/ 631 h 1412"/>
                <a:gd name="T28" fmla="*/ 89 w 823"/>
                <a:gd name="T29" fmla="*/ 607 h 1412"/>
                <a:gd name="T30" fmla="*/ 95 w 823"/>
                <a:gd name="T31" fmla="*/ 582 h 1412"/>
                <a:gd name="T32" fmla="*/ 84 w 823"/>
                <a:gd name="T33" fmla="*/ 584 h 1412"/>
                <a:gd name="T34" fmla="*/ 71 w 823"/>
                <a:gd name="T35" fmla="*/ 610 h 1412"/>
                <a:gd name="T36" fmla="*/ 76 w 823"/>
                <a:gd name="T37" fmla="*/ 667 h 1412"/>
                <a:gd name="T38" fmla="*/ 89 w 823"/>
                <a:gd name="T39" fmla="*/ 693 h 1412"/>
                <a:gd name="T40" fmla="*/ 118 w 823"/>
                <a:gd name="T41" fmla="*/ 716 h 1412"/>
                <a:gd name="T42" fmla="*/ 109 w 823"/>
                <a:gd name="T43" fmla="*/ 744 h 1412"/>
                <a:gd name="T44" fmla="*/ 92 w 823"/>
                <a:gd name="T45" fmla="*/ 748 h 1412"/>
                <a:gd name="T46" fmla="*/ 89 w 823"/>
                <a:gd name="T47" fmla="*/ 785 h 1412"/>
                <a:gd name="T48" fmla="*/ 129 w 823"/>
                <a:gd name="T49" fmla="*/ 869 h 1412"/>
                <a:gd name="T50" fmla="*/ 161 w 823"/>
                <a:gd name="T51" fmla="*/ 921 h 1412"/>
                <a:gd name="T52" fmla="*/ 157 w 823"/>
                <a:gd name="T53" fmla="*/ 952 h 1412"/>
                <a:gd name="T54" fmla="*/ 176 w 823"/>
                <a:gd name="T55" fmla="*/ 972 h 1412"/>
                <a:gd name="T56" fmla="*/ 168 w 823"/>
                <a:gd name="T57" fmla="*/ 992 h 1412"/>
                <a:gd name="T58" fmla="*/ 156 w 823"/>
                <a:gd name="T59" fmla="*/ 1041 h 1412"/>
                <a:gd name="T60" fmla="*/ 170 w 823"/>
                <a:gd name="T61" fmla="*/ 1059 h 1412"/>
                <a:gd name="T62" fmla="*/ 271 w 823"/>
                <a:gd name="T63" fmla="*/ 1094 h 1412"/>
                <a:gd name="T64" fmla="*/ 312 w 823"/>
                <a:gd name="T65" fmla="*/ 1150 h 1412"/>
                <a:gd name="T66" fmla="*/ 359 w 823"/>
                <a:gd name="T67" fmla="*/ 1168 h 1412"/>
                <a:gd name="T68" fmla="*/ 360 w 823"/>
                <a:gd name="T69" fmla="*/ 1202 h 1412"/>
                <a:gd name="T70" fmla="*/ 392 w 823"/>
                <a:gd name="T71" fmla="*/ 1210 h 1412"/>
                <a:gd name="T72" fmla="*/ 434 w 823"/>
                <a:gd name="T73" fmla="*/ 1267 h 1412"/>
                <a:gd name="T74" fmla="*/ 457 w 823"/>
                <a:gd name="T75" fmla="*/ 1316 h 1412"/>
                <a:gd name="T76" fmla="*/ 458 w 823"/>
                <a:gd name="T77" fmla="*/ 1392 h 1412"/>
                <a:gd name="T78" fmla="*/ 750 w 823"/>
                <a:gd name="T79" fmla="*/ 1411 h 1412"/>
                <a:gd name="T80" fmla="*/ 732 w 823"/>
                <a:gd name="T81" fmla="*/ 1379 h 1412"/>
                <a:gd name="T82" fmla="*/ 742 w 823"/>
                <a:gd name="T83" fmla="*/ 1334 h 1412"/>
                <a:gd name="T84" fmla="*/ 788 w 823"/>
                <a:gd name="T85" fmla="*/ 1257 h 1412"/>
                <a:gd name="T86" fmla="*/ 822 w 823"/>
                <a:gd name="T87" fmla="*/ 1235 h 1412"/>
                <a:gd name="T88" fmla="*/ 802 w 823"/>
                <a:gd name="T89" fmla="*/ 1208 h 1412"/>
                <a:gd name="T90" fmla="*/ 790 w 823"/>
                <a:gd name="T91" fmla="*/ 1131 h 1412"/>
                <a:gd name="T92" fmla="*/ 399 w 823"/>
                <a:gd name="T93" fmla="*/ 544 h 1412"/>
                <a:gd name="T94" fmla="*/ 370 w 823"/>
                <a:gd name="T95" fmla="*/ 485 h 1412"/>
                <a:gd name="T96" fmla="*/ 467 w 823"/>
                <a:gd name="T97" fmla="*/ 110 h 1412"/>
                <a:gd name="T98" fmla="*/ 78 w 823"/>
                <a:gd name="T99" fmla="*/ 0 h 1412"/>
                <a:gd name="T100" fmla="*/ 68 w 823"/>
                <a:gd name="T101" fmla="*/ 22 h 1412"/>
                <a:gd name="T102" fmla="*/ 71 w 823"/>
                <a:gd name="T103" fmla="*/ 72 h 1412"/>
                <a:gd name="T104" fmla="*/ 0 w 823"/>
                <a:gd name="T105" fmla="*/ 188 h 1412"/>
                <a:gd name="T106" fmla="*/ 18 w 823"/>
                <a:gd name="T107" fmla="*/ 256 h 1412"/>
                <a:gd name="T108" fmla="*/ 18 w 823"/>
                <a:gd name="T109" fmla="*/ 256 h 14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3"/>
                <a:gd name="T166" fmla="*/ 0 h 1412"/>
                <a:gd name="T167" fmla="*/ 823 w 823"/>
                <a:gd name="T168" fmla="*/ 1412 h 14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3" h="1412">
                  <a:moveTo>
                    <a:pt x="18" y="256"/>
                  </a:moveTo>
                  <a:lnTo>
                    <a:pt x="18" y="256"/>
                  </a:lnTo>
                  <a:lnTo>
                    <a:pt x="29" y="286"/>
                  </a:lnTo>
                  <a:lnTo>
                    <a:pt x="5" y="397"/>
                  </a:lnTo>
                  <a:lnTo>
                    <a:pt x="21" y="429"/>
                  </a:lnTo>
                  <a:lnTo>
                    <a:pt x="85" y="574"/>
                  </a:lnTo>
                  <a:lnTo>
                    <a:pt x="92" y="571"/>
                  </a:lnTo>
                  <a:lnTo>
                    <a:pt x="95" y="539"/>
                  </a:lnTo>
                  <a:lnTo>
                    <a:pt x="106" y="534"/>
                  </a:lnTo>
                  <a:lnTo>
                    <a:pt x="117" y="543"/>
                  </a:lnTo>
                  <a:lnTo>
                    <a:pt x="98" y="561"/>
                  </a:lnTo>
                  <a:lnTo>
                    <a:pt x="106" y="573"/>
                  </a:lnTo>
                  <a:lnTo>
                    <a:pt x="122" y="635"/>
                  </a:lnTo>
                  <a:lnTo>
                    <a:pt x="112" y="631"/>
                  </a:lnTo>
                  <a:lnTo>
                    <a:pt x="89" y="607"/>
                  </a:lnTo>
                  <a:lnTo>
                    <a:pt x="95" y="582"/>
                  </a:lnTo>
                  <a:lnTo>
                    <a:pt x="84" y="584"/>
                  </a:lnTo>
                  <a:lnTo>
                    <a:pt x="71" y="610"/>
                  </a:lnTo>
                  <a:lnTo>
                    <a:pt x="76" y="667"/>
                  </a:lnTo>
                  <a:lnTo>
                    <a:pt x="89" y="693"/>
                  </a:lnTo>
                  <a:lnTo>
                    <a:pt x="118" y="716"/>
                  </a:lnTo>
                  <a:lnTo>
                    <a:pt x="109" y="744"/>
                  </a:lnTo>
                  <a:lnTo>
                    <a:pt x="92" y="748"/>
                  </a:lnTo>
                  <a:lnTo>
                    <a:pt x="89" y="785"/>
                  </a:lnTo>
                  <a:lnTo>
                    <a:pt x="129" y="869"/>
                  </a:lnTo>
                  <a:lnTo>
                    <a:pt x="161" y="921"/>
                  </a:lnTo>
                  <a:lnTo>
                    <a:pt x="157" y="952"/>
                  </a:lnTo>
                  <a:lnTo>
                    <a:pt x="176" y="972"/>
                  </a:lnTo>
                  <a:lnTo>
                    <a:pt x="168" y="992"/>
                  </a:lnTo>
                  <a:lnTo>
                    <a:pt x="156" y="1041"/>
                  </a:lnTo>
                  <a:lnTo>
                    <a:pt x="170" y="1059"/>
                  </a:lnTo>
                  <a:lnTo>
                    <a:pt x="271" y="1094"/>
                  </a:lnTo>
                  <a:lnTo>
                    <a:pt x="312" y="1150"/>
                  </a:lnTo>
                  <a:lnTo>
                    <a:pt x="359" y="1168"/>
                  </a:lnTo>
                  <a:lnTo>
                    <a:pt x="360" y="1202"/>
                  </a:lnTo>
                  <a:lnTo>
                    <a:pt x="392" y="1210"/>
                  </a:lnTo>
                  <a:lnTo>
                    <a:pt x="434" y="1267"/>
                  </a:lnTo>
                  <a:lnTo>
                    <a:pt x="457" y="1316"/>
                  </a:lnTo>
                  <a:lnTo>
                    <a:pt x="458" y="1392"/>
                  </a:lnTo>
                  <a:lnTo>
                    <a:pt x="750" y="1411"/>
                  </a:lnTo>
                  <a:lnTo>
                    <a:pt x="732" y="1379"/>
                  </a:lnTo>
                  <a:lnTo>
                    <a:pt x="742" y="1334"/>
                  </a:lnTo>
                  <a:lnTo>
                    <a:pt x="788" y="1257"/>
                  </a:lnTo>
                  <a:lnTo>
                    <a:pt x="822" y="1235"/>
                  </a:lnTo>
                  <a:lnTo>
                    <a:pt x="802" y="1208"/>
                  </a:lnTo>
                  <a:lnTo>
                    <a:pt x="790" y="1131"/>
                  </a:lnTo>
                  <a:lnTo>
                    <a:pt x="399" y="544"/>
                  </a:lnTo>
                  <a:lnTo>
                    <a:pt x="370" y="485"/>
                  </a:lnTo>
                  <a:lnTo>
                    <a:pt x="467" y="110"/>
                  </a:lnTo>
                  <a:lnTo>
                    <a:pt x="78" y="0"/>
                  </a:lnTo>
                  <a:lnTo>
                    <a:pt x="68" y="22"/>
                  </a:lnTo>
                  <a:lnTo>
                    <a:pt x="71" y="72"/>
                  </a:lnTo>
                  <a:lnTo>
                    <a:pt x="0" y="188"/>
                  </a:lnTo>
                  <a:lnTo>
                    <a:pt x="18" y="25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2" name="Freeform 12"/>
            <p:cNvSpPr>
              <a:spLocks/>
            </p:cNvSpPr>
            <p:nvPr/>
          </p:nvSpPr>
          <p:spPr bwMode="auto">
            <a:xfrm>
              <a:off x="1404996" y="3214813"/>
              <a:ext cx="572502" cy="452960"/>
            </a:xfrm>
            <a:custGeom>
              <a:avLst/>
              <a:gdLst>
                <a:gd name="T0" fmla="*/ 0 w 756"/>
                <a:gd name="T1" fmla="*/ 522 h 598"/>
                <a:gd name="T2" fmla="*/ 0 w 756"/>
                <a:gd name="T3" fmla="*/ 522 h 598"/>
                <a:gd name="T4" fmla="*/ 73 w 756"/>
                <a:gd name="T5" fmla="*/ 0 h 598"/>
                <a:gd name="T6" fmla="*/ 559 w 756"/>
                <a:gd name="T7" fmla="*/ 55 h 598"/>
                <a:gd name="T8" fmla="*/ 755 w 756"/>
                <a:gd name="T9" fmla="*/ 72 h 598"/>
                <a:gd name="T10" fmla="*/ 747 w 756"/>
                <a:gd name="T11" fmla="*/ 203 h 598"/>
                <a:gd name="T12" fmla="*/ 721 w 756"/>
                <a:gd name="T13" fmla="*/ 597 h 598"/>
                <a:gd name="T14" fmla="*/ 622 w 756"/>
                <a:gd name="T15" fmla="*/ 590 h 598"/>
                <a:gd name="T16" fmla="*/ 311 w 756"/>
                <a:gd name="T17" fmla="*/ 562 h 598"/>
                <a:gd name="T18" fmla="*/ 0 w 756"/>
                <a:gd name="T19" fmla="*/ 522 h 598"/>
                <a:gd name="T20" fmla="*/ 0 w 756"/>
                <a:gd name="T21" fmla="*/ 522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6"/>
                <a:gd name="T34" fmla="*/ 0 h 598"/>
                <a:gd name="T35" fmla="*/ 756 w 756"/>
                <a:gd name="T36" fmla="*/ 598 h 5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6" h="598">
                  <a:moveTo>
                    <a:pt x="0" y="522"/>
                  </a:moveTo>
                  <a:lnTo>
                    <a:pt x="0" y="522"/>
                  </a:lnTo>
                  <a:lnTo>
                    <a:pt x="73" y="0"/>
                  </a:lnTo>
                  <a:lnTo>
                    <a:pt x="559" y="55"/>
                  </a:lnTo>
                  <a:lnTo>
                    <a:pt x="755" y="72"/>
                  </a:lnTo>
                  <a:lnTo>
                    <a:pt x="747" y="203"/>
                  </a:lnTo>
                  <a:lnTo>
                    <a:pt x="721" y="597"/>
                  </a:lnTo>
                  <a:lnTo>
                    <a:pt x="622" y="590"/>
                  </a:lnTo>
                  <a:lnTo>
                    <a:pt x="311" y="562"/>
                  </a:lnTo>
                  <a:lnTo>
                    <a:pt x="0" y="52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3" name="Freeform 13"/>
            <p:cNvSpPr>
              <a:spLocks/>
            </p:cNvSpPr>
            <p:nvPr/>
          </p:nvSpPr>
          <p:spPr bwMode="auto">
            <a:xfrm>
              <a:off x="4060769" y="2970153"/>
              <a:ext cx="135553" cy="128011"/>
            </a:xfrm>
            <a:custGeom>
              <a:avLst/>
              <a:gdLst>
                <a:gd name="T0" fmla="*/ 0 w 179"/>
                <a:gd name="T1" fmla="*/ 33 h 169"/>
                <a:gd name="T2" fmla="*/ 0 w 179"/>
                <a:gd name="T3" fmla="*/ 33 h 169"/>
                <a:gd name="T4" fmla="*/ 15 w 179"/>
                <a:gd name="T5" fmla="*/ 122 h 169"/>
                <a:gd name="T6" fmla="*/ 14 w 179"/>
                <a:gd name="T7" fmla="*/ 168 h 169"/>
                <a:gd name="T8" fmla="*/ 28 w 179"/>
                <a:gd name="T9" fmla="*/ 165 h 169"/>
                <a:gd name="T10" fmla="*/ 37 w 179"/>
                <a:gd name="T11" fmla="*/ 152 h 169"/>
                <a:gd name="T12" fmla="*/ 62 w 179"/>
                <a:gd name="T13" fmla="*/ 140 h 169"/>
                <a:gd name="T14" fmla="*/ 74 w 179"/>
                <a:gd name="T15" fmla="*/ 118 h 169"/>
                <a:gd name="T16" fmla="*/ 82 w 179"/>
                <a:gd name="T17" fmla="*/ 122 h 169"/>
                <a:gd name="T18" fmla="*/ 102 w 179"/>
                <a:gd name="T19" fmla="*/ 114 h 169"/>
                <a:gd name="T20" fmla="*/ 128 w 179"/>
                <a:gd name="T21" fmla="*/ 109 h 169"/>
                <a:gd name="T22" fmla="*/ 129 w 179"/>
                <a:gd name="T23" fmla="*/ 100 h 169"/>
                <a:gd name="T24" fmla="*/ 137 w 179"/>
                <a:gd name="T25" fmla="*/ 105 h 169"/>
                <a:gd name="T26" fmla="*/ 146 w 179"/>
                <a:gd name="T27" fmla="*/ 97 h 169"/>
                <a:gd name="T28" fmla="*/ 160 w 179"/>
                <a:gd name="T29" fmla="*/ 94 h 169"/>
                <a:gd name="T30" fmla="*/ 178 w 179"/>
                <a:gd name="T31" fmla="*/ 86 h 169"/>
                <a:gd name="T32" fmla="*/ 161 w 179"/>
                <a:gd name="T33" fmla="*/ 0 h 169"/>
                <a:gd name="T34" fmla="*/ 0 w 179"/>
                <a:gd name="T35" fmla="*/ 33 h 169"/>
                <a:gd name="T36" fmla="*/ 0 w 179"/>
                <a:gd name="T37" fmla="*/ 33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169"/>
                <a:gd name="T59" fmla="*/ 179 w 179"/>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169">
                  <a:moveTo>
                    <a:pt x="0" y="33"/>
                  </a:moveTo>
                  <a:lnTo>
                    <a:pt x="0" y="33"/>
                  </a:lnTo>
                  <a:lnTo>
                    <a:pt x="15" y="122"/>
                  </a:lnTo>
                  <a:lnTo>
                    <a:pt x="14" y="168"/>
                  </a:lnTo>
                  <a:lnTo>
                    <a:pt x="28" y="165"/>
                  </a:lnTo>
                  <a:lnTo>
                    <a:pt x="37" y="152"/>
                  </a:lnTo>
                  <a:lnTo>
                    <a:pt x="62" y="140"/>
                  </a:lnTo>
                  <a:lnTo>
                    <a:pt x="74" y="118"/>
                  </a:lnTo>
                  <a:lnTo>
                    <a:pt x="82" y="122"/>
                  </a:lnTo>
                  <a:lnTo>
                    <a:pt x="102" y="114"/>
                  </a:lnTo>
                  <a:lnTo>
                    <a:pt x="128" y="109"/>
                  </a:lnTo>
                  <a:lnTo>
                    <a:pt x="129" y="100"/>
                  </a:lnTo>
                  <a:lnTo>
                    <a:pt x="137" y="105"/>
                  </a:lnTo>
                  <a:lnTo>
                    <a:pt x="146" y="97"/>
                  </a:lnTo>
                  <a:lnTo>
                    <a:pt x="160" y="94"/>
                  </a:lnTo>
                  <a:lnTo>
                    <a:pt x="178" y="86"/>
                  </a:lnTo>
                  <a:lnTo>
                    <a:pt x="161" y="0"/>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4" name="Freeform 14"/>
            <p:cNvSpPr>
              <a:spLocks/>
            </p:cNvSpPr>
            <p:nvPr/>
          </p:nvSpPr>
          <p:spPr bwMode="auto">
            <a:xfrm>
              <a:off x="3944148" y="3244354"/>
              <a:ext cx="82543" cy="137100"/>
            </a:xfrm>
            <a:custGeom>
              <a:avLst/>
              <a:gdLst>
                <a:gd name="T0" fmla="*/ 0 w 109"/>
                <a:gd name="T1" fmla="*/ 19 h 181"/>
                <a:gd name="T2" fmla="*/ 0 w 109"/>
                <a:gd name="T3" fmla="*/ 19 h 181"/>
                <a:gd name="T4" fmla="*/ 14 w 109"/>
                <a:gd name="T5" fmla="*/ 0 h 181"/>
                <a:gd name="T6" fmla="*/ 34 w 109"/>
                <a:gd name="T7" fmla="*/ 0 h 181"/>
                <a:gd name="T8" fmla="*/ 28 w 109"/>
                <a:gd name="T9" fmla="*/ 20 h 181"/>
                <a:gd name="T10" fmla="*/ 23 w 109"/>
                <a:gd name="T11" fmla="*/ 26 h 181"/>
                <a:gd name="T12" fmla="*/ 26 w 109"/>
                <a:gd name="T13" fmla="*/ 47 h 181"/>
                <a:gd name="T14" fmla="*/ 38 w 109"/>
                <a:gd name="T15" fmla="*/ 60 h 181"/>
                <a:gd name="T16" fmla="*/ 53 w 109"/>
                <a:gd name="T17" fmla="*/ 74 h 181"/>
                <a:gd name="T18" fmla="*/ 58 w 109"/>
                <a:gd name="T19" fmla="*/ 95 h 181"/>
                <a:gd name="T20" fmla="*/ 68 w 109"/>
                <a:gd name="T21" fmla="*/ 111 h 181"/>
                <a:gd name="T22" fmla="*/ 79 w 109"/>
                <a:gd name="T23" fmla="*/ 121 h 181"/>
                <a:gd name="T24" fmla="*/ 96 w 109"/>
                <a:gd name="T25" fmla="*/ 127 h 181"/>
                <a:gd name="T26" fmla="*/ 104 w 109"/>
                <a:gd name="T27" fmla="*/ 143 h 181"/>
                <a:gd name="T28" fmla="*/ 90 w 109"/>
                <a:gd name="T29" fmla="*/ 157 h 181"/>
                <a:gd name="T30" fmla="*/ 104 w 109"/>
                <a:gd name="T31" fmla="*/ 154 h 181"/>
                <a:gd name="T32" fmla="*/ 108 w 109"/>
                <a:gd name="T33" fmla="*/ 167 h 181"/>
                <a:gd name="T34" fmla="*/ 80 w 109"/>
                <a:gd name="T35" fmla="*/ 174 h 181"/>
                <a:gd name="T36" fmla="*/ 43 w 109"/>
                <a:gd name="T37" fmla="*/ 180 h 181"/>
                <a:gd name="T38" fmla="*/ 40 w 109"/>
                <a:gd name="T39" fmla="*/ 168 h 181"/>
                <a:gd name="T40" fmla="*/ 0 w 109"/>
                <a:gd name="T41" fmla="*/ 19 h 181"/>
                <a:gd name="T42" fmla="*/ 0 w 109"/>
                <a:gd name="T43" fmla="*/ 19 h 1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
                <a:gd name="T67" fmla="*/ 0 h 181"/>
                <a:gd name="T68" fmla="*/ 109 w 109"/>
                <a:gd name="T69" fmla="*/ 181 h 1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 h="181">
                  <a:moveTo>
                    <a:pt x="0" y="19"/>
                  </a:moveTo>
                  <a:lnTo>
                    <a:pt x="0" y="19"/>
                  </a:lnTo>
                  <a:lnTo>
                    <a:pt x="14" y="0"/>
                  </a:lnTo>
                  <a:lnTo>
                    <a:pt x="34" y="0"/>
                  </a:lnTo>
                  <a:lnTo>
                    <a:pt x="28" y="20"/>
                  </a:lnTo>
                  <a:lnTo>
                    <a:pt x="23" y="26"/>
                  </a:lnTo>
                  <a:lnTo>
                    <a:pt x="26" y="47"/>
                  </a:lnTo>
                  <a:lnTo>
                    <a:pt x="38" y="60"/>
                  </a:lnTo>
                  <a:lnTo>
                    <a:pt x="53" y="74"/>
                  </a:lnTo>
                  <a:lnTo>
                    <a:pt x="58" y="95"/>
                  </a:lnTo>
                  <a:lnTo>
                    <a:pt x="68" y="111"/>
                  </a:lnTo>
                  <a:lnTo>
                    <a:pt x="79" y="121"/>
                  </a:lnTo>
                  <a:lnTo>
                    <a:pt x="96" y="127"/>
                  </a:lnTo>
                  <a:lnTo>
                    <a:pt x="104" y="143"/>
                  </a:lnTo>
                  <a:lnTo>
                    <a:pt x="90" y="157"/>
                  </a:lnTo>
                  <a:lnTo>
                    <a:pt x="104" y="154"/>
                  </a:lnTo>
                  <a:lnTo>
                    <a:pt x="108" y="167"/>
                  </a:lnTo>
                  <a:lnTo>
                    <a:pt x="80" y="174"/>
                  </a:lnTo>
                  <a:lnTo>
                    <a:pt x="43" y="180"/>
                  </a:lnTo>
                  <a:lnTo>
                    <a:pt x="40" y="168"/>
                  </a:lnTo>
                  <a:lnTo>
                    <a:pt x="0" y="1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5" name="Freeform 15"/>
            <p:cNvSpPr>
              <a:spLocks/>
            </p:cNvSpPr>
            <p:nvPr/>
          </p:nvSpPr>
          <p:spPr bwMode="auto">
            <a:xfrm>
              <a:off x="3860090" y="3351155"/>
              <a:ext cx="12874" cy="18179"/>
            </a:xfrm>
            <a:custGeom>
              <a:avLst/>
              <a:gdLst>
                <a:gd name="T0" fmla="*/ 0 w 17"/>
                <a:gd name="T1" fmla="*/ 7 h 24"/>
                <a:gd name="T2" fmla="*/ 0 w 17"/>
                <a:gd name="T3" fmla="*/ 7 h 24"/>
                <a:gd name="T4" fmla="*/ 11 w 17"/>
                <a:gd name="T5" fmla="*/ 0 h 24"/>
                <a:gd name="T6" fmla="*/ 16 w 17"/>
                <a:gd name="T7" fmla="*/ 13 h 24"/>
                <a:gd name="T8" fmla="*/ 12 w 17"/>
                <a:gd name="T9" fmla="*/ 23 h 24"/>
                <a:gd name="T10" fmla="*/ 0 w 17"/>
                <a:gd name="T11" fmla="*/ 7 h 24"/>
                <a:gd name="T12" fmla="*/ 0 w 17"/>
                <a:gd name="T13" fmla="*/ 7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0" y="7"/>
                  </a:moveTo>
                  <a:lnTo>
                    <a:pt x="0" y="7"/>
                  </a:lnTo>
                  <a:lnTo>
                    <a:pt x="11" y="0"/>
                  </a:lnTo>
                  <a:lnTo>
                    <a:pt x="16" y="13"/>
                  </a:lnTo>
                  <a:lnTo>
                    <a:pt x="12" y="23"/>
                  </a:lnTo>
                  <a:lnTo>
                    <a:pt x="0" y="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36" name="Group 16"/>
            <p:cNvGrpSpPr>
              <a:grpSpLocks/>
            </p:cNvGrpSpPr>
            <p:nvPr/>
          </p:nvGrpSpPr>
          <p:grpSpPr bwMode="auto">
            <a:xfrm>
              <a:off x="3132346" y="4217688"/>
              <a:ext cx="713355" cy="606725"/>
              <a:chOff x="3850" y="3052"/>
              <a:chExt cx="942" cy="801"/>
            </a:xfrm>
            <a:solidFill>
              <a:schemeClr val="accent3">
                <a:lumMod val="20000"/>
                <a:lumOff val="80000"/>
              </a:schemeClr>
            </a:solidFill>
          </p:grpSpPr>
          <p:sp>
            <p:nvSpPr>
              <p:cNvPr id="82090" name="Freeform 17"/>
              <p:cNvSpPr>
                <a:spLocks/>
              </p:cNvSpPr>
              <p:nvPr/>
            </p:nvSpPr>
            <p:spPr bwMode="auto">
              <a:xfrm>
                <a:off x="3850" y="3052"/>
                <a:ext cx="942" cy="714"/>
              </a:xfrm>
              <a:custGeom>
                <a:avLst/>
                <a:gdLst>
                  <a:gd name="T0" fmla="*/ 2 w 942"/>
                  <a:gd name="T1" fmla="*/ 47 h 714"/>
                  <a:gd name="T2" fmla="*/ 27 w 942"/>
                  <a:gd name="T3" fmla="*/ 92 h 714"/>
                  <a:gd name="T4" fmla="*/ 30 w 942"/>
                  <a:gd name="T5" fmla="*/ 118 h 714"/>
                  <a:gd name="T6" fmla="*/ 40 w 942"/>
                  <a:gd name="T7" fmla="*/ 128 h 714"/>
                  <a:gd name="T8" fmla="*/ 51 w 942"/>
                  <a:gd name="T9" fmla="*/ 101 h 714"/>
                  <a:gd name="T10" fmla="*/ 70 w 942"/>
                  <a:gd name="T11" fmla="*/ 97 h 714"/>
                  <a:gd name="T12" fmla="*/ 56 w 942"/>
                  <a:gd name="T13" fmla="*/ 125 h 714"/>
                  <a:gd name="T14" fmla="*/ 129 w 942"/>
                  <a:gd name="T15" fmla="*/ 98 h 714"/>
                  <a:gd name="T16" fmla="*/ 161 w 942"/>
                  <a:gd name="T17" fmla="*/ 97 h 714"/>
                  <a:gd name="T18" fmla="*/ 130 w 942"/>
                  <a:gd name="T19" fmla="*/ 109 h 714"/>
                  <a:gd name="T20" fmla="*/ 190 w 942"/>
                  <a:gd name="T21" fmla="*/ 124 h 714"/>
                  <a:gd name="T22" fmla="*/ 210 w 942"/>
                  <a:gd name="T23" fmla="*/ 118 h 714"/>
                  <a:gd name="T24" fmla="*/ 245 w 942"/>
                  <a:gd name="T25" fmla="*/ 138 h 714"/>
                  <a:gd name="T26" fmla="*/ 259 w 942"/>
                  <a:gd name="T27" fmla="*/ 160 h 714"/>
                  <a:gd name="T28" fmla="*/ 270 w 942"/>
                  <a:gd name="T29" fmla="*/ 190 h 714"/>
                  <a:gd name="T30" fmla="*/ 265 w 942"/>
                  <a:gd name="T31" fmla="*/ 196 h 714"/>
                  <a:gd name="T32" fmla="*/ 306 w 942"/>
                  <a:gd name="T33" fmla="*/ 184 h 714"/>
                  <a:gd name="T34" fmla="*/ 322 w 942"/>
                  <a:gd name="T35" fmla="*/ 180 h 714"/>
                  <a:gd name="T36" fmla="*/ 379 w 942"/>
                  <a:gd name="T37" fmla="*/ 154 h 714"/>
                  <a:gd name="T38" fmla="*/ 385 w 942"/>
                  <a:gd name="T39" fmla="*/ 126 h 714"/>
                  <a:gd name="T40" fmla="*/ 452 w 942"/>
                  <a:gd name="T41" fmla="*/ 140 h 714"/>
                  <a:gd name="T42" fmla="*/ 491 w 942"/>
                  <a:gd name="T43" fmla="*/ 171 h 714"/>
                  <a:gd name="T44" fmla="*/ 517 w 942"/>
                  <a:gd name="T45" fmla="*/ 201 h 714"/>
                  <a:gd name="T46" fmla="*/ 537 w 942"/>
                  <a:gd name="T47" fmla="*/ 226 h 714"/>
                  <a:gd name="T48" fmla="*/ 579 w 942"/>
                  <a:gd name="T49" fmla="*/ 247 h 714"/>
                  <a:gd name="T50" fmla="*/ 586 w 942"/>
                  <a:gd name="T51" fmla="*/ 355 h 714"/>
                  <a:gd name="T52" fmla="*/ 607 w 942"/>
                  <a:gd name="T53" fmla="*/ 412 h 714"/>
                  <a:gd name="T54" fmla="*/ 597 w 942"/>
                  <a:gd name="T55" fmla="*/ 384 h 714"/>
                  <a:gd name="T56" fmla="*/ 605 w 942"/>
                  <a:gd name="T57" fmla="*/ 374 h 714"/>
                  <a:gd name="T58" fmla="*/ 622 w 942"/>
                  <a:gd name="T59" fmla="*/ 393 h 714"/>
                  <a:gd name="T60" fmla="*/ 638 w 942"/>
                  <a:gd name="T61" fmla="*/ 391 h 714"/>
                  <a:gd name="T62" fmla="*/ 611 w 942"/>
                  <a:gd name="T63" fmla="*/ 444 h 714"/>
                  <a:gd name="T64" fmla="*/ 641 w 942"/>
                  <a:gd name="T65" fmla="*/ 489 h 714"/>
                  <a:gd name="T66" fmla="*/ 669 w 942"/>
                  <a:gd name="T67" fmla="*/ 520 h 714"/>
                  <a:gd name="T68" fmla="*/ 668 w 942"/>
                  <a:gd name="T69" fmla="*/ 499 h 714"/>
                  <a:gd name="T70" fmla="*/ 694 w 942"/>
                  <a:gd name="T71" fmla="*/ 498 h 714"/>
                  <a:gd name="T72" fmla="*/ 694 w 942"/>
                  <a:gd name="T73" fmla="*/ 526 h 714"/>
                  <a:gd name="T74" fmla="*/ 722 w 942"/>
                  <a:gd name="T75" fmla="*/ 560 h 714"/>
                  <a:gd name="T76" fmla="*/ 748 w 942"/>
                  <a:gd name="T77" fmla="*/ 626 h 714"/>
                  <a:gd name="T78" fmla="*/ 793 w 942"/>
                  <a:gd name="T79" fmla="*/ 637 h 714"/>
                  <a:gd name="T80" fmla="*/ 857 w 942"/>
                  <a:gd name="T81" fmla="*/ 688 h 714"/>
                  <a:gd name="T82" fmla="*/ 851 w 942"/>
                  <a:gd name="T83" fmla="*/ 704 h 714"/>
                  <a:gd name="T84" fmla="*/ 836 w 942"/>
                  <a:gd name="T85" fmla="*/ 713 h 714"/>
                  <a:gd name="T86" fmla="*/ 885 w 942"/>
                  <a:gd name="T87" fmla="*/ 706 h 714"/>
                  <a:gd name="T88" fmla="*/ 916 w 942"/>
                  <a:gd name="T89" fmla="*/ 692 h 714"/>
                  <a:gd name="T90" fmla="*/ 922 w 942"/>
                  <a:gd name="T91" fmla="*/ 643 h 714"/>
                  <a:gd name="T92" fmla="*/ 941 w 942"/>
                  <a:gd name="T93" fmla="*/ 614 h 714"/>
                  <a:gd name="T94" fmla="*/ 922 w 942"/>
                  <a:gd name="T95" fmla="*/ 465 h 714"/>
                  <a:gd name="T96" fmla="*/ 796 w 942"/>
                  <a:gd name="T97" fmla="*/ 246 h 714"/>
                  <a:gd name="T98" fmla="*/ 740 w 942"/>
                  <a:gd name="T99" fmla="*/ 140 h 714"/>
                  <a:gd name="T100" fmla="*/ 692 w 942"/>
                  <a:gd name="T101" fmla="*/ 10 h 714"/>
                  <a:gd name="T102" fmla="*/ 636 w 942"/>
                  <a:gd name="T103" fmla="*/ 0 h 714"/>
                  <a:gd name="T104" fmla="*/ 632 w 942"/>
                  <a:gd name="T105" fmla="*/ 62 h 714"/>
                  <a:gd name="T106" fmla="*/ 609 w 942"/>
                  <a:gd name="T107" fmla="*/ 38 h 714"/>
                  <a:gd name="T108" fmla="*/ 290 w 942"/>
                  <a:gd name="T109" fmla="*/ 21 h 714"/>
                  <a:gd name="T110" fmla="*/ 2 w 942"/>
                  <a:gd name="T111" fmla="*/ 47 h 7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2"/>
                  <a:gd name="T169" fmla="*/ 0 h 714"/>
                  <a:gd name="T170" fmla="*/ 942 w 942"/>
                  <a:gd name="T171" fmla="*/ 714 h 7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2" h="714">
                    <a:moveTo>
                      <a:pt x="2" y="47"/>
                    </a:moveTo>
                    <a:lnTo>
                      <a:pt x="2" y="47"/>
                    </a:lnTo>
                    <a:lnTo>
                      <a:pt x="0" y="66"/>
                    </a:lnTo>
                    <a:lnTo>
                      <a:pt x="27" y="92"/>
                    </a:lnTo>
                    <a:lnTo>
                      <a:pt x="22" y="108"/>
                    </a:lnTo>
                    <a:lnTo>
                      <a:pt x="30" y="118"/>
                    </a:lnTo>
                    <a:lnTo>
                      <a:pt x="20" y="137"/>
                    </a:lnTo>
                    <a:lnTo>
                      <a:pt x="40" y="128"/>
                    </a:lnTo>
                    <a:lnTo>
                      <a:pt x="51" y="115"/>
                    </a:lnTo>
                    <a:lnTo>
                      <a:pt x="51" y="101"/>
                    </a:lnTo>
                    <a:lnTo>
                      <a:pt x="61" y="109"/>
                    </a:lnTo>
                    <a:lnTo>
                      <a:pt x="70" y="97"/>
                    </a:lnTo>
                    <a:lnTo>
                      <a:pt x="78" y="108"/>
                    </a:lnTo>
                    <a:lnTo>
                      <a:pt x="56" y="125"/>
                    </a:lnTo>
                    <a:lnTo>
                      <a:pt x="117" y="111"/>
                    </a:lnTo>
                    <a:lnTo>
                      <a:pt x="129" y="98"/>
                    </a:lnTo>
                    <a:lnTo>
                      <a:pt x="138" y="103"/>
                    </a:lnTo>
                    <a:lnTo>
                      <a:pt x="161" y="97"/>
                    </a:lnTo>
                    <a:lnTo>
                      <a:pt x="171" y="105"/>
                    </a:lnTo>
                    <a:lnTo>
                      <a:pt x="130" y="109"/>
                    </a:lnTo>
                    <a:lnTo>
                      <a:pt x="142" y="113"/>
                    </a:lnTo>
                    <a:lnTo>
                      <a:pt x="190" y="124"/>
                    </a:lnTo>
                    <a:lnTo>
                      <a:pt x="218" y="140"/>
                    </a:lnTo>
                    <a:lnTo>
                      <a:pt x="210" y="118"/>
                    </a:lnTo>
                    <a:lnTo>
                      <a:pt x="224" y="134"/>
                    </a:lnTo>
                    <a:lnTo>
                      <a:pt x="245" y="138"/>
                    </a:lnTo>
                    <a:lnTo>
                      <a:pt x="227" y="143"/>
                    </a:lnTo>
                    <a:lnTo>
                      <a:pt x="259" y="160"/>
                    </a:lnTo>
                    <a:lnTo>
                      <a:pt x="271" y="175"/>
                    </a:lnTo>
                    <a:lnTo>
                      <a:pt x="270" y="190"/>
                    </a:lnTo>
                    <a:lnTo>
                      <a:pt x="258" y="170"/>
                    </a:lnTo>
                    <a:lnTo>
                      <a:pt x="265" y="196"/>
                    </a:lnTo>
                    <a:lnTo>
                      <a:pt x="290" y="186"/>
                    </a:lnTo>
                    <a:lnTo>
                      <a:pt x="306" y="184"/>
                    </a:lnTo>
                    <a:lnTo>
                      <a:pt x="317" y="173"/>
                    </a:lnTo>
                    <a:lnTo>
                      <a:pt x="322" y="180"/>
                    </a:lnTo>
                    <a:lnTo>
                      <a:pt x="356" y="155"/>
                    </a:lnTo>
                    <a:lnTo>
                      <a:pt x="379" y="154"/>
                    </a:lnTo>
                    <a:lnTo>
                      <a:pt x="370" y="146"/>
                    </a:lnTo>
                    <a:lnTo>
                      <a:pt x="385" y="126"/>
                    </a:lnTo>
                    <a:lnTo>
                      <a:pt x="418" y="124"/>
                    </a:lnTo>
                    <a:lnTo>
                      <a:pt x="452" y="140"/>
                    </a:lnTo>
                    <a:lnTo>
                      <a:pt x="473" y="166"/>
                    </a:lnTo>
                    <a:lnTo>
                      <a:pt x="491" y="171"/>
                    </a:lnTo>
                    <a:lnTo>
                      <a:pt x="494" y="190"/>
                    </a:lnTo>
                    <a:lnTo>
                      <a:pt x="517" y="201"/>
                    </a:lnTo>
                    <a:lnTo>
                      <a:pt x="526" y="215"/>
                    </a:lnTo>
                    <a:lnTo>
                      <a:pt x="537" y="226"/>
                    </a:lnTo>
                    <a:lnTo>
                      <a:pt x="567" y="227"/>
                    </a:lnTo>
                    <a:lnTo>
                      <a:pt x="579" y="247"/>
                    </a:lnTo>
                    <a:lnTo>
                      <a:pt x="594" y="285"/>
                    </a:lnTo>
                    <a:lnTo>
                      <a:pt x="586" y="355"/>
                    </a:lnTo>
                    <a:lnTo>
                      <a:pt x="588" y="398"/>
                    </a:lnTo>
                    <a:lnTo>
                      <a:pt x="607" y="412"/>
                    </a:lnTo>
                    <a:lnTo>
                      <a:pt x="610" y="392"/>
                    </a:lnTo>
                    <a:lnTo>
                      <a:pt x="597" y="384"/>
                    </a:lnTo>
                    <a:lnTo>
                      <a:pt x="600" y="370"/>
                    </a:lnTo>
                    <a:lnTo>
                      <a:pt x="605" y="374"/>
                    </a:lnTo>
                    <a:lnTo>
                      <a:pt x="618" y="378"/>
                    </a:lnTo>
                    <a:lnTo>
                      <a:pt x="622" y="393"/>
                    </a:lnTo>
                    <a:lnTo>
                      <a:pt x="630" y="377"/>
                    </a:lnTo>
                    <a:lnTo>
                      <a:pt x="638" y="391"/>
                    </a:lnTo>
                    <a:lnTo>
                      <a:pt x="612" y="436"/>
                    </a:lnTo>
                    <a:lnTo>
                      <a:pt x="611" y="444"/>
                    </a:lnTo>
                    <a:lnTo>
                      <a:pt x="627" y="452"/>
                    </a:lnTo>
                    <a:lnTo>
                      <a:pt x="641" y="489"/>
                    </a:lnTo>
                    <a:lnTo>
                      <a:pt x="658" y="506"/>
                    </a:lnTo>
                    <a:lnTo>
                      <a:pt x="669" y="520"/>
                    </a:lnTo>
                    <a:lnTo>
                      <a:pt x="683" y="520"/>
                    </a:lnTo>
                    <a:lnTo>
                      <a:pt x="668" y="499"/>
                    </a:lnTo>
                    <a:lnTo>
                      <a:pt x="679" y="502"/>
                    </a:lnTo>
                    <a:lnTo>
                      <a:pt x="694" y="498"/>
                    </a:lnTo>
                    <a:lnTo>
                      <a:pt x="687" y="506"/>
                    </a:lnTo>
                    <a:lnTo>
                      <a:pt x="694" y="526"/>
                    </a:lnTo>
                    <a:lnTo>
                      <a:pt x="700" y="550"/>
                    </a:lnTo>
                    <a:lnTo>
                      <a:pt x="722" y="560"/>
                    </a:lnTo>
                    <a:lnTo>
                      <a:pt x="728" y="577"/>
                    </a:lnTo>
                    <a:lnTo>
                      <a:pt x="748" y="626"/>
                    </a:lnTo>
                    <a:lnTo>
                      <a:pt x="772" y="626"/>
                    </a:lnTo>
                    <a:lnTo>
                      <a:pt x="793" y="637"/>
                    </a:lnTo>
                    <a:lnTo>
                      <a:pt x="828" y="684"/>
                    </a:lnTo>
                    <a:lnTo>
                      <a:pt x="857" y="688"/>
                    </a:lnTo>
                    <a:lnTo>
                      <a:pt x="858" y="698"/>
                    </a:lnTo>
                    <a:lnTo>
                      <a:pt x="851" y="704"/>
                    </a:lnTo>
                    <a:lnTo>
                      <a:pt x="828" y="694"/>
                    </a:lnTo>
                    <a:lnTo>
                      <a:pt x="836" y="713"/>
                    </a:lnTo>
                    <a:lnTo>
                      <a:pt x="862" y="706"/>
                    </a:lnTo>
                    <a:lnTo>
                      <a:pt x="885" y="706"/>
                    </a:lnTo>
                    <a:lnTo>
                      <a:pt x="896" y="694"/>
                    </a:lnTo>
                    <a:lnTo>
                      <a:pt x="916" y="692"/>
                    </a:lnTo>
                    <a:lnTo>
                      <a:pt x="927" y="672"/>
                    </a:lnTo>
                    <a:lnTo>
                      <a:pt x="922" y="643"/>
                    </a:lnTo>
                    <a:lnTo>
                      <a:pt x="932" y="610"/>
                    </a:lnTo>
                    <a:lnTo>
                      <a:pt x="941" y="614"/>
                    </a:lnTo>
                    <a:lnTo>
                      <a:pt x="933" y="499"/>
                    </a:lnTo>
                    <a:lnTo>
                      <a:pt x="922" y="465"/>
                    </a:lnTo>
                    <a:lnTo>
                      <a:pt x="821" y="299"/>
                    </a:lnTo>
                    <a:lnTo>
                      <a:pt x="796" y="246"/>
                    </a:lnTo>
                    <a:lnTo>
                      <a:pt x="807" y="246"/>
                    </a:lnTo>
                    <a:lnTo>
                      <a:pt x="740" y="140"/>
                    </a:lnTo>
                    <a:lnTo>
                      <a:pt x="694" y="29"/>
                    </a:lnTo>
                    <a:lnTo>
                      <a:pt x="692" y="10"/>
                    </a:lnTo>
                    <a:lnTo>
                      <a:pt x="679" y="8"/>
                    </a:lnTo>
                    <a:lnTo>
                      <a:pt x="636" y="0"/>
                    </a:lnTo>
                    <a:lnTo>
                      <a:pt x="624" y="13"/>
                    </a:lnTo>
                    <a:lnTo>
                      <a:pt x="632" y="62"/>
                    </a:lnTo>
                    <a:lnTo>
                      <a:pt x="612" y="61"/>
                    </a:lnTo>
                    <a:lnTo>
                      <a:pt x="609" y="38"/>
                    </a:lnTo>
                    <a:lnTo>
                      <a:pt x="311" y="56"/>
                    </a:lnTo>
                    <a:lnTo>
                      <a:pt x="290" y="21"/>
                    </a:lnTo>
                    <a:lnTo>
                      <a:pt x="2" y="47"/>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91" name="Freeform 18"/>
              <p:cNvSpPr>
                <a:spLocks/>
              </p:cNvSpPr>
              <p:nvPr/>
            </p:nvSpPr>
            <p:spPr bwMode="auto">
              <a:xfrm>
                <a:off x="4627" y="3820"/>
                <a:ext cx="48" cy="33"/>
              </a:xfrm>
              <a:custGeom>
                <a:avLst/>
                <a:gdLst>
                  <a:gd name="T0" fmla="*/ 0 w 48"/>
                  <a:gd name="T1" fmla="*/ 32 h 33"/>
                  <a:gd name="T2" fmla="*/ 0 w 48"/>
                  <a:gd name="T3" fmla="*/ 32 h 33"/>
                  <a:gd name="T4" fmla="*/ 3 w 48"/>
                  <a:gd name="T5" fmla="*/ 14 h 33"/>
                  <a:gd name="T6" fmla="*/ 19 w 48"/>
                  <a:gd name="T7" fmla="*/ 11 h 33"/>
                  <a:gd name="T8" fmla="*/ 22 w 48"/>
                  <a:gd name="T9" fmla="*/ 0 h 33"/>
                  <a:gd name="T10" fmla="*/ 47 w 48"/>
                  <a:gd name="T11" fmla="*/ 12 h 33"/>
                  <a:gd name="T12" fmla="*/ 23 w 48"/>
                  <a:gd name="T13" fmla="*/ 22 h 33"/>
                  <a:gd name="T14" fmla="*/ 9 w 48"/>
                  <a:gd name="T15" fmla="*/ 17 h 33"/>
                  <a:gd name="T16" fmla="*/ 13 w 48"/>
                  <a:gd name="T17" fmla="*/ 26 h 33"/>
                  <a:gd name="T18" fmla="*/ 0 w 48"/>
                  <a:gd name="T19" fmla="*/ 32 h 33"/>
                  <a:gd name="T20" fmla="*/ 0 w 48"/>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3"/>
                  <a:gd name="T35" fmla="*/ 48 w 48"/>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3">
                    <a:moveTo>
                      <a:pt x="0" y="32"/>
                    </a:moveTo>
                    <a:lnTo>
                      <a:pt x="0" y="32"/>
                    </a:lnTo>
                    <a:lnTo>
                      <a:pt x="3" y="14"/>
                    </a:lnTo>
                    <a:lnTo>
                      <a:pt x="19" y="11"/>
                    </a:lnTo>
                    <a:lnTo>
                      <a:pt x="22" y="0"/>
                    </a:lnTo>
                    <a:lnTo>
                      <a:pt x="47" y="12"/>
                    </a:lnTo>
                    <a:lnTo>
                      <a:pt x="23" y="22"/>
                    </a:lnTo>
                    <a:lnTo>
                      <a:pt x="9" y="17"/>
                    </a:lnTo>
                    <a:lnTo>
                      <a:pt x="13" y="26"/>
                    </a:lnTo>
                    <a:lnTo>
                      <a:pt x="0" y="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92" name="Freeform 19"/>
              <p:cNvSpPr>
                <a:spLocks/>
              </p:cNvSpPr>
              <p:nvPr/>
            </p:nvSpPr>
            <p:spPr bwMode="auto">
              <a:xfrm>
                <a:off x="4694" y="3800"/>
                <a:ext cx="39" cy="26"/>
              </a:xfrm>
              <a:custGeom>
                <a:avLst/>
                <a:gdLst>
                  <a:gd name="T0" fmla="*/ 0 w 39"/>
                  <a:gd name="T1" fmla="*/ 24 h 26"/>
                  <a:gd name="T2" fmla="*/ 0 w 39"/>
                  <a:gd name="T3" fmla="*/ 24 h 26"/>
                  <a:gd name="T4" fmla="*/ 7 w 39"/>
                  <a:gd name="T5" fmla="*/ 25 h 26"/>
                  <a:gd name="T6" fmla="*/ 38 w 39"/>
                  <a:gd name="T7" fmla="*/ 0 h 26"/>
                  <a:gd name="T8" fmla="*/ 10 w 39"/>
                  <a:gd name="T9" fmla="*/ 17 h 26"/>
                  <a:gd name="T10" fmla="*/ 0 w 39"/>
                  <a:gd name="T11" fmla="*/ 24 h 26"/>
                  <a:gd name="T12" fmla="*/ 0 w 39"/>
                  <a:gd name="T13" fmla="*/ 24 h 26"/>
                  <a:gd name="T14" fmla="*/ 0 60000 65536"/>
                  <a:gd name="T15" fmla="*/ 0 60000 65536"/>
                  <a:gd name="T16" fmla="*/ 0 60000 65536"/>
                  <a:gd name="T17" fmla="*/ 0 60000 65536"/>
                  <a:gd name="T18" fmla="*/ 0 60000 65536"/>
                  <a:gd name="T19" fmla="*/ 0 60000 65536"/>
                  <a:gd name="T20" fmla="*/ 0 60000 65536"/>
                  <a:gd name="T21" fmla="*/ 0 w 39"/>
                  <a:gd name="T22" fmla="*/ 0 h 26"/>
                  <a:gd name="T23" fmla="*/ 39 w 3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6">
                    <a:moveTo>
                      <a:pt x="0" y="24"/>
                    </a:moveTo>
                    <a:lnTo>
                      <a:pt x="0" y="24"/>
                    </a:lnTo>
                    <a:lnTo>
                      <a:pt x="7" y="25"/>
                    </a:lnTo>
                    <a:lnTo>
                      <a:pt x="38" y="0"/>
                    </a:lnTo>
                    <a:lnTo>
                      <a:pt x="10" y="17"/>
                    </a:lnTo>
                    <a:lnTo>
                      <a:pt x="0" y="2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93" name="Freeform 20"/>
              <p:cNvSpPr>
                <a:spLocks/>
              </p:cNvSpPr>
              <p:nvPr/>
            </p:nvSpPr>
            <p:spPr bwMode="auto">
              <a:xfrm>
                <a:off x="4760" y="3725"/>
                <a:ext cx="27" cy="51"/>
              </a:xfrm>
              <a:custGeom>
                <a:avLst/>
                <a:gdLst>
                  <a:gd name="T0" fmla="*/ 0 w 27"/>
                  <a:gd name="T1" fmla="*/ 50 h 51"/>
                  <a:gd name="T2" fmla="*/ 0 w 27"/>
                  <a:gd name="T3" fmla="*/ 50 h 51"/>
                  <a:gd name="T4" fmla="*/ 12 w 27"/>
                  <a:gd name="T5" fmla="*/ 34 h 51"/>
                  <a:gd name="T6" fmla="*/ 26 w 27"/>
                  <a:gd name="T7" fmla="*/ 0 h 51"/>
                  <a:gd name="T8" fmla="*/ 18 w 27"/>
                  <a:gd name="T9" fmla="*/ 15 h 51"/>
                  <a:gd name="T10" fmla="*/ 0 w 27"/>
                  <a:gd name="T11" fmla="*/ 50 h 51"/>
                  <a:gd name="T12" fmla="*/ 0 w 27"/>
                  <a:gd name="T13" fmla="*/ 50 h 51"/>
                  <a:gd name="T14" fmla="*/ 0 60000 65536"/>
                  <a:gd name="T15" fmla="*/ 0 60000 65536"/>
                  <a:gd name="T16" fmla="*/ 0 60000 65536"/>
                  <a:gd name="T17" fmla="*/ 0 60000 65536"/>
                  <a:gd name="T18" fmla="*/ 0 60000 65536"/>
                  <a:gd name="T19" fmla="*/ 0 60000 65536"/>
                  <a:gd name="T20" fmla="*/ 0 60000 65536"/>
                  <a:gd name="T21" fmla="*/ 0 w 27"/>
                  <a:gd name="T22" fmla="*/ 0 h 51"/>
                  <a:gd name="T23" fmla="*/ 27 w 2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51">
                    <a:moveTo>
                      <a:pt x="0" y="50"/>
                    </a:moveTo>
                    <a:lnTo>
                      <a:pt x="0" y="50"/>
                    </a:lnTo>
                    <a:lnTo>
                      <a:pt x="12" y="34"/>
                    </a:lnTo>
                    <a:lnTo>
                      <a:pt x="26" y="0"/>
                    </a:lnTo>
                    <a:lnTo>
                      <a:pt x="18" y="15"/>
                    </a:lnTo>
                    <a:lnTo>
                      <a:pt x="0" y="50"/>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37" name="Freeform 21"/>
            <p:cNvSpPr>
              <a:spLocks/>
            </p:cNvSpPr>
            <p:nvPr/>
          </p:nvSpPr>
          <p:spPr bwMode="auto">
            <a:xfrm>
              <a:off x="3260326" y="3820022"/>
              <a:ext cx="427862" cy="445386"/>
            </a:xfrm>
            <a:custGeom>
              <a:avLst/>
              <a:gdLst>
                <a:gd name="T0" fmla="*/ 0 w 565"/>
                <a:gd name="T1" fmla="*/ 33 h 588"/>
                <a:gd name="T2" fmla="*/ 0 w 565"/>
                <a:gd name="T3" fmla="*/ 33 h 588"/>
                <a:gd name="T4" fmla="*/ 75 w 565"/>
                <a:gd name="T5" fmla="*/ 305 h 588"/>
                <a:gd name="T6" fmla="*/ 102 w 565"/>
                <a:gd name="T7" fmla="*/ 349 h 588"/>
                <a:gd name="T8" fmla="*/ 112 w 565"/>
                <a:gd name="T9" fmla="*/ 384 h 588"/>
                <a:gd name="T10" fmla="*/ 101 w 565"/>
                <a:gd name="T11" fmla="*/ 407 h 588"/>
                <a:gd name="T12" fmla="*/ 96 w 565"/>
                <a:gd name="T13" fmla="*/ 444 h 588"/>
                <a:gd name="T14" fmla="*/ 121 w 565"/>
                <a:gd name="T15" fmla="*/ 546 h 588"/>
                <a:gd name="T16" fmla="*/ 142 w 565"/>
                <a:gd name="T17" fmla="*/ 581 h 588"/>
                <a:gd name="T18" fmla="*/ 440 w 565"/>
                <a:gd name="T19" fmla="*/ 563 h 588"/>
                <a:gd name="T20" fmla="*/ 443 w 565"/>
                <a:gd name="T21" fmla="*/ 586 h 588"/>
                <a:gd name="T22" fmla="*/ 463 w 565"/>
                <a:gd name="T23" fmla="*/ 587 h 588"/>
                <a:gd name="T24" fmla="*/ 455 w 565"/>
                <a:gd name="T25" fmla="*/ 538 h 588"/>
                <a:gd name="T26" fmla="*/ 467 w 565"/>
                <a:gd name="T27" fmla="*/ 525 h 588"/>
                <a:gd name="T28" fmla="*/ 510 w 565"/>
                <a:gd name="T29" fmla="*/ 533 h 588"/>
                <a:gd name="T30" fmla="*/ 517 w 565"/>
                <a:gd name="T31" fmla="*/ 499 h 588"/>
                <a:gd name="T32" fmla="*/ 510 w 565"/>
                <a:gd name="T33" fmla="*/ 496 h 588"/>
                <a:gd name="T34" fmla="*/ 521 w 565"/>
                <a:gd name="T35" fmla="*/ 488 h 588"/>
                <a:gd name="T36" fmla="*/ 505 w 565"/>
                <a:gd name="T37" fmla="*/ 480 h 588"/>
                <a:gd name="T38" fmla="*/ 513 w 565"/>
                <a:gd name="T39" fmla="*/ 468 h 588"/>
                <a:gd name="T40" fmla="*/ 511 w 565"/>
                <a:gd name="T41" fmla="*/ 452 h 588"/>
                <a:gd name="T42" fmla="*/ 531 w 565"/>
                <a:gd name="T43" fmla="*/ 439 h 588"/>
                <a:gd name="T44" fmla="*/ 525 w 565"/>
                <a:gd name="T45" fmla="*/ 421 h 588"/>
                <a:gd name="T46" fmla="*/ 533 w 565"/>
                <a:gd name="T47" fmla="*/ 416 h 588"/>
                <a:gd name="T48" fmla="*/ 539 w 565"/>
                <a:gd name="T49" fmla="*/ 400 h 588"/>
                <a:gd name="T50" fmla="*/ 531 w 565"/>
                <a:gd name="T51" fmla="*/ 395 h 588"/>
                <a:gd name="T52" fmla="*/ 546 w 565"/>
                <a:gd name="T53" fmla="*/ 384 h 588"/>
                <a:gd name="T54" fmla="*/ 537 w 565"/>
                <a:gd name="T55" fmla="*/ 372 h 588"/>
                <a:gd name="T56" fmla="*/ 550 w 565"/>
                <a:gd name="T57" fmla="*/ 372 h 588"/>
                <a:gd name="T58" fmla="*/ 564 w 565"/>
                <a:gd name="T59" fmla="*/ 355 h 588"/>
                <a:gd name="T60" fmla="*/ 557 w 565"/>
                <a:gd name="T61" fmla="*/ 349 h 588"/>
                <a:gd name="T62" fmla="*/ 539 w 565"/>
                <a:gd name="T63" fmla="*/ 347 h 588"/>
                <a:gd name="T64" fmla="*/ 526 w 565"/>
                <a:gd name="T65" fmla="*/ 330 h 588"/>
                <a:gd name="T66" fmla="*/ 504 w 565"/>
                <a:gd name="T67" fmla="*/ 290 h 588"/>
                <a:gd name="T68" fmla="*/ 491 w 565"/>
                <a:gd name="T69" fmla="*/ 285 h 588"/>
                <a:gd name="T70" fmla="*/ 465 w 565"/>
                <a:gd name="T71" fmla="*/ 232 h 588"/>
                <a:gd name="T72" fmla="*/ 430 w 565"/>
                <a:gd name="T73" fmla="*/ 209 h 588"/>
                <a:gd name="T74" fmla="*/ 404 w 565"/>
                <a:gd name="T75" fmla="*/ 173 h 588"/>
                <a:gd name="T76" fmla="*/ 342 w 565"/>
                <a:gd name="T77" fmla="*/ 127 h 588"/>
                <a:gd name="T78" fmla="*/ 310 w 565"/>
                <a:gd name="T79" fmla="*/ 85 h 588"/>
                <a:gd name="T80" fmla="*/ 242 w 565"/>
                <a:gd name="T81" fmla="*/ 42 h 588"/>
                <a:gd name="T82" fmla="*/ 264 w 565"/>
                <a:gd name="T83" fmla="*/ 0 h 588"/>
                <a:gd name="T84" fmla="*/ 136 w 565"/>
                <a:gd name="T85" fmla="*/ 15 h 588"/>
                <a:gd name="T86" fmla="*/ 0 w 565"/>
                <a:gd name="T87" fmla="*/ 33 h 588"/>
                <a:gd name="T88" fmla="*/ 0 w 565"/>
                <a:gd name="T89" fmla="*/ 33 h 5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5"/>
                <a:gd name="T136" fmla="*/ 0 h 588"/>
                <a:gd name="T137" fmla="*/ 565 w 565"/>
                <a:gd name="T138" fmla="*/ 588 h 5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5" h="588">
                  <a:moveTo>
                    <a:pt x="0" y="33"/>
                  </a:moveTo>
                  <a:lnTo>
                    <a:pt x="0" y="33"/>
                  </a:lnTo>
                  <a:lnTo>
                    <a:pt x="75" y="305"/>
                  </a:lnTo>
                  <a:lnTo>
                    <a:pt x="102" y="349"/>
                  </a:lnTo>
                  <a:lnTo>
                    <a:pt x="112" y="384"/>
                  </a:lnTo>
                  <a:lnTo>
                    <a:pt x="101" y="407"/>
                  </a:lnTo>
                  <a:lnTo>
                    <a:pt x="96" y="444"/>
                  </a:lnTo>
                  <a:lnTo>
                    <a:pt x="121" y="546"/>
                  </a:lnTo>
                  <a:lnTo>
                    <a:pt x="142" y="581"/>
                  </a:lnTo>
                  <a:lnTo>
                    <a:pt x="440" y="563"/>
                  </a:lnTo>
                  <a:lnTo>
                    <a:pt x="443" y="586"/>
                  </a:lnTo>
                  <a:lnTo>
                    <a:pt x="463" y="587"/>
                  </a:lnTo>
                  <a:lnTo>
                    <a:pt x="455" y="538"/>
                  </a:lnTo>
                  <a:lnTo>
                    <a:pt x="467" y="525"/>
                  </a:lnTo>
                  <a:lnTo>
                    <a:pt x="510" y="533"/>
                  </a:lnTo>
                  <a:lnTo>
                    <a:pt x="517" y="499"/>
                  </a:lnTo>
                  <a:lnTo>
                    <a:pt x="510" y="496"/>
                  </a:lnTo>
                  <a:lnTo>
                    <a:pt x="521" y="488"/>
                  </a:lnTo>
                  <a:lnTo>
                    <a:pt x="505" y="480"/>
                  </a:lnTo>
                  <a:lnTo>
                    <a:pt x="513" y="468"/>
                  </a:lnTo>
                  <a:lnTo>
                    <a:pt x="511" y="452"/>
                  </a:lnTo>
                  <a:lnTo>
                    <a:pt x="531" y="439"/>
                  </a:lnTo>
                  <a:lnTo>
                    <a:pt x="525" y="421"/>
                  </a:lnTo>
                  <a:lnTo>
                    <a:pt x="533" y="416"/>
                  </a:lnTo>
                  <a:lnTo>
                    <a:pt x="539" y="400"/>
                  </a:lnTo>
                  <a:lnTo>
                    <a:pt x="531" y="395"/>
                  </a:lnTo>
                  <a:lnTo>
                    <a:pt x="546" y="384"/>
                  </a:lnTo>
                  <a:lnTo>
                    <a:pt x="537" y="372"/>
                  </a:lnTo>
                  <a:lnTo>
                    <a:pt x="550" y="372"/>
                  </a:lnTo>
                  <a:lnTo>
                    <a:pt x="564" y="355"/>
                  </a:lnTo>
                  <a:lnTo>
                    <a:pt x="557" y="349"/>
                  </a:lnTo>
                  <a:lnTo>
                    <a:pt x="539" y="347"/>
                  </a:lnTo>
                  <a:lnTo>
                    <a:pt x="526" y="330"/>
                  </a:lnTo>
                  <a:lnTo>
                    <a:pt x="504" y="290"/>
                  </a:lnTo>
                  <a:lnTo>
                    <a:pt x="491" y="285"/>
                  </a:lnTo>
                  <a:lnTo>
                    <a:pt x="465" y="232"/>
                  </a:lnTo>
                  <a:lnTo>
                    <a:pt x="430" y="209"/>
                  </a:lnTo>
                  <a:lnTo>
                    <a:pt x="404" y="173"/>
                  </a:lnTo>
                  <a:lnTo>
                    <a:pt x="342" y="127"/>
                  </a:lnTo>
                  <a:lnTo>
                    <a:pt x="310" y="85"/>
                  </a:lnTo>
                  <a:lnTo>
                    <a:pt x="242" y="42"/>
                  </a:lnTo>
                  <a:lnTo>
                    <a:pt x="264" y="0"/>
                  </a:lnTo>
                  <a:lnTo>
                    <a:pt x="136" y="15"/>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8" name="Freeform 22"/>
            <p:cNvSpPr>
              <a:spLocks/>
            </p:cNvSpPr>
            <p:nvPr/>
          </p:nvSpPr>
          <p:spPr bwMode="auto">
            <a:xfrm>
              <a:off x="900649" y="2334645"/>
              <a:ext cx="470269" cy="758974"/>
            </a:xfrm>
            <a:custGeom>
              <a:avLst/>
              <a:gdLst>
                <a:gd name="T0" fmla="*/ 0 w 621"/>
                <a:gd name="T1" fmla="*/ 889 h 1002"/>
                <a:gd name="T2" fmla="*/ 0 w 621"/>
                <a:gd name="T3" fmla="*/ 889 h 1002"/>
                <a:gd name="T4" fmla="*/ 49 w 621"/>
                <a:gd name="T5" fmla="*/ 674 h 1002"/>
                <a:gd name="T6" fmla="*/ 74 w 621"/>
                <a:gd name="T7" fmla="*/ 617 h 1002"/>
                <a:gd name="T8" fmla="*/ 53 w 621"/>
                <a:gd name="T9" fmla="*/ 590 h 1002"/>
                <a:gd name="T10" fmla="*/ 58 w 621"/>
                <a:gd name="T11" fmla="*/ 566 h 1002"/>
                <a:gd name="T12" fmla="*/ 97 w 621"/>
                <a:gd name="T13" fmla="*/ 529 h 1002"/>
                <a:gd name="T14" fmla="*/ 129 w 621"/>
                <a:gd name="T15" fmla="*/ 478 h 1002"/>
                <a:gd name="T16" fmla="*/ 157 w 621"/>
                <a:gd name="T17" fmla="*/ 434 h 1002"/>
                <a:gd name="T18" fmla="*/ 136 w 621"/>
                <a:gd name="T19" fmla="*/ 402 h 1002"/>
                <a:gd name="T20" fmla="*/ 127 w 621"/>
                <a:gd name="T21" fmla="*/ 380 h 1002"/>
                <a:gd name="T22" fmla="*/ 130 w 621"/>
                <a:gd name="T23" fmla="*/ 324 h 1002"/>
                <a:gd name="T24" fmla="*/ 207 w 621"/>
                <a:gd name="T25" fmla="*/ 0 h 1002"/>
                <a:gd name="T26" fmla="*/ 289 w 621"/>
                <a:gd name="T27" fmla="*/ 19 h 1002"/>
                <a:gd name="T28" fmla="*/ 261 w 621"/>
                <a:gd name="T29" fmla="*/ 145 h 1002"/>
                <a:gd name="T30" fmla="*/ 279 w 621"/>
                <a:gd name="T31" fmla="*/ 189 h 1002"/>
                <a:gd name="T32" fmla="*/ 281 w 621"/>
                <a:gd name="T33" fmla="*/ 218 h 1002"/>
                <a:gd name="T34" fmla="*/ 271 w 621"/>
                <a:gd name="T35" fmla="*/ 222 h 1002"/>
                <a:gd name="T36" fmla="*/ 303 w 621"/>
                <a:gd name="T37" fmla="*/ 253 h 1002"/>
                <a:gd name="T38" fmla="*/ 336 w 621"/>
                <a:gd name="T39" fmla="*/ 333 h 1002"/>
                <a:gd name="T40" fmla="*/ 347 w 621"/>
                <a:gd name="T41" fmla="*/ 330 h 1002"/>
                <a:gd name="T42" fmla="*/ 348 w 621"/>
                <a:gd name="T43" fmla="*/ 342 h 1002"/>
                <a:gd name="T44" fmla="*/ 364 w 621"/>
                <a:gd name="T45" fmla="*/ 346 h 1002"/>
                <a:gd name="T46" fmla="*/ 376 w 621"/>
                <a:gd name="T47" fmla="*/ 348 h 1002"/>
                <a:gd name="T48" fmla="*/ 347 w 621"/>
                <a:gd name="T49" fmla="*/ 406 h 1002"/>
                <a:gd name="T50" fmla="*/ 351 w 621"/>
                <a:gd name="T51" fmla="*/ 446 h 1002"/>
                <a:gd name="T52" fmla="*/ 329 w 621"/>
                <a:gd name="T53" fmla="*/ 483 h 1002"/>
                <a:gd name="T54" fmla="*/ 344 w 621"/>
                <a:gd name="T55" fmla="*/ 500 h 1002"/>
                <a:gd name="T56" fmla="*/ 386 w 621"/>
                <a:gd name="T57" fmla="*/ 476 h 1002"/>
                <a:gd name="T58" fmla="*/ 417 w 621"/>
                <a:gd name="T59" fmla="*/ 604 h 1002"/>
                <a:gd name="T60" fmla="*/ 435 w 621"/>
                <a:gd name="T61" fmla="*/ 608 h 1002"/>
                <a:gd name="T62" fmla="*/ 439 w 621"/>
                <a:gd name="T63" fmla="*/ 648 h 1002"/>
                <a:gd name="T64" fmla="*/ 455 w 621"/>
                <a:gd name="T65" fmla="*/ 665 h 1002"/>
                <a:gd name="T66" fmla="*/ 469 w 621"/>
                <a:gd name="T67" fmla="*/ 650 h 1002"/>
                <a:gd name="T68" fmla="*/ 496 w 621"/>
                <a:gd name="T69" fmla="*/ 662 h 1002"/>
                <a:gd name="T70" fmla="*/ 513 w 621"/>
                <a:gd name="T71" fmla="*/ 648 h 1002"/>
                <a:gd name="T72" fmla="*/ 571 w 621"/>
                <a:gd name="T73" fmla="*/ 661 h 1002"/>
                <a:gd name="T74" fmla="*/ 583 w 621"/>
                <a:gd name="T75" fmla="*/ 663 h 1002"/>
                <a:gd name="T76" fmla="*/ 597 w 621"/>
                <a:gd name="T77" fmla="*/ 638 h 1002"/>
                <a:gd name="T78" fmla="*/ 620 w 621"/>
                <a:gd name="T79" fmla="*/ 678 h 1002"/>
                <a:gd name="T80" fmla="*/ 567 w 621"/>
                <a:gd name="T81" fmla="*/ 1001 h 1002"/>
                <a:gd name="T82" fmla="*/ 281 w 621"/>
                <a:gd name="T83" fmla="*/ 950 h 1002"/>
                <a:gd name="T84" fmla="*/ 0 w 621"/>
                <a:gd name="T85" fmla="*/ 889 h 1002"/>
                <a:gd name="T86" fmla="*/ 0 w 621"/>
                <a:gd name="T87" fmla="*/ 889 h 10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1"/>
                <a:gd name="T133" fmla="*/ 0 h 1002"/>
                <a:gd name="T134" fmla="*/ 621 w 621"/>
                <a:gd name="T135" fmla="*/ 1002 h 10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1" h="1002">
                  <a:moveTo>
                    <a:pt x="0" y="889"/>
                  </a:moveTo>
                  <a:lnTo>
                    <a:pt x="0" y="889"/>
                  </a:lnTo>
                  <a:lnTo>
                    <a:pt x="49" y="674"/>
                  </a:lnTo>
                  <a:lnTo>
                    <a:pt x="74" y="617"/>
                  </a:lnTo>
                  <a:lnTo>
                    <a:pt x="53" y="590"/>
                  </a:lnTo>
                  <a:lnTo>
                    <a:pt x="58" y="566"/>
                  </a:lnTo>
                  <a:lnTo>
                    <a:pt x="97" y="529"/>
                  </a:lnTo>
                  <a:lnTo>
                    <a:pt x="129" y="478"/>
                  </a:lnTo>
                  <a:lnTo>
                    <a:pt x="157" y="434"/>
                  </a:lnTo>
                  <a:lnTo>
                    <a:pt x="136" y="402"/>
                  </a:lnTo>
                  <a:lnTo>
                    <a:pt x="127" y="380"/>
                  </a:lnTo>
                  <a:lnTo>
                    <a:pt x="130" y="324"/>
                  </a:lnTo>
                  <a:lnTo>
                    <a:pt x="207" y="0"/>
                  </a:lnTo>
                  <a:lnTo>
                    <a:pt x="289" y="19"/>
                  </a:lnTo>
                  <a:lnTo>
                    <a:pt x="261" y="145"/>
                  </a:lnTo>
                  <a:lnTo>
                    <a:pt x="279" y="189"/>
                  </a:lnTo>
                  <a:lnTo>
                    <a:pt x="281" y="218"/>
                  </a:lnTo>
                  <a:lnTo>
                    <a:pt x="271" y="222"/>
                  </a:lnTo>
                  <a:lnTo>
                    <a:pt x="303" y="253"/>
                  </a:lnTo>
                  <a:lnTo>
                    <a:pt x="336" y="333"/>
                  </a:lnTo>
                  <a:lnTo>
                    <a:pt x="347" y="330"/>
                  </a:lnTo>
                  <a:lnTo>
                    <a:pt x="348" y="342"/>
                  </a:lnTo>
                  <a:lnTo>
                    <a:pt x="364" y="346"/>
                  </a:lnTo>
                  <a:lnTo>
                    <a:pt x="376" y="348"/>
                  </a:lnTo>
                  <a:lnTo>
                    <a:pt x="347" y="406"/>
                  </a:lnTo>
                  <a:lnTo>
                    <a:pt x="351" y="446"/>
                  </a:lnTo>
                  <a:lnTo>
                    <a:pt x="329" y="483"/>
                  </a:lnTo>
                  <a:lnTo>
                    <a:pt x="344" y="500"/>
                  </a:lnTo>
                  <a:lnTo>
                    <a:pt x="386" y="476"/>
                  </a:lnTo>
                  <a:lnTo>
                    <a:pt x="417" y="604"/>
                  </a:lnTo>
                  <a:lnTo>
                    <a:pt x="435" y="608"/>
                  </a:lnTo>
                  <a:lnTo>
                    <a:pt x="439" y="648"/>
                  </a:lnTo>
                  <a:lnTo>
                    <a:pt x="455" y="665"/>
                  </a:lnTo>
                  <a:lnTo>
                    <a:pt x="469" y="650"/>
                  </a:lnTo>
                  <a:lnTo>
                    <a:pt x="496" y="662"/>
                  </a:lnTo>
                  <a:lnTo>
                    <a:pt x="513" y="648"/>
                  </a:lnTo>
                  <a:lnTo>
                    <a:pt x="571" y="661"/>
                  </a:lnTo>
                  <a:lnTo>
                    <a:pt x="583" y="663"/>
                  </a:lnTo>
                  <a:lnTo>
                    <a:pt x="597" y="638"/>
                  </a:lnTo>
                  <a:lnTo>
                    <a:pt x="620" y="678"/>
                  </a:lnTo>
                  <a:lnTo>
                    <a:pt x="567" y="1001"/>
                  </a:lnTo>
                  <a:lnTo>
                    <a:pt x="281" y="950"/>
                  </a:lnTo>
                  <a:lnTo>
                    <a:pt x="0" y="8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39" name="Freeform 23"/>
            <p:cNvSpPr>
              <a:spLocks/>
            </p:cNvSpPr>
            <p:nvPr/>
          </p:nvSpPr>
          <p:spPr bwMode="auto">
            <a:xfrm>
              <a:off x="2765067" y="3112556"/>
              <a:ext cx="308969" cy="556732"/>
            </a:xfrm>
            <a:custGeom>
              <a:avLst/>
              <a:gdLst>
                <a:gd name="T0" fmla="*/ 0 w 408"/>
                <a:gd name="T1" fmla="*/ 325 h 735"/>
                <a:gd name="T2" fmla="*/ 0 w 408"/>
                <a:gd name="T3" fmla="*/ 325 h 735"/>
                <a:gd name="T4" fmla="*/ 9 w 408"/>
                <a:gd name="T5" fmla="*/ 302 h 735"/>
                <a:gd name="T6" fmla="*/ 35 w 408"/>
                <a:gd name="T7" fmla="*/ 257 h 735"/>
                <a:gd name="T8" fmla="*/ 50 w 408"/>
                <a:gd name="T9" fmla="*/ 209 h 735"/>
                <a:gd name="T10" fmla="*/ 35 w 408"/>
                <a:gd name="T11" fmla="*/ 173 h 735"/>
                <a:gd name="T12" fmla="*/ 106 w 408"/>
                <a:gd name="T13" fmla="*/ 119 h 735"/>
                <a:gd name="T14" fmla="*/ 120 w 408"/>
                <a:gd name="T15" fmla="*/ 91 h 735"/>
                <a:gd name="T16" fmla="*/ 120 w 408"/>
                <a:gd name="T17" fmla="*/ 78 h 735"/>
                <a:gd name="T18" fmla="*/ 69 w 408"/>
                <a:gd name="T19" fmla="*/ 19 h 735"/>
                <a:gd name="T20" fmla="*/ 342 w 408"/>
                <a:gd name="T21" fmla="*/ 0 h 735"/>
                <a:gd name="T22" fmla="*/ 349 w 408"/>
                <a:gd name="T23" fmla="*/ 46 h 735"/>
                <a:gd name="T24" fmla="*/ 375 w 408"/>
                <a:gd name="T25" fmla="*/ 99 h 735"/>
                <a:gd name="T26" fmla="*/ 399 w 408"/>
                <a:gd name="T27" fmla="*/ 379 h 735"/>
                <a:gd name="T28" fmla="*/ 393 w 408"/>
                <a:gd name="T29" fmla="*/ 437 h 735"/>
                <a:gd name="T30" fmla="*/ 407 w 408"/>
                <a:gd name="T31" fmla="*/ 470 h 735"/>
                <a:gd name="T32" fmla="*/ 391 w 408"/>
                <a:gd name="T33" fmla="*/ 534 h 735"/>
                <a:gd name="T34" fmla="*/ 371 w 408"/>
                <a:gd name="T35" fmla="*/ 563 h 735"/>
                <a:gd name="T36" fmla="*/ 360 w 408"/>
                <a:gd name="T37" fmla="*/ 607 h 735"/>
                <a:gd name="T38" fmla="*/ 369 w 408"/>
                <a:gd name="T39" fmla="*/ 621 h 735"/>
                <a:gd name="T40" fmla="*/ 361 w 408"/>
                <a:gd name="T41" fmla="*/ 649 h 735"/>
                <a:gd name="T42" fmla="*/ 367 w 408"/>
                <a:gd name="T43" fmla="*/ 659 h 735"/>
                <a:gd name="T44" fmla="*/ 334 w 408"/>
                <a:gd name="T45" fmla="*/ 672 h 735"/>
                <a:gd name="T46" fmla="*/ 327 w 408"/>
                <a:gd name="T47" fmla="*/ 718 h 735"/>
                <a:gd name="T48" fmla="*/ 281 w 408"/>
                <a:gd name="T49" fmla="*/ 702 h 735"/>
                <a:gd name="T50" fmla="*/ 257 w 408"/>
                <a:gd name="T51" fmla="*/ 725 h 735"/>
                <a:gd name="T52" fmla="*/ 258 w 408"/>
                <a:gd name="T53" fmla="*/ 734 h 735"/>
                <a:gd name="T54" fmla="*/ 242 w 408"/>
                <a:gd name="T55" fmla="*/ 733 h 735"/>
                <a:gd name="T56" fmla="*/ 226 w 408"/>
                <a:gd name="T57" fmla="*/ 702 h 735"/>
                <a:gd name="T58" fmla="*/ 217 w 408"/>
                <a:gd name="T59" fmla="*/ 660 h 735"/>
                <a:gd name="T60" fmla="*/ 199 w 408"/>
                <a:gd name="T61" fmla="*/ 632 h 735"/>
                <a:gd name="T62" fmla="*/ 172 w 408"/>
                <a:gd name="T63" fmla="*/ 621 h 735"/>
                <a:gd name="T64" fmla="*/ 139 w 408"/>
                <a:gd name="T65" fmla="*/ 594 h 735"/>
                <a:gd name="T66" fmla="*/ 128 w 408"/>
                <a:gd name="T67" fmla="*/ 556 h 735"/>
                <a:gd name="T68" fmla="*/ 146 w 408"/>
                <a:gd name="T69" fmla="*/ 499 h 735"/>
                <a:gd name="T70" fmla="*/ 129 w 408"/>
                <a:gd name="T71" fmla="*/ 488 h 735"/>
                <a:gd name="T72" fmla="*/ 89 w 408"/>
                <a:gd name="T73" fmla="*/ 489 h 735"/>
                <a:gd name="T74" fmla="*/ 83 w 408"/>
                <a:gd name="T75" fmla="*/ 452 h 735"/>
                <a:gd name="T76" fmla="*/ 16 w 408"/>
                <a:gd name="T77" fmla="*/ 383 h 735"/>
                <a:gd name="T78" fmla="*/ 0 w 408"/>
                <a:gd name="T79" fmla="*/ 325 h 735"/>
                <a:gd name="T80" fmla="*/ 0 w 408"/>
                <a:gd name="T81" fmla="*/ 325 h 7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735"/>
                <a:gd name="T125" fmla="*/ 408 w 408"/>
                <a:gd name="T126" fmla="*/ 735 h 7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735">
                  <a:moveTo>
                    <a:pt x="0" y="325"/>
                  </a:moveTo>
                  <a:lnTo>
                    <a:pt x="0" y="325"/>
                  </a:lnTo>
                  <a:lnTo>
                    <a:pt x="9" y="302"/>
                  </a:lnTo>
                  <a:lnTo>
                    <a:pt x="35" y="257"/>
                  </a:lnTo>
                  <a:lnTo>
                    <a:pt x="50" y="209"/>
                  </a:lnTo>
                  <a:lnTo>
                    <a:pt x="35" y="173"/>
                  </a:lnTo>
                  <a:lnTo>
                    <a:pt x="106" y="119"/>
                  </a:lnTo>
                  <a:lnTo>
                    <a:pt x="120" y="91"/>
                  </a:lnTo>
                  <a:lnTo>
                    <a:pt x="120" y="78"/>
                  </a:lnTo>
                  <a:lnTo>
                    <a:pt x="69" y="19"/>
                  </a:lnTo>
                  <a:lnTo>
                    <a:pt x="342" y="0"/>
                  </a:lnTo>
                  <a:lnTo>
                    <a:pt x="349" y="46"/>
                  </a:lnTo>
                  <a:lnTo>
                    <a:pt x="375" y="99"/>
                  </a:lnTo>
                  <a:lnTo>
                    <a:pt x="399" y="379"/>
                  </a:lnTo>
                  <a:lnTo>
                    <a:pt x="393" y="437"/>
                  </a:lnTo>
                  <a:lnTo>
                    <a:pt x="407" y="470"/>
                  </a:lnTo>
                  <a:lnTo>
                    <a:pt x="391" y="534"/>
                  </a:lnTo>
                  <a:lnTo>
                    <a:pt x="371" y="563"/>
                  </a:lnTo>
                  <a:lnTo>
                    <a:pt x="360" y="607"/>
                  </a:lnTo>
                  <a:lnTo>
                    <a:pt x="369" y="621"/>
                  </a:lnTo>
                  <a:lnTo>
                    <a:pt x="361" y="649"/>
                  </a:lnTo>
                  <a:lnTo>
                    <a:pt x="367" y="659"/>
                  </a:lnTo>
                  <a:lnTo>
                    <a:pt x="334" y="672"/>
                  </a:lnTo>
                  <a:lnTo>
                    <a:pt x="327" y="718"/>
                  </a:lnTo>
                  <a:lnTo>
                    <a:pt x="281" y="702"/>
                  </a:lnTo>
                  <a:lnTo>
                    <a:pt x="257" y="725"/>
                  </a:lnTo>
                  <a:lnTo>
                    <a:pt x="258" y="734"/>
                  </a:lnTo>
                  <a:lnTo>
                    <a:pt x="242" y="733"/>
                  </a:lnTo>
                  <a:lnTo>
                    <a:pt x="226" y="702"/>
                  </a:lnTo>
                  <a:lnTo>
                    <a:pt x="217" y="660"/>
                  </a:lnTo>
                  <a:lnTo>
                    <a:pt x="199" y="632"/>
                  </a:lnTo>
                  <a:lnTo>
                    <a:pt x="172" y="621"/>
                  </a:lnTo>
                  <a:lnTo>
                    <a:pt x="139" y="594"/>
                  </a:lnTo>
                  <a:lnTo>
                    <a:pt x="128" y="556"/>
                  </a:lnTo>
                  <a:lnTo>
                    <a:pt x="146" y="499"/>
                  </a:lnTo>
                  <a:lnTo>
                    <a:pt x="129" y="488"/>
                  </a:lnTo>
                  <a:lnTo>
                    <a:pt x="89" y="489"/>
                  </a:lnTo>
                  <a:lnTo>
                    <a:pt x="83" y="452"/>
                  </a:lnTo>
                  <a:lnTo>
                    <a:pt x="16" y="383"/>
                  </a:lnTo>
                  <a:lnTo>
                    <a:pt x="0" y="32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0" name="Freeform 24"/>
            <p:cNvSpPr>
              <a:spLocks/>
            </p:cNvSpPr>
            <p:nvPr/>
          </p:nvSpPr>
          <p:spPr bwMode="auto">
            <a:xfrm>
              <a:off x="3037687" y="3163305"/>
              <a:ext cx="243843" cy="420390"/>
            </a:xfrm>
            <a:custGeom>
              <a:avLst/>
              <a:gdLst>
                <a:gd name="T0" fmla="*/ 0 w 322"/>
                <a:gd name="T1" fmla="*/ 540 h 555"/>
                <a:gd name="T2" fmla="*/ 0 w 322"/>
                <a:gd name="T3" fmla="*/ 540 h 555"/>
                <a:gd name="T4" fmla="*/ 9 w 322"/>
                <a:gd name="T5" fmla="*/ 554 h 555"/>
                <a:gd name="T6" fmla="*/ 19 w 322"/>
                <a:gd name="T7" fmla="*/ 539 h 555"/>
                <a:gd name="T8" fmla="*/ 66 w 322"/>
                <a:gd name="T9" fmla="*/ 530 h 555"/>
                <a:gd name="T10" fmla="*/ 81 w 322"/>
                <a:gd name="T11" fmla="*/ 534 h 555"/>
                <a:gd name="T12" fmla="*/ 132 w 322"/>
                <a:gd name="T13" fmla="*/ 517 h 555"/>
                <a:gd name="T14" fmla="*/ 149 w 322"/>
                <a:gd name="T15" fmla="*/ 533 h 555"/>
                <a:gd name="T16" fmla="*/ 165 w 322"/>
                <a:gd name="T17" fmla="*/ 496 h 555"/>
                <a:gd name="T18" fmla="*/ 181 w 322"/>
                <a:gd name="T19" fmla="*/ 486 h 555"/>
                <a:gd name="T20" fmla="*/ 217 w 322"/>
                <a:gd name="T21" fmla="*/ 507 h 555"/>
                <a:gd name="T22" fmla="*/ 222 w 322"/>
                <a:gd name="T23" fmla="*/ 484 h 555"/>
                <a:gd name="T24" fmla="*/ 262 w 322"/>
                <a:gd name="T25" fmla="*/ 434 h 555"/>
                <a:gd name="T26" fmla="*/ 271 w 322"/>
                <a:gd name="T27" fmla="*/ 404 h 555"/>
                <a:gd name="T28" fmla="*/ 285 w 322"/>
                <a:gd name="T29" fmla="*/ 409 h 555"/>
                <a:gd name="T30" fmla="*/ 321 w 322"/>
                <a:gd name="T31" fmla="*/ 383 h 555"/>
                <a:gd name="T32" fmla="*/ 311 w 322"/>
                <a:gd name="T33" fmla="*/ 362 h 555"/>
                <a:gd name="T34" fmla="*/ 316 w 322"/>
                <a:gd name="T35" fmla="*/ 349 h 555"/>
                <a:gd name="T36" fmla="*/ 280 w 322"/>
                <a:gd name="T37" fmla="*/ 9 h 555"/>
                <a:gd name="T38" fmla="*/ 276 w 322"/>
                <a:gd name="T39" fmla="*/ 0 h 555"/>
                <a:gd name="T40" fmla="*/ 85 w 322"/>
                <a:gd name="T41" fmla="*/ 22 h 555"/>
                <a:gd name="T42" fmla="*/ 47 w 322"/>
                <a:gd name="T43" fmla="*/ 43 h 555"/>
                <a:gd name="T44" fmla="*/ 15 w 322"/>
                <a:gd name="T45" fmla="*/ 32 h 555"/>
                <a:gd name="T46" fmla="*/ 39 w 322"/>
                <a:gd name="T47" fmla="*/ 312 h 555"/>
                <a:gd name="T48" fmla="*/ 33 w 322"/>
                <a:gd name="T49" fmla="*/ 370 h 555"/>
                <a:gd name="T50" fmla="*/ 47 w 322"/>
                <a:gd name="T51" fmla="*/ 403 h 555"/>
                <a:gd name="T52" fmla="*/ 31 w 322"/>
                <a:gd name="T53" fmla="*/ 467 h 555"/>
                <a:gd name="T54" fmla="*/ 11 w 322"/>
                <a:gd name="T55" fmla="*/ 496 h 555"/>
                <a:gd name="T56" fmla="*/ 0 w 322"/>
                <a:gd name="T57" fmla="*/ 540 h 555"/>
                <a:gd name="T58" fmla="*/ 0 w 322"/>
                <a:gd name="T59" fmla="*/ 540 h 5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2"/>
                <a:gd name="T91" fmla="*/ 0 h 555"/>
                <a:gd name="T92" fmla="*/ 322 w 322"/>
                <a:gd name="T93" fmla="*/ 555 h 5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2" h="555">
                  <a:moveTo>
                    <a:pt x="0" y="540"/>
                  </a:moveTo>
                  <a:lnTo>
                    <a:pt x="0" y="540"/>
                  </a:lnTo>
                  <a:lnTo>
                    <a:pt x="9" y="554"/>
                  </a:lnTo>
                  <a:lnTo>
                    <a:pt x="19" y="539"/>
                  </a:lnTo>
                  <a:lnTo>
                    <a:pt x="66" y="530"/>
                  </a:lnTo>
                  <a:lnTo>
                    <a:pt x="81" y="534"/>
                  </a:lnTo>
                  <a:lnTo>
                    <a:pt x="132" y="517"/>
                  </a:lnTo>
                  <a:lnTo>
                    <a:pt x="149" y="533"/>
                  </a:lnTo>
                  <a:lnTo>
                    <a:pt x="165" y="496"/>
                  </a:lnTo>
                  <a:lnTo>
                    <a:pt x="181" y="486"/>
                  </a:lnTo>
                  <a:lnTo>
                    <a:pt x="217" y="507"/>
                  </a:lnTo>
                  <a:lnTo>
                    <a:pt x="222" y="484"/>
                  </a:lnTo>
                  <a:lnTo>
                    <a:pt x="262" y="434"/>
                  </a:lnTo>
                  <a:lnTo>
                    <a:pt x="271" y="404"/>
                  </a:lnTo>
                  <a:lnTo>
                    <a:pt x="285" y="409"/>
                  </a:lnTo>
                  <a:lnTo>
                    <a:pt x="321" y="383"/>
                  </a:lnTo>
                  <a:lnTo>
                    <a:pt x="311" y="362"/>
                  </a:lnTo>
                  <a:lnTo>
                    <a:pt x="316" y="349"/>
                  </a:lnTo>
                  <a:lnTo>
                    <a:pt x="280" y="9"/>
                  </a:lnTo>
                  <a:lnTo>
                    <a:pt x="276" y="0"/>
                  </a:lnTo>
                  <a:lnTo>
                    <a:pt x="85" y="22"/>
                  </a:lnTo>
                  <a:lnTo>
                    <a:pt x="47" y="43"/>
                  </a:lnTo>
                  <a:lnTo>
                    <a:pt x="15" y="32"/>
                  </a:lnTo>
                  <a:lnTo>
                    <a:pt x="39" y="312"/>
                  </a:lnTo>
                  <a:lnTo>
                    <a:pt x="33" y="370"/>
                  </a:lnTo>
                  <a:lnTo>
                    <a:pt x="47" y="403"/>
                  </a:lnTo>
                  <a:lnTo>
                    <a:pt x="31" y="467"/>
                  </a:lnTo>
                  <a:lnTo>
                    <a:pt x="11" y="496"/>
                  </a:lnTo>
                  <a:lnTo>
                    <a:pt x="0" y="54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1" name="Freeform 25"/>
            <p:cNvSpPr>
              <a:spLocks/>
            </p:cNvSpPr>
            <p:nvPr/>
          </p:nvSpPr>
          <p:spPr bwMode="auto">
            <a:xfrm>
              <a:off x="2387185" y="3029993"/>
              <a:ext cx="469512" cy="312073"/>
            </a:xfrm>
            <a:custGeom>
              <a:avLst/>
              <a:gdLst>
                <a:gd name="T0" fmla="*/ 0 w 620"/>
                <a:gd name="T1" fmla="*/ 8 h 412"/>
                <a:gd name="T2" fmla="*/ 0 w 620"/>
                <a:gd name="T3" fmla="*/ 8 h 412"/>
                <a:gd name="T4" fmla="*/ 1 w 620"/>
                <a:gd name="T5" fmla="*/ 39 h 412"/>
                <a:gd name="T6" fmla="*/ 13 w 620"/>
                <a:gd name="T7" fmla="*/ 64 h 412"/>
                <a:gd name="T8" fmla="*/ 5 w 620"/>
                <a:gd name="T9" fmla="*/ 87 h 412"/>
                <a:gd name="T10" fmla="*/ 12 w 620"/>
                <a:gd name="T11" fmla="*/ 144 h 412"/>
                <a:gd name="T12" fmla="*/ 41 w 620"/>
                <a:gd name="T13" fmla="*/ 224 h 412"/>
                <a:gd name="T14" fmla="*/ 42 w 620"/>
                <a:gd name="T15" fmla="*/ 250 h 412"/>
                <a:gd name="T16" fmla="*/ 61 w 620"/>
                <a:gd name="T17" fmla="*/ 288 h 412"/>
                <a:gd name="T18" fmla="*/ 70 w 620"/>
                <a:gd name="T19" fmla="*/ 350 h 412"/>
                <a:gd name="T20" fmla="*/ 66 w 620"/>
                <a:gd name="T21" fmla="*/ 369 h 412"/>
                <a:gd name="T22" fmla="*/ 77 w 620"/>
                <a:gd name="T23" fmla="*/ 389 h 412"/>
                <a:gd name="T24" fmla="*/ 476 w 620"/>
                <a:gd name="T25" fmla="*/ 381 h 412"/>
                <a:gd name="T26" fmla="*/ 508 w 620"/>
                <a:gd name="T27" fmla="*/ 411 h 412"/>
                <a:gd name="T28" fmla="*/ 534 w 620"/>
                <a:gd name="T29" fmla="*/ 366 h 412"/>
                <a:gd name="T30" fmla="*/ 549 w 620"/>
                <a:gd name="T31" fmla="*/ 318 h 412"/>
                <a:gd name="T32" fmla="*/ 534 w 620"/>
                <a:gd name="T33" fmla="*/ 282 h 412"/>
                <a:gd name="T34" fmla="*/ 605 w 620"/>
                <a:gd name="T35" fmla="*/ 228 h 412"/>
                <a:gd name="T36" fmla="*/ 619 w 620"/>
                <a:gd name="T37" fmla="*/ 200 h 412"/>
                <a:gd name="T38" fmla="*/ 619 w 620"/>
                <a:gd name="T39" fmla="*/ 187 h 412"/>
                <a:gd name="T40" fmla="*/ 568 w 620"/>
                <a:gd name="T41" fmla="*/ 128 h 412"/>
                <a:gd name="T42" fmla="*/ 517 w 620"/>
                <a:gd name="T43" fmla="*/ 66 h 412"/>
                <a:gd name="T44" fmla="*/ 508 w 620"/>
                <a:gd name="T45" fmla="*/ 0 h 412"/>
                <a:gd name="T46" fmla="*/ 14 w 620"/>
                <a:gd name="T47" fmla="*/ 10 h 412"/>
                <a:gd name="T48" fmla="*/ 0 w 620"/>
                <a:gd name="T49" fmla="*/ 8 h 412"/>
                <a:gd name="T50" fmla="*/ 0 w 620"/>
                <a:gd name="T51" fmla="*/ 8 h 4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0"/>
                <a:gd name="T79" fmla="*/ 0 h 412"/>
                <a:gd name="T80" fmla="*/ 620 w 620"/>
                <a:gd name="T81" fmla="*/ 412 h 4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0" h="412">
                  <a:moveTo>
                    <a:pt x="0" y="8"/>
                  </a:moveTo>
                  <a:lnTo>
                    <a:pt x="0" y="8"/>
                  </a:lnTo>
                  <a:lnTo>
                    <a:pt x="1" y="39"/>
                  </a:lnTo>
                  <a:lnTo>
                    <a:pt x="13" y="64"/>
                  </a:lnTo>
                  <a:lnTo>
                    <a:pt x="5" y="87"/>
                  </a:lnTo>
                  <a:lnTo>
                    <a:pt x="12" y="144"/>
                  </a:lnTo>
                  <a:lnTo>
                    <a:pt x="41" y="224"/>
                  </a:lnTo>
                  <a:lnTo>
                    <a:pt x="42" y="250"/>
                  </a:lnTo>
                  <a:lnTo>
                    <a:pt x="61" y="288"/>
                  </a:lnTo>
                  <a:lnTo>
                    <a:pt x="70" y="350"/>
                  </a:lnTo>
                  <a:lnTo>
                    <a:pt x="66" y="369"/>
                  </a:lnTo>
                  <a:lnTo>
                    <a:pt x="77" y="389"/>
                  </a:lnTo>
                  <a:lnTo>
                    <a:pt x="476" y="381"/>
                  </a:lnTo>
                  <a:lnTo>
                    <a:pt x="508" y="411"/>
                  </a:lnTo>
                  <a:lnTo>
                    <a:pt x="534" y="366"/>
                  </a:lnTo>
                  <a:lnTo>
                    <a:pt x="549" y="318"/>
                  </a:lnTo>
                  <a:lnTo>
                    <a:pt x="534" y="282"/>
                  </a:lnTo>
                  <a:lnTo>
                    <a:pt x="605" y="228"/>
                  </a:lnTo>
                  <a:lnTo>
                    <a:pt x="619" y="200"/>
                  </a:lnTo>
                  <a:lnTo>
                    <a:pt x="619" y="187"/>
                  </a:lnTo>
                  <a:lnTo>
                    <a:pt x="568" y="128"/>
                  </a:lnTo>
                  <a:lnTo>
                    <a:pt x="517" y="66"/>
                  </a:lnTo>
                  <a:lnTo>
                    <a:pt x="508" y="0"/>
                  </a:lnTo>
                  <a:lnTo>
                    <a:pt x="14" y="1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2" name="Freeform 26"/>
            <p:cNvSpPr>
              <a:spLocks/>
            </p:cNvSpPr>
            <p:nvPr/>
          </p:nvSpPr>
          <p:spPr bwMode="auto">
            <a:xfrm>
              <a:off x="1950993" y="3368577"/>
              <a:ext cx="584618" cy="315860"/>
            </a:xfrm>
            <a:custGeom>
              <a:avLst/>
              <a:gdLst>
                <a:gd name="T0" fmla="*/ 0 w 772"/>
                <a:gd name="T1" fmla="*/ 394 h 417"/>
                <a:gd name="T2" fmla="*/ 0 w 772"/>
                <a:gd name="T3" fmla="*/ 394 h 417"/>
                <a:gd name="T4" fmla="*/ 26 w 772"/>
                <a:gd name="T5" fmla="*/ 0 h 417"/>
                <a:gd name="T6" fmla="*/ 314 w 772"/>
                <a:gd name="T7" fmla="*/ 15 h 417"/>
                <a:gd name="T8" fmla="*/ 695 w 772"/>
                <a:gd name="T9" fmla="*/ 21 h 417"/>
                <a:gd name="T10" fmla="*/ 715 w 772"/>
                <a:gd name="T11" fmla="*/ 38 h 417"/>
                <a:gd name="T12" fmla="*/ 728 w 772"/>
                <a:gd name="T13" fmla="*/ 34 h 417"/>
                <a:gd name="T14" fmla="*/ 740 w 772"/>
                <a:gd name="T15" fmla="*/ 45 h 417"/>
                <a:gd name="T16" fmla="*/ 741 w 772"/>
                <a:gd name="T17" fmla="*/ 55 h 417"/>
                <a:gd name="T18" fmla="*/ 730 w 772"/>
                <a:gd name="T19" fmla="*/ 55 h 417"/>
                <a:gd name="T20" fmla="*/ 717 w 772"/>
                <a:gd name="T21" fmla="*/ 83 h 417"/>
                <a:gd name="T22" fmla="*/ 748 w 772"/>
                <a:gd name="T23" fmla="*/ 125 h 417"/>
                <a:gd name="T24" fmla="*/ 771 w 772"/>
                <a:gd name="T25" fmla="*/ 133 h 417"/>
                <a:gd name="T26" fmla="*/ 767 w 772"/>
                <a:gd name="T27" fmla="*/ 413 h 417"/>
                <a:gd name="T28" fmla="*/ 440 w 772"/>
                <a:gd name="T29" fmla="*/ 416 h 417"/>
                <a:gd name="T30" fmla="*/ 0 w 772"/>
                <a:gd name="T31" fmla="*/ 394 h 417"/>
                <a:gd name="T32" fmla="*/ 0 w 772"/>
                <a:gd name="T33" fmla="*/ 394 h 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2"/>
                <a:gd name="T52" fmla="*/ 0 h 417"/>
                <a:gd name="T53" fmla="*/ 772 w 772"/>
                <a:gd name="T54" fmla="*/ 417 h 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2" h="417">
                  <a:moveTo>
                    <a:pt x="0" y="394"/>
                  </a:moveTo>
                  <a:lnTo>
                    <a:pt x="0" y="394"/>
                  </a:lnTo>
                  <a:lnTo>
                    <a:pt x="26" y="0"/>
                  </a:lnTo>
                  <a:lnTo>
                    <a:pt x="314" y="15"/>
                  </a:lnTo>
                  <a:lnTo>
                    <a:pt x="695" y="21"/>
                  </a:lnTo>
                  <a:lnTo>
                    <a:pt x="715" y="38"/>
                  </a:lnTo>
                  <a:lnTo>
                    <a:pt x="728" y="34"/>
                  </a:lnTo>
                  <a:lnTo>
                    <a:pt x="740" y="45"/>
                  </a:lnTo>
                  <a:lnTo>
                    <a:pt x="741" y="55"/>
                  </a:lnTo>
                  <a:lnTo>
                    <a:pt x="730" y="55"/>
                  </a:lnTo>
                  <a:lnTo>
                    <a:pt x="717" y="83"/>
                  </a:lnTo>
                  <a:lnTo>
                    <a:pt x="748" y="125"/>
                  </a:lnTo>
                  <a:lnTo>
                    <a:pt x="771" y="133"/>
                  </a:lnTo>
                  <a:lnTo>
                    <a:pt x="767" y="413"/>
                  </a:lnTo>
                  <a:lnTo>
                    <a:pt x="440" y="416"/>
                  </a:lnTo>
                  <a:lnTo>
                    <a:pt x="0" y="39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3" name="Freeform 27"/>
            <p:cNvSpPr>
              <a:spLocks/>
            </p:cNvSpPr>
            <p:nvPr/>
          </p:nvSpPr>
          <p:spPr bwMode="auto">
            <a:xfrm>
              <a:off x="2946056" y="3426901"/>
              <a:ext cx="570230" cy="293137"/>
            </a:xfrm>
            <a:custGeom>
              <a:avLst/>
              <a:gdLst>
                <a:gd name="T0" fmla="*/ 0 w 753"/>
                <a:gd name="T1" fmla="*/ 386 h 387"/>
                <a:gd name="T2" fmla="*/ 0 w 753"/>
                <a:gd name="T3" fmla="*/ 386 h 387"/>
                <a:gd name="T4" fmla="*/ 7 w 753"/>
                <a:gd name="T5" fmla="*/ 367 h 387"/>
                <a:gd name="T6" fmla="*/ 23 w 753"/>
                <a:gd name="T7" fmla="*/ 365 h 387"/>
                <a:gd name="T8" fmla="*/ 28 w 753"/>
                <a:gd name="T9" fmla="*/ 324 h 387"/>
                <a:gd name="T10" fmla="*/ 19 w 753"/>
                <a:gd name="T11" fmla="*/ 319 h 387"/>
                <a:gd name="T12" fmla="*/ 18 w 753"/>
                <a:gd name="T13" fmla="*/ 310 h 387"/>
                <a:gd name="T14" fmla="*/ 42 w 753"/>
                <a:gd name="T15" fmla="*/ 287 h 387"/>
                <a:gd name="T16" fmla="*/ 88 w 753"/>
                <a:gd name="T17" fmla="*/ 303 h 387"/>
                <a:gd name="T18" fmla="*/ 95 w 753"/>
                <a:gd name="T19" fmla="*/ 257 h 387"/>
                <a:gd name="T20" fmla="*/ 128 w 753"/>
                <a:gd name="T21" fmla="*/ 244 h 387"/>
                <a:gd name="T22" fmla="*/ 122 w 753"/>
                <a:gd name="T23" fmla="*/ 234 h 387"/>
                <a:gd name="T24" fmla="*/ 130 w 753"/>
                <a:gd name="T25" fmla="*/ 206 h 387"/>
                <a:gd name="T26" fmla="*/ 140 w 753"/>
                <a:gd name="T27" fmla="*/ 191 h 387"/>
                <a:gd name="T28" fmla="*/ 187 w 753"/>
                <a:gd name="T29" fmla="*/ 182 h 387"/>
                <a:gd name="T30" fmla="*/ 202 w 753"/>
                <a:gd name="T31" fmla="*/ 186 h 387"/>
                <a:gd name="T32" fmla="*/ 253 w 753"/>
                <a:gd name="T33" fmla="*/ 169 h 387"/>
                <a:gd name="T34" fmla="*/ 270 w 753"/>
                <a:gd name="T35" fmla="*/ 185 h 387"/>
                <a:gd name="T36" fmla="*/ 286 w 753"/>
                <a:gd name="T37" fmla="*/ 148 h 387"/>
                <a:gd name="T38" fmla="*/ 302 w 753"/>
                <a:gd name="T39" fmla="*/ 138 h 387"/>
                <a:gd name="T40" fmla="*/ 338 w 753"/>
                <a:gd name="T41" fmla="*/ 159 h 387"/>
                <a:gd name="T42" fmla="*/ 343 w 753"/>
                <a:gd name="T43" fmla="*/ 136 h 387"/>
                <a:gd name="T44" fmla="*/ 383 w 753"/>
                <a:gd name="T45" fmla="*/ 86 h 387"/>
                <a:gd name="T46" fmla="*/ 392 w 753"/>
                <a:gd name="T47" fmla="*/ 56 h 387"/>
                <a:gd name="T48" fmla="*/ 406 w 753"/>
                <a:gd name="T49" fmla="*/ 61 h 387"/>
                <a:gd name="T50" fmla="*/ 442 w 753"/>
                <a:gd name="T51" fmla="*/ 35 h 387"/>
                <a:gd name="T52" fmla="*/ 432 w 753"/>
                <a:gd name="T53" fmla="*/ 14 h 387"/>
                <a:gd name="T54" fmla="*/ 437 w 753"/>
                <a:gd name="T55" fmla="*/ 1 h 387"/>
                <a:gd name="T56" fmla="*/ 470 w 753"/>
                <a:gd name="T57" fmla="*/ 0 h 387"/>
                <a:gd name="T58" fmla="*/ 491 w 753"/>
                <a:gd name="T59" fmla="*/ 7 h 387"/>
                <a:gd name="T60" fmla="*/ 501 w 753"/>
                <a:gd name="T61" fmla="*/ 31 h 387"/>
                <a:gd name="T62" fmla="*/ 536 w 753"/>
                <a:gd name="T63" fmla="*/ 36 h 387"/>
                <a:gd name="T64" fmla="*/ 556 w 753"/>
                <a:gd name="T65" fmla="*/ 47 h 387"/>
                <a:gd name="T66" fmla="*/ 603 w 753"/>
                <a:gd name="T67" fmla="*/ 45 h 387"/>
                <a:gd name="T68" fmla="*/ 625 w 753"/>
                <a:gd name="T69" fmla="*/ 31 h 387"/>
                <a:gd name="T70" fmla="*/ 675 w 753"/>
                <a:gd name="T71" fmla="*/ 63 h 387"/>
                <a:gd name="T72" fmla="*/ 694 w 753"/>
                <a:gd name="T73" fmla="*/ 127 h 387"/>
                <a:gd name="T74" fmla="*/ 714 w 753"/>
                <a:gd name="T75" fmla="*/ 149 h 387"/>
                <a:gd name="T76" fmla="*/ 752 w 753"/>
                <a:gd name="T77" fmla="*/ 172 h 387"/>
                <a:gd name="T78" fmla="*/ 724 w 753"/>
                <a:gd name="T79" fmla="*/ 206 h 387"/>
                <a:gd name="T80" fmla="*/ 698 w 753"/>
                <a:gd name="T81" fmla="*/ 224 h 387"/>
                <a:gd name="T82" fmla="*/ 672 w 753"/>
                <a:gd name="T83" fmla="*/ 257 h 387"/>
                <a:gd name="T84" fmla="*/ 672 w 753"/>
                <a:gd name="T85" fmla="*/ 267 h 387"/>
                <a:gd name="T86" fmla="*/ 597 w 753"/>
                <a:gd name="T87" fmla="*/ 316 h 387"/>
                <a:gd name="T88" fmla="*/ 181 w 753"/>
                <a:gd name="T89" fmla="*/ 355 h 387"/>
                <a:gd name="T90" fmla="*/ 138 w 753"/>
                <a:gd name="T91" fmla="*/ 354 h 387"/>
                <a:gd name="T92" fmla="*/ 140 w 753"/>
                <a:gd name="T93" fmla="*/ 376 h 387"/>
                <a:gd name="T94" fmla="*/ 0 w 753"/>
                <a:gd name="T95" fmla="*/ 386 h 387"/>
                <a:gd name="T96" fmla="*/ 0 w 753"/>
                <a:gd name="T97" fmla="*/ 386 h 3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3"/>
                <a:gd name="T148" fmla="*/ 0 h 387"/>
                <a:gd name="T149" fmla="*/ 753 w 753"/>
                <a:gd name="T150" fmla="*/ 387 h 3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3" h="387">
                  <a:moveTo>
                    <a:pt x="0" y="386"/>
                  </a:moveTo>
                  <a:lnTo>
                    <a:pt x="0" y="386"/>
                  </a:lnTo>
                  <a:lnTo>
                    <a:pt x="7" y="367"/>
                  </a:lnTo>
                  <a:lnTo>
                    <a:pt x="23" y="365"/>
                  </a:lnTo>
                  <a:lnTo>
                    <a:pt x="28" y="324"/>
                  </a:lnTo>
                  <a:lnTo>
                    <a:pt x="19" y="319"/>
                  </a:lnTo>
                  <a:lnTo>
                    <a:pt x="18" y="310"/>
                  </a:lnTo>
                  <a:lnTo>
                    <a:pt x="42" y="287"/>
                  </a:lnTo>
                  <a:lnTo>
                    <a:pt x="88" y="303"/>
                  </a:lnTo>
                  <a:lnTo>
                    <a:pt x="95" y="257"/>
                  </a:lnTo>
                  <a:lnTo>
                    <a:pt x="128" y="244"/>
                  </a:lnTo>
                  <a:lnTo>
                    <a:pt x="122" y="234"/>
                  </a:lnTo>
                  <a:lnTo>
                    <a:pt x="130" y="206"/>
                  </a:lnTo>
                  <a:lnTo>
                    <a:pt x="140" y="191"/>
                  </a:lnTo>
                  <a:lnTo>
                    <a:pt x="187" y="182"/>
                  </a:lnTo>
                  <a:lnTo>
                    <a:pt x="202" y="186"/>
                  </a:lnTo>
                  <a:lnTo>
                    <a:pt x="253" y="169"/>
                  </a:lnTo>
                  <a:lnTo>
                    <a:pt x="270" y="185"/>
                  </a:lnTo>
                  <a:lnTo>
                    <a:pt x="286" y="148"/>
                  </a:lnTo>
                  <a:lnTo>
                    <a:pt x="302" y="138"/>
                  </a:lnTo>
                  <a:lnTo>
                    <a:pt x="338" y="159"/>
                  </a:lnTo>
                  <a:lnTo>
                    <a:pt x="343" y="136"/>
                  </a:lnTo>
                  <a:lnTo>
                    <a:pt x="383" y="86"/>
                  </a:lnTo>
                  <a:lnTo>
                    <a:pt x="392" y="56"/>
                  </a:lnTo>
                  <a:lnTo>
                    <a:pt x="406" y="61"/>
                  </a:lnTo>
                  <a:lnTo>
                    <a:pt x="442" y="35"/>
                  </a:lnTo>
                  <a:lnTo>
                    <a:pt x="432" y="14"/>
                  </a:lnTo>
                  <a:lnTo>
                    <a:pt x="437" y="1"/>
                  </a:lnTo>
                  <a:lnTo>
                    <a:pt x="470" y="0"/>
                  </a:lnTo>
                  <a:lnTo>
                    <a:pt x="491" y="7"/>
                  </a:lnTo>
                  <a:lnTo>
                    <a:pt x="501" y="31"/>
                  </a:lnTo>
                  <a:lnTo>
                    <a:pt x="536" y="36"/>
                  </a:lnTo>
                  <a:lnTo>
                    <a:pt x="556" y="47"/>
                  </a:lnTo>
                  <a:lnTo>
                    <a:pt x="603" y="45"/>
                  </a:lnTo>
                  <a:lnTo>
                    <a:pt x="625" y="31"/>
                  </a:lnTo>
                  <a:lnTo>
                    <a:pt x="675" y="63"/>
                  </a:lnTo>
                  <a:lnTo>
                    <a:pt x="694" y="127"/>
                  </a:lnTo>
                  <a:lnTo>
                    <a:pt x="714" y="149"/>
                  </a:lnTo>
                  <a:lnTo>
                    <a:pt x="752" y="172"/>
                  </a:lnTo>
                  <a:lnTo>
                    <a:pt x="724" y="206"/>
                  </a:lnTo>
                  <a:lnTo>
                    <a:pt x="698" y="224"/>
                  </a:lnTo>
                  <a:lnTo>
                    <a:pt x="672" y="257"/>
                  </a:lnTo>
                  <a:lnTo>
                    <a:pt x="672" y="267"/>
                  </a:lnTo>
                  <a:lnTo>
                    <a:pt x="597" y="316"/>
                  </a:lnTo>
                  <a:lnTo>
                    <a:pt x="181" y="355"/>
                  </a:lnTo>
                  <a:lnTo>
                    <a:pt x="138" y="354"/>
                  </a:lnTo>
                  <a:lnTo>
                    <a:pt x="140" y="376"/>
                  </a:lnTo>
                  <a:lnTo>
                    <a:pt x="0" y="38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4" name="Freeform 28"/>
            <p:cNvSpPr>
              <a:spLocks/>
            </p:cNvSpPr>
            <p:nvPr/>
          </p:nvSpPr>
          <p:spPr bwMode="auto">
            <a:xfrm>
              <a:off x="2584077" y="4076044"/>
              <a:ext cx="441493" cy="390849"/>
            </a:xfrm>
            <a:custGeom>
              <a:avLst/>
              <a:gdLst>
                <a:gd name="T0" fmla="*/ 0 w 583"/>
                <a:gd name="T1" fmla="*/ 5 h 516"/>
                <a:gd name="T2" fmla="*/ 23 w 583"/>
                <a:gd name="T3" fmla="*/ 159 h 516"/>
                <a:gd name="T4" fmla="*/ 60 w 583"/>
                <a:gd name="T5" fmla="*/ 243 h 516"/>
                <a:gd name="T6" fmla="*/ 41 w 583"/>
                <a:gd name="T7" fmla="*/ 325 h 516"/>
                <a:gd name="T8" fmla="*/ 47 w 583"/>
                <a:gd name="T9" fmla="*/ 369 h 516"/>
                <a:gd name="T10" fmla="*/ 35 w 583"/>
                <a:gd name="T11" fmla="*/ 405 h 516"/>
                <a:gd name="T12" fmla="*/ 30 w 583"/>
                <a:gd name="T13" fmla="*/ 435 h 516"/>
                <a:gd name="T14" fmla="*/ 171 w 583"/>
                <a:gd name="T15" fmla="*/ 451 h 516"/>
                <a:gd name="T16" fmla="*/ 224 w 583"/>
                <a:gd name="T17" fmla="*/ 431 h 516"/>
                <a:gd name="T18" fmla="*/ 286 w 583"/>
                <a:gd name="T19" fmla="*/ 424 h 516"/>
                <a:gd name="T20" fmla="*/ 304 w 583"/>
                <a:gd name="T21" fmla="*/ 450 h 516"/>
                <a:gd name="T22" fmla="*/ 340 w 583"/>
                <a:gd name="T23" fmla="*/ 475 h 516"/>
                <a:gd name="T24" fmla="*/ 362 w 583"/>
                <a:gd name="T25" fmla="*/ 495 h 516"/>
                <a:gd name="T26" fmla="*/ 393 w 583"/>
                <a:gd name="T27" fmla="*/ 501 h 516"/>
                <a:gd name="T28" fmla="*/ 405 w 583"/>
                <a:gd name="T29" fmla="*/ 475 h 516"/>
                <a:gd name="T30" fmla="*/ 431 w 583"/>
                <a:gd name="T31" fmla="*/ 477 h 516"/>
                <a:gd name="T32" fmla="*/ 463 w 583"/>
                <a:gd name="T33" fmla="*/ 491 h 516"/>
                <a:gd name="T34" fmla="*/ 463 w 583"/>
                <a:gd name="T35" fmla="*/ 475 h 516"/>
                <a:gd name="T36" fmla="*/ 470 w 583"/>
                <a:gd name="T37" fmla="*/ 452 h 516"/>
                <a:gd name="T38" fmla="*/ 490 w 583"/>
                <a:gd name="T39" fmla="*/ 470 h 516"/>
                <a:gd name="T40" fmla="*/ 524 w 583"/>
                <a:gd name="T41" fmla="*/ 479 h 516"/>
                <a:gd name="T42" fmla="*/ 534 w 583"/>
                <a:gd name="T43" fmla="*/ 489 h 516"/>
                <a:gd name="T44" fmla="*/ 541 w 583"/>
                <a:gd name="T45" fmla="*/ 515 h 516"/>
                <a:gd name="T46" fmla="*/ 568 w 583"/>
                <a:gd name="T47" fmla="*/ 508 h 516"/>
                <a:gd name="T48" fmla="*/ 582 w 583"/>
                <a:gd name="T49" fmla="*/ 491 h 516"/>
                <a:gd name="T50" fmla="*/ 568 w 583"/>
                <a:gd name="T51" fmla="*/ 479 h 516"/>
                <a:gd name="T52" fmla="*/ 546 w 583"/>
                <a:gd name="T53" fmla="*/ 472 h 516"/>
                <a:gd name="T54" fmla="*/ 524 w 583"/>
                <a:gd name="T55" fmla="*/ 458 h 516"/>
                <a:gd name="T56" fmla="*/ 520 w 583"/>
                <a:gd name="T57" fmla="*/ 426 h 516"/>
                <a:gd name="T58" fmla="*/ 534 w 583"/>
                <a:gd name="T59" fmla="*/ 405 h 516"/>
                <a:gd name="T60" fmla="*/ 559 w 583"/>
                <a:gd name="T61" fmla="*/ 390 h 516"/>
                <a:gd name="T62" fmla="*/ 554 w 583"/>
                <a:gd name="T63" fmla="*/ 358 h 516"/>
                <a:gd name="T64" fmla="*/ 520 w 583"/>
                <a:gd name="T65" fmla="*/ 374 h 516"/>
                <a:gd name="T66" fmla="*/ 482 w 583"/>
                <a:gd name="T67" fmla="*/ 385 h 516"/>
                <a:gd name="T68" fmla="*/ 496 w 583"/>
                <a:gd name="T69" fmla="*/ 372 h 516"/>
                <a:gd name="T70" fmla="*/ 504 w 583"/>
                <a:gd name="T71" fmla="*/ 363 h 516"/>
                <a:gd name="T72" fmla="*/ 490 w 583"/>
                <a:gd name="T73" fmla="*/ 361 h 516"/>
                <a:gd name="T74" fmla="*/ 476 w 583"/>
                <a:gd name="T75" fmla="*/ 363 h 516"/>
                <a:gd name="T76" fmla="*/ 449 w 583"/>
                <a:gd name="T77" fmla="*/ 380 h 516"/>
                <a:gd name="T78" fmla="*/ 415 w 583"/>
                <a:gd name="T79" fmla="*/ 364 h 516"/>
                <a:gd name="T80" fmla="*/ 453 w 583"/>
                <a:gd name="T81" fmla="*/ 336 h 516"/>
                <a:gd name="T82" fmla="*/ 515 w 583"/>
                <a:gd name="T83" fmla="*/ 357 h 516"/>
                <a:gd name="T84" fmla="*/ 485 w 583"/>
                <a:gd name="T85" fmla="*/ 252 h 516"/>
                <a:gd name="T86" fmla="*/ 277 w 583"/>
                <a:gd name="T87" fmla="*/ 237 h 516"/>
                <a:gd name="T88" fmla="*/ 337 w 583"/>
                <a:gd name="T89" fmla="*/ 115 h 516"/>
                <a:gd name="T90" fmla="*/ 330 w 583"/>
                <a:gd name="T91" fmla="*/ 54 h 516"/>
                <a:gd name="T92" fmla="*/ 0 w 583"/>
                <a:gd name="T93" fmla="*/ 5 h 5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3"/>
                <a:gd name="T142" fmla="*/ 0 h 516"/>
                <a:gd name="T143" fmla="*/ 583 w 583"/>
                <a:gd name="T144" fmla="*/ 516 h 5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3" h="516">
                  <a:moveTo>
                    <a:pt x="0" y="5"/>
                  </a:moveTo>
                  <a:lnTo>
                    <a:pt x="0" y="5"/>
                  </a:lnTo>
                  <a:lnTo>
                    <a:pt x="6" y="142"/>
                  </a:lnTo>
                  <a:lnTo>
                    <a:pt x="23" y="159"/>
                  </a:lnTo>
                  <a:lnTo>
                    <a:pt x="28" y="195"/>
                  </a:lnTo>
                  <a:lnTo>
                    <a:pt x="60" y="243"/>
                  </a:lnTo>
                  <a:lnTo>
                    <a:pt x="59" y="285"/>
                  </a:lnTo>
                  <a:lnTo>
                    <a:pt x="41" y="325"/>
                  </a:lnTo>
                  <a:lnTo>
                    <a:pt x="42" y="347"/>
                  </a:lnTo>
                  <a:lnTo>
                    <a:pt x="47" y="369"/>
                  </a:lnTo>
                  <a:lnTo>
                    <a:pt x="45" y="391"/>
                  </a:lnTo>
                  <a:lnTo>
                    <a:pt x="35" y="405"/>
                  </a:lnTo>
                  <a:lnTo>
                    <a:pt x="20" y="424"/>
                  </a:lnTo>
                  <a:lnTo>
                    <a:pt x="30" y="435"/>
                  </a:lnTo>
                  <a:lnTo>
                    <a:pt x="108" y="425"/>
                  </a:lnTo>
                  <a:lnTo>
                    <a:pt x="171" y="451"/>
                  </a:lnTo>
                  <a:lnTo>
                    <a:pt x="231" y="448"/>
                  </a:lnTo>
                  <a:lnTo>
                    <a:pt x="224" y="431"/>
                  </a:lnTo>
                  <a:lnTo>
                    <a:pt x="244" y="415"/>
                  </a:lnTo>
                  <a:lnTo>
                    <a:pt x="286" y="424"/>
                  </a:lnTo>
                  <a:lnTo>
                    <a:pt x="292" y="454"/>
                  </a:lnTo>
                  <a:lnTo>
                    <a:pt x="304" y="450"/>
                  </a:lnTo>
                  <a:lnTo>
                    <a:pt x="322" y="457"/>
                  </a:lnTo>
                  <a:lnTo>
                    <a:pt x="340" y="475"/>
                  </a:lnTo>
                  <a:lnTo>
                    <a:pt x="344" y="492"/>
                  </a:lnTo>
                  <a:lnTo>
                    <a:pt x="362" y="495"/>
                  </a:lnTo>
                  <a:lnTo>
                    <a:pt x="379" y="506"/>
                  </a:lnTo>
                  <a:lnTo>
                    <a:pt x="393" y="501"/>
                  </a:lnTo>
                  <a:lnTo>
                    <a:pt x="406" y="487"/>
                  </a:lnTo>
                  <a:lnTo>
                    <a:pt x="405" y="475"/>
                  </a:lnTo>
                  <a:lnTo>
                    <a:pt x="422" y="491"/>
                  </a:lnTo>
                  <a:lnTo>
                    <a:pt x="431" y="477"/>
                  </a:lnTo>
                  <a:lnTo>
                    <a:pt x="444" y="503"/>
                  </a:lnTo>
                  <a:lnTo>
                    <a:pt x="463" y="491"/>
                  </a:lnTo>
                  <a:lnTo>
                    <a:pt x="470" y="482"/>
                  </a:lnTo>
                  <a:lnTo>
                    <a:pt x="463" y="475"/>
                  </a:lnTo>
                  <a:lnTo>
                    <a:pt x="464" y="452"/>
                  </a:lnTo>
                  <a:lnTo>
                    <a:pt x="470" y="452"/>
                  </a:lnTo>
                  <a:lnTo>
                    <a:pt x="486" y="454"/>
                  </a:lnTo>
                  <a:lnTo>
                    <a:pt x="490" y="470"/>
                  </a:lnTo>
                  <a:lnTo>
                    <a:pt x="509" y="469"/>
                  </a:lnTo>
                  <a:lnTo>
                    <a:pt x="524" y="479"/>
                  </a:lnTo>
                  <a:lnTo>
                    <a:pt x="528" y="477"/>
                  </a:lnTo>
                  <a:lnTo>
                    <a:pt x="534" y="489"/>
                  </a:lnTo>
                  <a:lnTo>
                    <a:pt x="547" y="495"/>
                  </a:lnTo>
                  <a:lnTo>
                    <a:pt x="541" y="515"/>
                  </a:lnTo>
                  <a:lnTo>
                    <a:pt x="558" y="496"/>
                  </a:lnTo>
                  <a:lnTo>
                    <a:pt x="568" y="508"/>
                  </a:lnTo>
                  <a:lnTo>
                    <a:pt x="568" y="495"/>
                  </a:lnTo>
                  <a:lnTo>
                    <a:pt x="582" y="491"/>
                  </a:lnTo>
                  <a:lnTo>
                    <a:pt x="582" y="481"/>
                  </a:lnTo>
                  <a:lnTo>
                    <a:pt x="568" y="479"/>
                  </a:lnTo>
                  <a:lnTo>
                    <a:pt x="559" y="470"/>
                  </a:lnTo>
                  <a:lnTo>
                    <a:pt x="546" y="472"/>
                  </a:lnTo>
                  <a:lnTo>
                    <a:pt x="540" y="458"/>
                  </a:lnTo>
                  <a:lnTo>
                    <a:pt x="524" y="458"/>
                  </a:lnTo>
                  <a:lnTo>
                    <a:pt x="511" y="433"/>
                  </a:lnTo>
                  <a:lnTo>
                    <a:pt x="520" y="426"/>
                  </a:lnTo>
                  <a:lnTo>
                    <a:pt x="531" y="419"/>
                  </a:lnTo>
                  <a:lnTo>
                    <a:pt x="534" y="405"/>
                  </a:lnTo>
                  <a:lnTo>
                    <a:pt x="544" y="404"/>
                  </a:lnTo>
                  <a:lnTo>
                    <a:pt x="559" y="390"/>
                  </a:lnTo>
                  <a:lnTo>
                    <a:pt x="554" y="385"/>
                  </a:lnTo>
                  <a:lnTo>
                    <a:pt x="554" y="358"/>
                  </a:lnTo>
                  <a:lnTo>
                    <a:pt x="538" y="371"/>
                  </a:lnTo>
                  <a:lnTo>
                    <a:pt x="520" y="374"/>
                  </a:lnTo>
                  <a:lnTo>
                    <a:pt x="506" y="397"/>
                  </a:lnTo>
                  <a:lnTo>
                    <a:pt x="482" y="385"/>
                  </a:lnTo>
                  <a:lnTo>
                    <a:pt x="486" y="376"/>
                  </a:lnTo>
                  <a:lnTo>
                    <a:pt x="496" y="372"/>
                  </a:lnTo>
                  <a:lnTo>
                    <a:pt x="497" y="376"/>
                  </a:lnTo>
                  <a:lnTo>
                    <a:pt x="504" y="363"/>
                  </a:lnTo>
                  <a:lnTo>
                    <a:pt x="494" y="367"/>
                  </a:lnTo>
                  <a:lnTo>
                    <a:pt x="490" y="361"/>
                  </a:lnTo>
                  <a:lnTo>
                    <a:pt x="488" y="367"/>
                  </a:lnTo>
                  <a:lnTo>
                    <a:pt x="476" y="363"/>
                  </a:lnTo>
                  <a:lnTo>
                    <a:pt x="466" y="376"/>
                  </a:lnTo>
                  <a:lnTo>
                    <a:pt x="449" y="380"/>
                  </a:lnTo>
                  <a:lnTo>
                    <a:pt x="416" y="372"/>
                  </a:lnTo>
                  <a:lnTo>
                    <a:pt x="415" y="364"/>
                  </a:lnTo>
                  <a:lnTo>
                    <a:pt x="434" y="335"/>
                  </a:lnTo>
                  <a:lnTo>
                    <a:pt x="453" y="336"/>
                  </a:lnTo>
                  <a:lnTo>
                    <a:pt x="466" y="348"/>
                  </a:lnTo>
                  <a:lnTo>
                    <a:pt x="515" y="357"/>
                  </a:lnTo>
                  <a:lnTo>
                    <a:pt x="478" y="296"/>
                  </a:lnTo>
                  <a:lnTo>
                    <a:pt x="485" y="252"/>
                  </a:lnTo>
                  <a:lnTo>
                    <a:pt x="276" y="260"/>
                  </a:lnTo>
                  <a:lnTo>
                    <a:pt x="277" y="237"/>
                  </a:lnTo>
                  <a:lnTo>
                    <a:pt x="300" y="163"/>
                  </a:lnTo>
                  <a:lnTo>
                    <a:pt x="337" y="115"/>
                  </a:lnTo>
                  <a:lnTo>
                    <a:pt x="326" y="101"/>
                  </a:lnTo>
                  <a:lnTo>
                    <a:pt x="330" y="54"/>
                  </a:lnTo>
                  <a:lnTo>
                    <a:pt x="311" y="0"/>
                  </a:lnTo>
                  <a:lnTo>
                    <a:pt x="0" y="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5" name="Freeform 29"/>
            <p:cNvSpPr>
              <a:spLocks/>
            </p:cNvSpPr>
            <p:nvPr/>
          </p:nvSpPr>
          <p:spPr bwMode="auto">
            <a:xfrm>
              <a:off x="4150127" y="2391455"/>
              <a:ext cx="288523" cy="455233"/>
            </a:xfrm>
            <a:custGeom>
              <a:avLst/>
              <a:gdLst>
                <a:gd name="T0" fmla="*/ 0 w 381"/>
                <a:gd name="T1" fmla="*/ 326 h 601"/>
                <a:gd name="T2" fmla="*/ 0 w 381"/>
                <a:gd name="T3" fmla="*/ 326 h 601"/>
                <a:gd name="T4" fmla="*/ 23 w 381"/>
                <a:gd name="T5" fmla="*/ 328 h 601"/>
                <a:gd name="T6" fmla="*/ 25 w 381"/>
                <a:gd name="T7" fmla="*/ 289 h 601"/>
                <a:gd name="T8" fmla="*/ 52 w 381"/>
                <a:gd name="T9" fmla="*/ 235 h 601"/>
                <a:gd name="T10" fmla="*/ 39 w 381"/>
                <a:gd name="T11" fmla="*/ 197 h 601"/>
                <a:gd name="T12" fmla="*/ 50 w 381"/>
                <a:gd name="T13" fmla="*/ 145 h 601"/>
                <a:gd name="T14" fmla="*/ 49 w 381"/>
                <a:gd name="T15" fmla="*/ 125 h 601"/>
                <a:gd name="T16" fmla="*/ 93 w 381"/>
                <a:gd name="T17" fmla="*/ 10 h 601"/>
                <a:gd name="T18" fmla="*/ 104 w 381"/>
                <a:gd name="T19" fmla="*/ 10 h 601"/>
                <a:gd name="T20" fmla="*/ 110 w 381"/>
                <a:gd name="T21" fmla="*/ 33 h 601"/>
                <a:gd name="T22" fmla="*/ 164 w 381"/>
                <a:gd name="T23" fmla="*/ 13 h 601"/>
                <a:gd name="T24" fmla="*/ 164 w 381"/>
                <a:gd name="T25" fmla="*/ 5 h 601"/>
                <a:gd name="T26" fmla="*/ 180 w 381"/>
                <a:gd name="T27" fmla="*/ 0 h 601"/>
                <a:gd name="T28" fmla="*/ 209 w 381"/>
                <a:gd name="T29" fmla="*/ 14 h 601"/>
                <a:gd name="T30" fmla="*/ 230 w 381"/>
                <a:gd name="T31" fmla="*/ 33 h 601"/>
                <a:gd name="T32" fmla="*/ 278 w 381"/>
                <a:gd name="T33" fmla="*/ 199 h 601"/>
                <a:gd name="T34" fmla="*/ 312 w 381"/>
                <a:gd name="T35" fmla="*/ 199 h 601"/>
                <a:gd name="T36" fmla="*/ 318 w 381"/>
                <a:gd name="T37" fmla="*/ 209 h 601"/>
                <a:gd name="T38" fmla="*/ 313 w 381"/>
                <a:gd name="T39" fmla="*/ 215 h 601"/>
                <a:gd name="T40" fmla="*/ 338 w 381"/>
                <a:gd name="T41" fmla="*/ 253 h 601"/>
                <a:gd name="T42" fmla="*/ 344 w 381"/>
                <a:gd name="T43" fmla="*/ 245 h 601"/>
                <a:gd name="T44" fmla="*/ 370 w 381"/>
                <a:gd name="T45" fmla="*/ 271 h 601"/>
                <a:gd name="T46" fmla="*/ 360 w 381"/>
                <a:gd name="T47" fmla="*/ 277 h 601"/>
                <a:gd name="T48" fmla="*/ 362 w 381"/>
                <a:gd name="T49" fmla="*/ 283 h 601"/>
                <a:gd name="T50" fmla="*/ 380 w 381"/>
                <a:gd name="T51" fmla="*/ 283 h 601"/>
                <a:gd name="T52" fmla="*/ 366 w 381"/>
                <a:gd name="T53" fmla="*/ 315 h 601"/>
                <a:gd name="T54" fmla="*/ 351 w 381"/>
                <a:gd name="T55" fmla="*/ 311 h 601"/>
                <a:gd name="T56" fmla="*/ 338 w 381"/>
                <a:gd name="T57" fmla="*/ 323 h 601"/>
                <a:gd name="T58" fmla="*/ 338 w 381"/>
                <a:gd name="T59" fmla="*/ 336 h 601"/>
                <a:gd name="T60" fmla="*/ 328 w 381"/>
                <a:gd name="T61" fmla="*/ 344 h 601"/>
                <a:gd name="T62" fmla="*/ 315 w 381"/>
                <a:gd name="T63" fmla="*/ 339 h 601"/>
                <a:gd name="T64" fmla="*/ 315 w 381"/>
                <a:gd name="T65" fmla="*/ 359 h 601"/>
                <a:gd name="T66" fmla="*/ 306 w 381"/>
                <a:gd name="T67" fmla="*/ 353 h 601"/>
                <a:gd name="T68" fmla="*/ 301 w 381"/>
                <a:gd name="T69" fmla="*/ 375 h 601"/>
                <a:gd name="T70" fmla="*/ 284 w 381"/>
                <a:gd name="T71" fmla="*/ 356 h 601"/>
                <a:gd name="T72" fmla="*/ 270 w 381"/>
                <a:gd name="T73" fmla="*/ 374 h 601"/>
                <a:gd name="T74" fmla="*/ 255 w 381"/>
                <a:gd name="T75" fmla="*/ 381 h 601"/>
                <a:gd name="T76" fmla="*/ 252 w 381"/>
                <a:gd name="T77" fmla="*/ 401 h 601"/>
                <a:gd name="T78" fmla="*/ 236 w 381"/>
                <a:gd name="T79" fmla="*/ 396 h 601"/>
                <a:gd name="T80" fmla="*/ 242 w 381"/>
                <a:gd name="T81" fmla="*/ 381 h 601"/>
                <a:gd name="T82" fmla="*/ 230 w 381"/>
                <a:gd name="T83" fmla="*/ 366 h 601"/>
                <a:gd name="T84" fmla="*/ 217 w 381"/>
                <a:gd name="T85" fmla="*/ 389 h 601"/>
                <a:gd name="T86" fmla="*/ 222 w 381"/>
                <a:gd name="T87" fmla="*/ 436 h 601"/>
                <a:gd name="T88" fmla="*/ 214 w 381"/>
                <a:gd name="T89" fmla="*/ 449 h 601"/>
                <a:gd name="T90" fmla="*/ 204 w 381"/>
                <a:gd name="T91" fmla="*/ 450 h 601"/>
                <a:gd name="T92" fmla="*/ 194 w 381"/>
                <a:gd name="T93" fmla="*/ 449 h 601"/>
                <a:gd name="T94" fmla="*/ 182 w 381"/>
                <a:gd name="T95" fmla="*/ 477 h 601"/>
                <a:gd name="T96" fmla="*/ 164 w 381"/>
                <a:gd name="T97" fmla="*/ 476 h 601"/>
                <a:gd name="T98" fmla="*/ 168 w 381"/>
                <a:gd name="T99" fmla="*/ 501 h 601"/>
                <a:gd name="T100" fmla="*/ 156 w 381"/>
                <a:gd name="T101" fmla="*/ 482 h 601"/>
                <a:gd name="T102" fmla="*/ 131 w 381"/>
                <a:gd name="T103" fmla="*/ 502 h 601"/>
                <a:gd name="T104" fmla="*/ 128 w 381"/>
                <a:gd name="T105" fmla="*/ 518 h 601"/>
                <a:gd name="T106" fmla="*/ 136 w 381"/>
                <a:gd name="T107" fmla="*/ 527 h 601"/>
                <a:gd name="T108" fmla="*/ 124 w 381"/>
                <a:gd name="T109" fmla="*/ 533 h 601"/>
                <a:gd name="T110" fmla="*/ 128 w 381"/>
                <a:gd name="T111" fmla="*/ 551 h 601"/>
                <a:gd name="T112" fmla="*/ 116 w 381"/>
                <a:gd name="T113" fmla="*/ 564 h 601"/>
                <a:gd name="T114" fmla="*/ 114 w 381"/>
                <a:gd name="T115" fmla="*/ 600 h 601"/>
                <a:gd name="T116" fmla="*/ 106 w 381"/>
                <a:gd name="T117" fmla="*/ 600 h 601"/>
                <a:gd name="T118" fmla="*/ 72 w 381"/>
                <a:gd name="T119" fmla="*/ 552 h 601"/>
                <a:gd name="T120" fmla="*/ 0 w 381"/>
                <a:gd name="T121" fmla="*/ 326 h 601"/>
                <a:gd name="T122" fmla="*/ 0 w 381"/>
                <a:gd name="T123" fmla="*/ 326 h 6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1"/>
                <a:gd name="T187" fmla="*/ 0 h 601"/>
                <a:gd name="T188" fmla="*/ 381 w 381"/>
                <a:gd name="T189" fmla="*/ 601 h 6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1" h="601">
                  <a:moveTo>
                    <a:pt x="0" y="326"/>
                  </a:moveTo>
                  <a:lnTo>
                    <a:pt x="0" y="326"/>
                  </a:lnTo>
                  <a:lnTo>
                    <a:pt x="23" y="328"/>
                  </a:lnTo>
                  <a:lnTo>
                    <a:pt x="25" y="289"/>
                  </a:lnTo>
                  <a:lnTo>
                    <a:pt x="52" y="235"/>
                  </a:lnTo>
                  <a:lnTo>
                    <a:pt x="39" y="197"/>
                  </a:lnTo>
                  <a:lnTo>
                    <a:pt x="50" y="145"/>
                  </a:lnTo>
                  <a:lnTo>
                    <a:pt x="49" y="125"/>
                  </a:lnTo>
                  <a:lnTo>
                    <a:pt x="93" y="10"/>
                  </a:lnTo>
                  <a:lnTo>
                    <a:pt x="104" y="10"/>
                  </a:lnTo>
                  <a:lnTo>
                    <a:pt x="110" y="33"/>
                  </a:lnTo>
                  <a:lnTo>
                    <a:pt x="164" y="13"/>
                  </a:lnTo>
                  <a:lnTo>
                    <a:pt x="164" y="5"/>
                  </a:lnTo>
                  <a:lnTo>
                    <a:pt x="180" y="0"/>
                  </a:lnTo>
                  <a:lnTo>
                    <a:pt x="209" y="14"/>
                  </a:lnTo>
                  <a:lnTo>
                    <a:pt x="230" y="33"/>
                  </a:lnTo>
                  <a:lnTo>
                    <a:pt x="278" y="199"/>
                  </a:lnTo>
                  <a:lnTo>
                    <a:pt x="312" y="199"/>
                  </a:lnTo>
                  <a:lnTo>
                    <a:pt x="318" y="209"/>
                  </a:lnTo>
                  <a:lnTo>
                    <a:pt x="313" y="215"/>
                  </a:lnTo>
                  <a:lnTo>
                    <a:pt x="338" y="253"/>
                  </a:lnTo>
                  <a:lnTo>
                    <a:pt x="344" y="245"/>
                  </a:lnTo>
                  <a:lnTo>
                    <a:pt x="370" y="271"/>
                  </a:lnTo>
                  <a:lnTo>
                    <a:pt x="360" y="277"/>
                  </a:lnTo>
                  <a:lnTo>
                    <a:pt x="362" y="283"/>
                  </a:lnTo>
                  <a:lnTo>
                    <a:pt x="380" y="283"/>
                  </a:lnTo>
                  <a:lnTo>
                    <a:pt x="366" y="315"/>
                  </a:lnTo>
                  <a:lnTo>
                    <a:pt x="351" y="311"/>
                  </a:lnTo>
                  <a:lnTo>
                    <a:pt x="338" y="323"/>
                  </a:lnTo>
                  <a:lnTo>
                    <a:pt x="338" y="336"/>
                  </a:lnTo>
                  <a:lnTo>
                    <a:pt x="328" y="344"/>
                  </a:lnTo>
                  <a:lnTo>
                    <a:pt x="315" y="339"/>
                  </a:lnTo>
                  <a:lnTo>
                    <a:pt x="315" y="359"/>
                  </a:lnTo>
                  <a:lnTo>
                    <a:pt x="306" y="353"/>
                  </a:lnTo>
                  <a:lnTo>
                    <a:pt x="301" y="375"/>
                  </a:lnTo>
                  <a:lnTo>
                    <a:pt x="284" y="356"/>
                  </a:lnTo>
                  <a:lnTo>
                    <a:pt x="270" y="374"/>
                  </a:lnTo>
                  <a:lnTo>
                    <a:pt x="255" y="381"/>
                  </a:lnTo>
                  <a:lnTo>
                    <a:pt x="252" y="401"/>
                  </a:lnTo>
                  <a:lnTo>
                    <a:pt x="236" y="396"/>
                  </a:lnTo>
                  <a:lnTo>
                    <a:pt x="242" y="381"/>
                  </a:lnTo>
                  <a:lnTo>
                    <a:pt x="230" y="366"/>
                  </a:lnTo>
                  <a:lnTo>
                    <a:pt x="217" y="389"/>
                  </a:lnTo>
                  <a:lnTo>
                    <a:pt x="222" y="436"/>
                  </a:lnTo>
                  <a:lnTo>
                    <a:pt x="214" y="449"/>
                  </a:lnTo>
                  <a:lnTo>
                    <a:pt x="204" y="450"/>
                  </a:lnTo>
                  <a:lnTo>
                    <a:pt x="194" y="449"/>
                  </a:lnTo>
                  <a:lnTo>
                    <a:pt x="182" y="477"/>
                  </a:lnTo>
                  <a:lnTo>
                    <a:pt x="164" y="476"/>
                  </a:lnTo>
                  <a:lnTo>
                    <a:pt x="168" y="501"/>
                  </a:lnTo>
                  <a:lnTo>
                    <a:pt x="156" y="482"/>
                  </a:lnTo>
                  <a:lnTo>
                    <a:pt x="131" y="502"/>
                  </a:lnTo>
                  <a:lnTo>
                    <a:pt x="128" y="518"/>
                  </a:lnTo>
                  <a:lnTo>
                    <a:pt x="136" y="527"/>
                  </a:lnTo>
                  <a:lnTo>
                    <a:pt x="124" y="533"/>
                  </a:lnTo>
                  <a:lnTo>
                    <a:pt x="128" y="551"/>
                  </a:lnTo>
                  <a:lnTo>
                    <a:pt x="116" y="564"/>
                  </a:lnTo>
                  <a:lnTo>
                    <a:pt x="114" y="600"/>
                  </a:lnTo>
                  <a:lnTo>
                    <a:pt x="106" y="600"/>
                  </a:lnTo>
                  <a:lnTo>
                    <a:pt x="72" y="552"/>
                  </a:lnTo>
                  <a:lnTo>
                    <a:pt x="0" y="3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46" name="Freeform 30"/>
            <p:cNvSpPr>
              <a:spLocks/>
            </p:cNvSpPr>
            <p:nvPr/>
          </p:nvSpPr>
          <p:spPr bwMode="auto">
            <a:xfrm>
              <a:off x="3670013" y="3258745"/>
              <a:ext cx="356678" cy="178760"/>
            </a:xfrm>
            <a:custGeom>
              <a:avLst/>
              <a:gdLst>
                <a:gd name="T0" fmla="*/ 0 w 471"/>
                <a:gd name="T1" fmla="*/ 69 h 236"/>
                <a:gd name="T2" fmla="*/ 46 w 471"/>
                <a:gd name="T3" fmla="*/ 94 h 236"/>
                <a:gd name="T4" fmla="*/ 113 w 471"/>
                <a:gd name="T5" fmla="*/ 61 h 236"/>
                <a:gd name="T6" fmla="*/ 170 w 471"/>
                <a:gd name="T7" fmla="*/ 69 h 236"/>
                <a:gd name="T8" fmla="*/ 211 w 471"/>
                <a:gd name="T9" fmla="*/ 96 h 236"/>
                <a:gd name="T10" fmla="*/ 251 w 471"/>
                <a:gd name="T11" fmla="*/ 129 h 236"/>
                <a:gd name="T12" fmla="*/ 267 w 471"/>
                <a:gd name="T13" fmla="*/ 135 h 236"/>
                <a:gd name="T14" fmla="*/ 261 w 471"/>
                <a:gd name="T15" fmla="*/ 159 h 236"/>
                <a:gd name="T16" fmla="*/ 251 w 471"/>
                <a:gd name="T17" fmla="*/ 208 h 236"/>
                <a:gd name="T18" fmla="*/ 272 w 471"/>
                <a:gd name="T19" fmla="*/ 190 h 236"/>
                <a:gd name="T20" fmla="*/ 293 w 471"/>
                <a:gd name="T21" fmla="*/ 200 h 236"/>
                <a:gd name="T22" fmla="*/ 308 w 471"/>
                <a:gd name="T23" fmla="*/ 207 h 236"/>
                <a:gd name="T24" fmla="*/ 338 w 471"/>
                <a:gd name="T25" fmla="*/ 212 h 236"/>
                <a:gd name="T26" fmla="*/ 341 w 471"/>
                <a:gd name="T27" fmla="*/ 202 h 236"/>
                <a:gd name="T28" fmla="*/ 339 w 471"/>
                <a:gd name="T29" fmla="*/ 194 h 236"/>
                <a:gd name="T30" fmla="*/ 315 w 471"/>
                <a:gd name="T31" fmla="*/ 146 h 236"/>
                <a:gd name="T32" fmla="*/ 298 w 471"/>
                <a:gd name="T33" fmla="*/ 83 h 236"/>
                <a:gd name="T34" fmla="*/ 339 w 471"/>
                <a:gd name="T35" fmla="*/ 28 h 236"/>
                <a:gd name="T36" fmla="*/ 355 w 471"/>
                <a:gd name="T37" fmla="*/ 49 h 236"/>
                <a:gd name="T38" fmla="*/ 333 w 471"/>
                <a:gd name="T39" fmla="*/ 76 h 236"/>
                <a:gd name="T40" fmla="*/ 347 w 471"/>
                <a:gd name="T41" fmla="*/ 86 h 236"/>
                <a:gd name="T42" fmla="*/ 347 w 471"/>
                <a:gd name="T43" fmla="*/ 118 h 236"/>
                <a:gd name="T44" fmla="*/ 339 w 471"/>
                <a:gd name="T45" fmla="*/ 124 h 236"/>
                <a:gd name="T46" fmla="*/ 358 w 471"/>
                <a:gd name="T47" fmla="*/ 136 h 236"/>
                <a:gd name="T48" fmla="*/ 368 w 471"/>
                <a:gd name="T49" fmla="*/ 154 h 236"/>
                <a:gd name="T50" fmla="*/ 353 w 471"/>
                <a:gd name="T51" fmla="*/ 186 h 236"/>
                <a:gd name="T52" fmla="*/ 388 w 471"/>
                <a:gd name="T53" fmla="*/ 182 h 236"/>
                <a:gd name="T54" fmla="*/ 407 w 471"/>
                <a:gd name="T55" fmla="*/ 204 h 236"/>
                <a:gd name="T56" fmla="*/ 409 w 471"/>
                <a:gd name="T57" fmla="*/ 215 h 236"/>
                <a:gd name="T58" fmla="*/ 405 w 471"/>
                <a:gd name="T59" fmla="*/ 235 h 236"/>
                <a:gd name="T60" fmla="*/ 452 w 471"/>
                <a:gd name="T61" fmla="*/ 210 h 236"/>
                <a:gd name="T62" fmla="*/ 463 w 471"/>
                <a:gd name="T63" fmla="*/ 198 h 236"/>
                <a:gd name="T64" fmla="*/ 454 w 471"/>
                <a:gd name="T65" fmla="*/ 222 h 236"/>
                <a:gd name="T66" fmla="*/ 466 w 471"/>
                <a:gd name="T67" fmla="*/ 207 h 236"/>
                <a:gd name="T68" fmla="*/ 442 w 471"/>
                <a:gd name="T69" fmla="*/ 155 h 236"/>
                <a:gd name="T70" fmla="*/ 402 w 471"/>
                <a:gd name="T71" fmla="*/ 149 h 236"/>
                <a:gd name="T72" fmla="*/ 0 w 471"/>
                <a:gd name="T73" fmla="*/ 69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1"/>
                <a:gd name="T112" fmla="*/ 0 h 236"/>
                <a:gd name="T113" fmla="*/ 471 w 471"/>
                <a:gd name="T114" fmla="*/ 236 h 2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1" h="236">
                  <a:moveTo>
                    <a:pt x="0" y="69"/>
                  </a:moveTo>
                  <a:lnTo>
                    <a:pt x="0" y="69"/>
                  </a:lnTo>
                  <a:lnTo>
                    <a:pt x="12" y="137"/>
                  </a:lnTo>
                  <a:lnTo>
                    <a:pt x="46" y="94"/>
                  </a:lnTo>
                  <a:lnTo>
                    <a:pt x="103" y="79"/>
                  </a:lnTo>
                  <a:lnTo>
                    <a:pt x="113" y="61"/>
                  </a:lnTo>
                  <a:lnTo>
                    <a:pt x="144" y="58"/>
                  </a:lnTo>
                  <a:lnTo>
                    <a:pt x="170" y="69"/>
                  </a:lnTo>
                  <a:lnTo>
                    <a:pt x="185" y="90"/>
                  </a:lnTo>
                  <a:lnTo>
                    <a:pt x="211" y="96"/>
                  </a:lnTo>
                  <a:lnTo>
                    <a:pt x="227" y="117"/>
                  </a:lnTo>
                  <a:lnTo>
                    <a:pt x="251" y="129"/>
                  </a:lnTo>
                  <a:lnTo>
                    <a:pt x="262" y="122"/>
                  </a:lnTo>
                  <a:lnTo>
                    <a:pt x="267" y="135"/>
                  </a:lnTo>
                  <a:lnTo>
                    <a:pt x="263" y="145"/>
                  </a:lnTo>
                  <a:lnTo>
                    <a:pt x="261" y="159"/>
                  </a:lnTo>
                  <a:lnTo>
                    <a:pt x="244" y="188"/>
                  </a:lnTo>
                  <a:lnTo>
                    <a:pt x="251" y="208"/>
                  </a:lnTo>
                  <a:lnTo>
                    <a:pt x="272" y="200"/>
                  </a:lnTo>
                  <a:lnTo>
                    <a:pt x="272" y="190"/>
                  </a:lnTo>
                  <a:lnTo>
                    <a:pt x="288" y="209"/>
                  </a:lnTo>
                  <a:lnTo>
                    <a:pt x="293" y="200"/>
                  </a:lnTo>
                  <a:lnTo>
                    <a:pt x="304" y="215"/>
                  </a:lnTo>
                  <a:lnTo>
                    <a:pt x="308" y="207"/>
                  </a:lnTo>
                  <a:lnTo>
                    <a:pt x="327" y="215"/>
                  </a:lnTo>
                  <a:lnTo>
                    <a:pt x="338" y="212"/>
                  </a:lnTo>
                  <a:lnTo>
                    <a:pt x="354" y="228"/>
                  </a:lnTo>
                  <a:lnTo>
                    <a:pt x="341" y="202"/>
                  </a:lnTo>
                  <a:lnTo>
                    <a:pt x="308" y="178"/>
                  </a:lnTo>
                  <a:lnTo>
                    <a:pt x="339" y="194"/>
                  </a:lnTo>
                  <a:lnTo>
                    <a:pt x="320" y="168"/>
                  </a:lnTo>
                  <a:lnTo>
                    <a:pt x="315" y="146"/>
                  </a:lnTo>
                  <a:lnTo>
                    <a:pt x="318" y="94"/>
                  </a:lnTo>
                  <a:lnTo>
                    <a:pt x="298" y="83"/>
                  </a:lnTo>
                  <a:lnTo>
                    <a:pt x="338" y="49"/>
                  </a:lnTo>
                  <a:lnTo>
                    <a:pt x="339" y="28"/>
                  </a:lnTo>
                  <a:lnTo>
                    <a:pt x="360" y="30"/>
                  </a:lnTo>
                  <a:lnTo>
                    <a:pt x="355" y="49"/>
                  </a:lnTo>
                  <a:lnTo>
                    <a:pt x="340" y="55"/>
                  </a:lnTo>
                  <a:lnTo>
                    <a:pt x="333" y="76"/>
                  </a:lnTo>
                  <a:lnTo>
                    <a:pt x="338" y="94"/>
                  </a:lnTo>
                  <a:lnTo>
                    <a:pt x="347" y="86"/>
                  </a:lnTo>
                  <a:lnTo>
                    <a:pt x="342" y="108"/>
                  </a:lnTo>
                  <a:lnTo>
                    <a:pt x="347" y="118"/>
                  </a:lnTo>
                  <a:lnTo>
                    <a:pt x="348" y="130"/>
                  </a:lnTo>
                  <a:lnTo>
                    <a:pt x="339" y="124"/>
                  </a:lnTo>
                  <a:lnTo>
                    <a:pt x="335" y="139"/>
                  </a:lnTo>
                  <a:lnTo>
                    <a:pt x="358" y="136"/>
                  </a:lnTo>
                  <a:lnTo>
                    <a:pt x="355" y="146"/>
                  </a:lnTo>
                  <a:lnTo>
                    <a:pt x="368" y="154"/>
                  </a:lnTo>
                  <a:lnTo>
                    <a:pt x="346" y="154"/>
                  </a:lnTo>
                  <a:lnTo>
                    <a:pt x="353" y="186"/>
                  </a:lnTo>
                  <a:lnTo>
                    <a:pt x="376" y="198"/>
                  </a:lnTo>
                  <a:lnTo>
                    <a:pt x="388" y="182"/>
                  </a:lnTo>
                  <a:lnTo>
                    <a:pt x="391" y="208"/>
                  </a:lnTo>
                  <a:lnTo>
                    <a:pt x="407" y="204"/>
                  </a:lnTo>
                  <a:lnTo>
                    <a:pt x="399" y="215"/>
                  </a:lnTo>
                  <a:lnTo>
                    <a:pt x="409" y="215"/>
                  </a:lnTo>
                  <a:lnTo>
                    <a:pt x="401" y="229"/>
                  </a:lnTo>
                  <a:lnTo>
                    <a:pt x="405" y="235"/>
                  </a:lnTo>
                  <a:lnTo>
                    <a:pt x="426" y="224"/>
                  </a:lnTo>
                  <a:lnTo>
                    <a:pt x="452" y="210"/>
                  </a:lnTo>
                  <a:lnTo>
                    <a:pt x="461" y="179"/>
                  </a:lnTo>
                  <a:lnTo>
                    <a:pt x="463" y="198"/>
                  </a:lnTo>
                  <a:lnTo>
                    <a:pt x="461" y="207"/>
                  </a:lnTo>
                  <a:lnTo>
                    <a:pt x="454" y="222"/>
                  </a:lnTo>
                  <a:lnTo>
                    <a:pt x="456" y="232"/>
                  </a:lnTo>
                  <a:lnTo>
                    <a:pt x="466" y="207"/>
                  </a:lnTo>
                  <a:lnTo>
                    <a:pt x="470" y="148"/>
                  </a:lnTo>
                  <a:lnTo>
                    <a:pt x="442" y="155"/>
                  </a:lnTo>
                  <a:lnTo>
                    <a:pt x="405" y="161"/>
                  </a:lnTo>
                  <a:lnTo>
                    <a:pt x="402" y="149"/>
                  </a:lnTo>
                  <a:lnTo>
                    <a:pt x="362" y="0"/>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47" name="Group 31"/>
            <p:cNvGrpSpPr>
              <a:grpSpLocks/>
            </p:cNvGrpSpPr>
            <p:nvPr/>
          </p:nvGrpSpPr>
          <p:grpSpPr bwMode="auto">
            <a:xfrm>
              <a:off x="4060011" y="2870926"/>
              <a:ext cx="274134" cy="149219"/>
              <a:chOff x="5075" y="1274"/>
              <a:chExt cx="362" cy="197"/>
            </a:xfrm>
            <a:solidFill>
              <a:schemeClr val="accent3">
                <a:lumMod val="20000"/>
                <a:lumOff val="80000"/>
              </a:schemeClr>
            </a:solidFill>
          </p:grpSpPr>
          <p:sp>
            <p:nvSpPr>
              <p:cNvPr id="82087" name="Freeform 32"/>
              <p:cNvSpPr>
                <a:spLocks/>
              </p:cNvSpPr>
              <p:nvPr/>
            </p:nvSpPr>
            <p:spPr bwMode="auto">
              <a:xfrm>
                <a:off x="5075" y="1274"/>
                <a:ext cx="348" cy="177"/>
              </a:xfrm>
              <a:custGeom>
                <a:avLst/>
                <a:gdLst>
                  <a:gd name="T0" fmla="*/ 0 w 348"/>
                  <a:gd name="T1" fmla="*/ 71 h 177"/>
                  <a:gd name="T2" fmla="*/ 0 w 348"/>
                  <a:gd name="T3" fmla="*/ 71 h 177"/>
                  <a:gd name="T4" fmla="*/ 1 w 348"/>
                  <a:gd name="T5" fmla="*/ 164 h 177"/>
                  <a:gd name="T6" fmla="*/ 162 w 348"/>
                  <a:gd name="T7" fmla="*/ 131 h 177"/>
                  <a:gd name="T8" fmla="*/ 191 w 348"/>
                  <a:gd name="T9" fmla="*/ 121 h 177"/>
                  <a:gd name="T10" fmla="*/ 202 w 348"/>
                  <a:gd name="T11" fmla="*/ 122 h 177"/>
                  <a:gd name="T12" fmla="*/ 214 w 348"/>
                  <a:gd name="T13" fmla="*/ 150 h 177"/>
                  <a:gd name="T14" fmla="*/ 233 w 348"/>
                  <a:gd name="T15" fmla="*/ 152 h 177"/>
                  <a:gd name="T16" fmla="*/ 242 w 348"/>
                  <a:gd name="T17" fmla="*/ 174 h 177"/>
                  <a:gd name="T18" fmla="*/ 255 w 348"/>
                  <a:gd name="T19" fmla="*/ 176 h 177"/>
                  <a:gd name="T20" fmla="*/ 258 w 348"/>
                  <a:gd name="T21" fmla="*/ 160 h 177"/>
                  <a:gd name="T22" fmla="*/ 267 w 348"/>
                  <a:gd name="T23" fmla="*/ 155 h 177"/>
                  <a:gd name="T24" fmla="*/ 271 w 348"/>
                  <a:gd name="T25" fmla="*/ 139 h 177"/>
                  <a:gd name="T26" fmla="*/ 277 w 348"/>
                  <a:gd name="T27" fmla="*/ 137 h 177"/>
                  <a:gd name="T28" fmla="*/ 283 w 348"/>
                  <a:gd name="T29" fmla="*/ 162 h 177"/>
                  <a:gd name="T30" fmla="*/ 300 w 348"/>
                  <a:gd name="T31" fmla="*/ 156 h 177"/>
                  <a:gd name="T32" fmla="*/ 303 w 348"/>
                  <a:gd name="T33" fmla="*/ 144 h 177"/>
                  <a:gd name="T34" fmla="*/ 325 w 348"/>
                  <a:gd name="T35" fmla="*/ 134 h 177"/>
                  <a:gd name="T36" fmla="*/ 338 w 348"/>
                  <a:gd name="T37" fmla="*/ 132 h 177"/>
                  <a:gd name="T38" fmla="*/ 347 w 348"/>
                  <a:gd name="T39" fmla="*/ 140 h 177"/>
                  <a:gd name="T40" fmla="*/ 343 w 348"/>
                  <a:gd name="T41" fmla="*/ 116 h 177"/>
                  <a:gd name="T42" fmla="*/ 327 w 348"/>
                  <a:gd name="T43" fmla="*/ 86 h 177"/>
                  <a:gd name="T44" fmla="*/ 317 w 348"/>
                  <a:gd name="T45" fmla="*/ 82 h 177"/>
                  <a:gd name="T46" fmla="*/ 306 w 348"/>
                  <a:gd name="T47" fmla="*/ 82 h 177"/>
                  <a:gd name="T48" fmla="*/ 308 w 348"/>
                  <a:gd name="T49" fmla="*/ 89 h 177"/>
                  <a:gd name="T50" fmla="*/ 315 w 348"/>
                  <a:gd name="T51" fmla="*/ 89 h 177"/>
                  <a:gd name="T52" fmla="*/ 323 w 348"/>
                  <a:gd name="T53" fmla="*/ 90 h 177"/>
                  <a:gd name="T54" fmla="*/ 331 w 348"/>
                  <a:gd name="T55" fmla="*/ 98 h 177"/>
                  <a:gd name="T56" fmla="*/ 335 w 348"/>
                  <a:gd name="T57" fmla="*/ 110 h 177"/>
                  <a:gd name="T58" fmla="*/ 329 w 348"/>
                  <a:gd name="T59" fmla="*/ 120 h 177"/>
                  <a:gd name="T60" fmla="*/ 302 w 348"/>
                  <a:gd name="T61" fmla="*/ 132 h 177"/>
                  <a:gd name="T62" fmla="*/ 288 w 348"/>
                  <a:gd name="T63" fmla="*/ 126 h 177"/>
                  <a:gd name="T64" fmla="*/ 280 w 348"/>
                  <a:gd name="T65" fmla="*/ 110 h 177"/>
                  <a:gd name="T66" fmla="*/ 267 w 348"/>
                  <a:gd name="T67" fmla="*/ 107 h 177"/>
                  <a:gd name="T68" fmla="*/ 270 w 348"/>
                  <a:gd name="T69" fmla="*/ 98 h 177"/>
                  <a:gd name="T70" fmla="*/ 256 w 348"/>
                  <a:gd name="T71" fmla="*/ 81 h 177"/>
                  <a:gd name="T72" fmla="*/ 237 w 348"/>
                  <a:gd name="T73" fmla="*/ 73 h 177"/>
                  <a:gd name="T74" fmla="*/ 236 w 348"/>
                  <a:gd name="T75" fmla="*/ 82 h 177"/>
                  <a:gd name="T76" fmla="*/ 225 w 348"/>
                  <a:gd name="T77" fmla="*/ 78 h 177"/>
                  <a:gd name="T78" fmla="*/ 220 w 348"/>
                  <a:gd name="T79" fmla="*/ 67 h 177"/>
                  <a:gd name="T80" fmla="*/ 223 w 348"/>
                  <a:gd name="T81" fmla="*/ 57 h 177"/>
                  <a:gd name="T82" fmla="*/ 234 w 348"/>
                  <a:gd name="T83" fmla="*/ 48 h 177"/>
                  <a:gd name="T84" fmla="*/ 230 w 348"/>
                  <a:gd name="T85" fmla="*/ 41 h 177"/>
                  <a:gd name="T86" fmla="*/ 245 w 348"/>
                  <a:gd name="T87" fmla="*/ 29 h 177"/>
                  <a:gd name="T88" fmla="*/ 230 w 348"/>
                  <a:gd name="T89" fmla="*/ 17 h 177"/>
                  <a:gd name="T90" fmla="*/ 223 w 348"/>
                  <a:gd name="T91" fmla="*/ 0 h 177"/>
                  <a:gd name="T92" fmla="*/ 191 w 348"/>
                  <a:gd name="T93" fmla="*/ 25 h 177"/>
                  <a:gd name="T94" fmla="*/ 75 w 348"/>
                  <a:gd name="T95" fmla="*/ 54 h 177"/>
                  <a:gd name="T96" fmla="*/ 0 w 348"/>
                  <a:gd name="T97" fmla="*/ 71 h 177"/>
                  <a:gd name="T98" fmla="*/ 0 w 348"/>
                  <a:gd name="T99" fmla="*/ 71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8"/>
                  <a:gd name="T151" fmla="*/ 0 h 177"/>
                  <a:gd name="T152" fmla="*/ 348 w 348"/>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8" h="177">
                    <a:moveTo>
                      <a:pt x="0" y="71"/>
                    </a:moveTo>
                    <a:lnTo>
                      <a:pt x="0" y="71"/>
                    </a:lnTo>
                    <a:lnTo>
                      <a:pt x="1" y="164"/>
                    </a:lnTo>
                    <a:lnTo>
                      <a:pt x="162" y="131"/>
                    </a:lnTo>
                    <a:lnTo>
                      <a:pt x="191" y="121"/>
                    </a:lnTo>
                    <a:lnTo>
                      <a:pt x="202" y="122"/>
                    </a:lnTo>
                    <a:lnTo>
                      <a:pt x="214" y="150"/>
                    </a:lnTo>
                    <a:lnTo>
                      <a:pt x="233" y="152"/>
                    </a:lnTo>
                    <a:lnTo>
                      <a:pt x="242" y="174"/>
                    </a:lnTo>
                    <a:lnTo>
                      <a:pt x="255" y="176"/>
                    </a:lnTo>
                    <a:lnTo>
                      <a:pt x="258" y="160"/>
                    </a:lnTo>
                    <a:lnTo>
                      <a:pt x="267" y="155"/>
                    </a:lnTo>
                    <a:lnTo>
                      <a:pt x="271" y="139"/>
                    </a:lnTo>
                    <a:lnTo>
                      <a:pt x="277" y="137"/>
                    </a:lnTo>
                    <a:lnTo>
                      <a:pt x="283" y="162"/>
                    </a:lnTo>
                    <a:lnTo>
                      <a:pt x="300" y="156"/>
                    </a:lnTo>
                    <a:lnTo>
                      <a:pt x="303" y="144"/>
                    </a:lnTo>
                    <a:lnTo>
                      <a:pt x="325" y="134"/>
                    </a:lnTo>
                    <a:lnTo>
                      <a:pt x="338" y="132"/>
                    </a:lnTo>
                    <a:lnTo>
                      <a:pt x="347" y="140"/>
                    </a:lnTo>
                    <a:lnTo>
                      <a:pt x="343" y="116"/>
                    </a:lnTo>
                    <a:lnTo>
                      <a:pt x="327" y="86"/>
                    </a:lnTo>
                    <a:lnTo>
                      <a:pt x="317" y="82"/>
                    </a:lnTo>
                    <a:lnTo>
                      <a:pt x="306" y="82"/>
                    </a:lnTo>
                    <a:lnTo>
                      <a:pt x="308" y="89"/>
                    </a:lnTo>
                    <a:lnTo>
                      <a:pt x="315" y="89"/>
                    </a:lnTo>
                    <a:lnTo>
                      <a:pt x="323" y="90"/>
                    </a:lnTo>
                    <a:lnTo>
                      <a:pt x="331" y="98"/>
                    </a:lnTo>
                    <a:lnTo>
                      <a:pt x="335" y="110"/>
                    </a:lnTo>
                    <a:lnTo>
                      <a:pt x="329" y="120"/>
                    </a:lnTo>
                    <a:lnTo>
                      <a:pt x="302" y="132"/>
                    </a:lnTo>
                    <a:lnTo>
                      <a:pt x="288" y="126"/>
                    </a:lnTo>
                    <a:lnTo>
                      <a:pt x="280" y="110"/>
                    </a:lnTo>
                    <a:lnTo>
                      <a:pt x="267" y="107"/>
                    </a:lnTo>
                    <a:lnTo>
                      <a:pt x="270" y="98"/>
                    </a:lnTo>
                    <a:lnTo>
                      <a:pt x="256" y="81"/>
                    </a:lnTo>
                    <a:lnTo>
                      <a:pt x="237" y="73"/>
                    </a:lnTo>
                    <a:lnTo>
                      <a:pt x="236" y="82"/>
                    </a:lnTo>
                    <a:lnTo>
                      <a:pt x="225" y="78"/>
                    </a:lnTo>
                    <a:lnTo>
                      <a:pt x="220" y="67"/>
                    </a:lnTo>
                    <a:lnTo>
                      <a:pt x="223" y="57"/>
                    </a:lnTo>
                    <a:lnTo>
                      <a:pt x="234" y="48"/>
                    </a:lnTo>
                    <a:lnTo>
                      <a:pt x="230" y="41"/>
                    </a:lnTo>
                    <a:lnTo>
                      <a:pt x="245" y="29"/>
                    </a:lnTo>
                    <a:lnTo>
                      <a:pt x="230" y="17"/>
                    </a:lnTo>
                    <a:lnTo>
                      <a:pt x="223" y="0"/>
                    </a:lnTo>
                    <a:lnTo>
                      <a:pt x="191" y="25"/>
                    </a:lnTo>
                    <a:lnTo>
                      <a:pt x="75" y="54"/>
                    </a:lnTo>
                    <a:lnTo>
                      <a:pt x="0" y="71"/>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8" name="Freeform 33"/>
              <p:cNvSpPr>
                <a:spLocks/>
              </p:cNvSpPr>
              <p:nvPr/>
            </p:nvSpPr>
            <p:spPr bwMode="auto">
              <a:xfrm>
                <a:off x="5353" y="1444"/>
                <a:ext cx="32" cy="27"/>
              </a:xfrm>
              <a:custGeom>
                <a:avLst/>
                <a:gdLst>
                  <a:gd name="T0" fmla="*/ 0 w 32"/>
                  <a:gd name="T1" fmla="*/ 26 h 27"/>
                  <a:gd name="T2" fmla="*/ 0 w 32"/>
                  <a:gd name="T3" fmla="*/ 26 h 27"/>
                  <a:gd name="T4" fmla="*/ 12 w 32"/>
                  <a:gd name="T5" fmla="*/ 0 h 27"/>
                  <a:gd name="T6" fmla="*/ 31 w 32"/>
                  <a:gd name="T7" fmla="*/ 11 h 27"/>
                  <a:gd name="T8" fmla="*/ 0 w 32"/>
                  <a:gd name="T9" fmla="*/ 26 h 27"/>
                  <a:gd name="T10" fmla="*/ 0 w 32"/>
                  <a:gd name="T11" fmla="*/ 26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6"/>
                    </a:moveTo>
                    <a:lnTo>
                      <a:pt x="0" y="26"/>
                    </a:lnTo>
                    <a:lnTo>
                      <a:pt x="12" y="0"/>
                    </a:lnTo>
                    <a:lnTo>
                      <a:pt x="31" y="1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9" name="Freeform 34"/>
              <p:cNvSpPr>
                <a:spLocks/>
              </p:cNvSpPr>
              <p:nvPr/>
            </p:nvSpPr>
            <p:spPr bwMode="auto">
              <a:xfrm>
                <a:off x="5411" y="1439"/>
                <a:ext cx="26" cy="20"/>
              </a:xfrm>
              <a:custGeom>
                <a:avLst/>
                <a:gdLst>
                  <a:gd name="T0" fmla="*/ 0 w 26"/>
                  <a:gd name="T1" fmla="*/ 19 h 20"/>
                  <a:gd name="T2" fmla="*/ 0 w 26"/>
                  <a:gd name="T3" fmla="*/ 19 h 20"/>
                  <a:gd name="T4" fmla="*/ 14 w 26"/>
                  <a:gd name="T5" fmla="*/ 0 h 20"/>
                  <a:gd name="T6" fmla="*/ 25 w 26"/>
                  <a:gd name="T7" fmla="*/ 16 h 20"/>
                  <a:gd name="T8" fmla="*/ 0 w 26"/>
                  <a:gd name="T9" fmla="*/ 19 h 20"/>
                  <a:gd name="T10" fmla="*/ 0 w 26"/>
                  <a:gd name="T11" fmla="*/ 19 h 20"/>
                  <a:gd name="T12" fmla="*/ 0 60000 65536"/>
                  <a:gd name="T13" fmla="*/ 0 60000 65536"/>
                  <a:gd name="T14" fmla="*/ 0 60000 65536"/>
                  <a:gd name="T15" fmla="*/ 0 60000 65536"/>
                  <a:gd name="T16" fmla="*/ 0 60000 65536"/>
                  <a:gd name="T17" fmla="*/ 0 60000 65536"/>
                  <a:gd name="T18" fmla="*/ 0 w 26"/>
                  <a:gd name="T19" fmla="*/ 0 h 20"/>
                  <a:gd name="T20" fmla="*/ 26 w 2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6" h="20">
                    <a:moveTo>
                      <a:pt x="0" y="19"/>
                    </a:moveTo>
                    <a:lnTo>
                      <a:pt x="0" y="19"/>
                    </a:lnTo>
                    <a:lnTo>
                      <a:pt x="14" y="0"/>
                    </a:lnTo>
                    <a:lnTo>
                      <a:pt x="25" y="16"/>
                    </a:lnTo>
                    <a:lnTo>
                      <a:pt x="0" y="19"/>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2048" name="Group 35"/>
            <p:cNvGrpSpPr>
              <a:grpSpLocks/>
            </p:cNvGrpSpPr>
            <p:nvPr/>
          </p:nvGrpSpPr>
          <p:grpSpPr bwMode="auto">
            <a:xfrm>
              <a:off x="2812775" y="2623995"/>
              <a:ext cx="592191" cy="556732"/>
              <a:chOff x="3428" y="948"/>
              <a:chExt cx="782" cy="735"/>
            </a:xfrm>
            <a:solidFill>
              <a:schemeClr val="accent3">
                <a:lumMod val="20000"/>
                <a:lumOff val="80000"/>
              </a:schemeClr>
            </a:solidFill>
          </p:grpSpPr>
          <p:sp>
            <p:nvSpPr>
              <p:cNvPr id="82085" name="Freeform 36"/>
              <p:cNvSpPr>
                <a:spLocks/>
              </p:cNvSpPr>
              <p:nvPr/>
            </p:nvSpPr>
            <p:spPr bwMode="auto">
              <a:xfrm>
                <a:off x="3428" y="948"/>
                <a:ext cx="595" cy="307"/>
              </a:xfrm>
              <a:custGeom>
                <a:avLst/>
                <a:gdLst>
                  <a:gd name="T0" fmla="*/ 0 w 595"/>
                  <a:gd name="T1" fmla="*/ 132 h 307"/>
                  <a:gd name="T2" fmla="*/ 161 w 595"/>
                  <a:gd name="T3" fmla="*/ 195 h 307"/>
                  <a:gd name="T4" fmla="*/ 220 w 595"/>
                  <a:gd name="T5" fmla="*/ 219 h 307"/>
                  <a:gd name="T6" fmla="*/ 270 w 595"/>
                  <a:gd name="T7" fmla="*/ 306 h 307"/>
                  <a:gd name="T8" fmla="*/ 302 w 595"/>
                  <a:gd name="T9" fmla="*/ 230 h 307"/>
                  <a:gd name="T10" fmla="*/ 309 w 595"/>
                  <a:gd name="T11" fmla="*/ 211 h 307"/>
                  <a:gd name="T12" fmla="*/ 322 w 595"/>
                  <a:gd name="T13" fmla="*/ 195 h 307"/>
                  <a:gd name="T14" fmla="*/ 320 w 595"/>
                  <a:gd name="T15" fmla="*/ 222 h 307"/>
                  <a:gd name="T16" fmla="*/ 336 w 595"/>
                  <a:gd name="T17" fmla="*/ 199 h 307"/>
                  <a:gd name="T18" fmla="*/ 356 w 595"/>
                  <a:gd name="T19" fmla="*/ 192 h 307"/>
                  <a:gd name="T20" fmla="*/ 344 w 595"/>
                  <a:gd name="T21" fmla="*/ 225 h 307"/>
                  <a:gd name="T22" fmla="*/ 363 w 595"/>
                  <a:gd name="T23" fmla="*/ 212 h 307"/>
                  <a:gd name="T24" fmla="*/ 384 w 595"/>
                  <a:gd name="T25" fmla="*/ 184 h 307"/>
                  <a:gd name="T26" fmla="*/ 434 w 595"/>
                  <a:gd name="T27" fmla="*/ 176 h 307"/>
                  <a:gd name="T28" fmla="*/ 498 w 595"/>
                  <a:gd name="T29" fmla="*/ 164 h 307"/>
                  <a:gd name="T30" fmla="*/ 524 w 595"/>
                  <a:gd name="T31" fmla="*/ 158 h 307"/>
                  <a:gd name="T32" fmla="*/ 570 w 595"/>
                  <a:gd name="T33" fmla="*/ 160 h 307"/>
                  <a:gd name="T34" fmla="*/ 561 w 595"/>
                  <a:gd name="T35" fmla="*/ 133 h 307"/>
                  <a:gd name="T36" fmla="*/ 528 w 595"/>
                  <a:gd name="T37" fmla="*/ 106 h 307"/>
                  <a:gd name="T38" fmla="*/ 509 w 595"/>
                  <a:gd name="T39" fmla="*/ 106 h 307"/>
                  <a:gd name="T40" fmla="*/ 486 w 595"/>
                  <a:gd name="T41" fmla="*/ 102 h 307"/>
                  <a:gd name="T42" fmla="*/ 490 w 595"/>
                  <a:gd name="T43" fmla="*/ 65 h 307"/>
                  <a:gd name="T44" fmla="*/ 440 w 595"/>
                  <a:gd name="T45" fmla="*/ 82 h 307"/>
                  <a:gd name="T46" fmla="*/ 342 w 595"/>
                  <a:gd name="T47" fmla="*/ 127 h 307"/>
                  <a:gd name="T48" fmla="*/ 322 w 595"/>
                  <a:gd name="T49" fmla="*/ 125 h 307"/>
                  <a:gd name="T50" fmla="*/ 297 w 595"/>
                  <a:gd name="T51" fmla="*/ 118 h 307"/>
                  <a:gd name="T52" fmla="*/ 246 w 595"/>
                  <a:gd name="T53" fmla="*/ 80 h 307"/>
                  <a:gd name="T54" fmla="*/ 199 w 595"/>
                  <a:gd name="T55" fmla="*/ 75 h 307"/>
                  <a:gd name="T56" fmla="*/ 198 w 595"/>
                  <a:gd name="T57" fmla="*/ 67 h 307"/>
                  <a:gd name="T58" fmla="*/ 174 w 595"/>
                  <a:gd name="T59" fmla="*/ 95 h 307"/>
                  <a:gd name="T60" fmla="*/ 192 w 595"/>
                  <a:gd name="T61" fmla="*/ 37 h 307"/>
                  <a:gd name="T62" fmla="*/ 234 w 595"/>
                  <a:gd name="T63" fmla="*/ 4 h 307"/>
                  <a:gd name="T64" fmla="*/ 196 w 595"/>
                  <a:gd name="T65" fmla="*/ 2 h 307"/>
                  <a:gd name="T66" fmla="*/ 168 w 595"/>
                  <a:gd name="T67" fmla="*/ 26 h 307"/>
                  <a:gd name="T68" fmla="*/ 129 w 595"/>
                  <a:gd name="T69" fmla="*/ 66 h 307"/>
                  <a:gd name="T70" fmla="*/ 103 w 595"/>
                  <a:gd name="T71" fmla="*/ 82 h 307"/>
                  <a:gd name="T72" fmla="*/ 55 w 595"/>
                  <a:gd name="T73" fmla="*/ 95 h 307"/>
                  <a:gd name="T74" fmla="*/ 30 w 595"/>
                  <a:gd name="T75" fmla="*/ 119 h 307"/>
                  <a:gd name="T76" fmla="*/ 0 w 595"/>
                  <a:gd name="T77" fmla="*/ 132 h 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5"/>
                  <a:gd name="T118" fmla="*/ 0 h 307"/>
                  <a:gd name="T119" fmla="*/ 595 w 595"/>
                  <a:gd name="T120" fmla="*/ 307 h 3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5" h="307">
                    <a:moveTo>
                      <a:pt x="0" y="132"/>
                    </a:moveTo>
                    <a:lnTo>
                      <a:pt x="0" y="132"/>
                    </a:lnTo>
                    <a:lnTo>
                      <a:pt x="46" y="165"/>
                    </a:lnTo>
                    <a:lnTo>
                      <a:pt x="161" y="195"/>
                    </a:lnTo>
                    <a:lnTo>
                      <a:pt x="212" y="201"/>
                    </a:lnTo>
                    <a:lnTo>
                      <a:pt x="220" y="219"/>
                    </a:lnTo>
                    <a:lnTo>
                      <a:pt x="241" y="225"/>
                    </a:lnTo>
                    <a:lnTo>
                      <a:pt x="270" y="306"/>
                    </a:lnTo>
                    <a:lnTo>
                      <a:pt x="296" y="244"/>
                    </a:lnTo>
                    <a:lnTo>
                      <a:pt x="302" y="230"/>
                    </a:lnTo>
                    <a:lnTo>
                      <a:pt x="309" y="220"/>
                    </a:lnTo>
                    <a:lnTo>
                      <a:pt x="309" y="211"/>
                    </a:lnTo>
                    <a:lnTo>
                      <a:pt x="319" y="194"/>
                    </a:lnTo>
                    <a:lnTo>
                      <a:pt x="322" y="195"/>
                    </a:lnTo>
                    <a:lnTo>
                      <a:pt x="318" y="205"/>
                    </a:lnTo>
                    <a:lnTo>
                      <a:pt x="320" y="222"/>
                    </a:lnTo>
                    <a:lnTo>
                      <a:pt x="330" y="218"/>
                    </a:lnTo>
                    <a:lnTo>
                      <a:pt x="336" y="199"/>
                    </a:lnTo>
                    <a:lnTo>
                      <a:pt x="349" y="201"/>
                    </a:lnTo>
                    <a:lnTo>
                      <a:pt x="356" y="192"/>
                    </a:lnTo>
                    <a:lnTo>
                      <a:pt x="358" y="197"/>
                    </a:lnTo>
                    <a:lnTo>
                      <a:pt x="344" y="225"/>
                    </a:lnTo>
                    <a:lnTo>
                      <a:pt x="354" y="230"/>
                    </a:lnTo>
                    <a:lnTo>
                      <a:pt x="363" y="212"/>
                    </a:lnTo>
                    <a:lnTo>
                      <a:pt x="376" y="205"/>
                    </a:lnTo>
                    <a:lnTo>
                      <a:pt x="384" y="184"/>
                    </a:lnTo>
                    <a:lnTo>
                      <a:pt x="417" y="178"/>
                    </a:lnTo>
                    <a:lnTo>
                      <a:pt x="434" y="176"/>
                    </a:lnTo>
                    <a:lnTo>
                      <a:pt x="460" y="157"/>
                    </a:lnTo>
                    <a:lnTo>
                      <a:pt x="498" y="164"/>
                    </a:lnTo>
                    <a:lnTo>
                      <a:pt x="523" y="181"/>
                    </a:lnTo>
                    <a:lnTo>
                      <a:pt x="524" y="158"/>
                    </a:lnTo>
                    <a:lnTo>
                      <a:pt x="538" y="158"/>
                    </a:lnTo>
                    <a:lnTo>
                      <a:pt x="570" y="160"/>
                    </a:lnTo>
                    <a:lnTo>
                      <a:pt x="594" y="154"/>
                    </a:lnTo>
                    <a:lnTo>
                      <a:pt x="561" y="133"/>
                    </a:lnTo>
                    <a:lnTo>
                      <a:pt x="554" y="101"/>
                    </a:lnTo>
                    <a:lnTo>
                      <a:pt x="528" y="106"/>
                    </a:lnTo>
                    <a:lnTo>
                      <a:pt x="520" y="101"/>
                    </a:lnTo>
                    <a:lnTo>
                      <a:pt x="509" y="106"/>
                    </a:lnTo>
                    <a:lnTo>
                      <a:pt x="494" y="103"/>
                    </a:lnTo>
                    <a:lnTo>
                      <a:pt x="486" y="102"/>
                    </a:lnTo>
                    <a:lnTo>
                      <a:pt x="484" y="84"/>
                    </a:lnTo>
                    <a:lnTo>
                      <a:pt x="490" y="65"/>
                    </a:lnTo>
                    <a:lnTo>
                      <a:pt x="463" y="70"/>
                    </a:lnTo>
                    <a:lnTo>
                      <a:pt x="440" y="82"/>
                    </a:lnTo>
                    <a:lnTo>
                      <a:pt x="379" y="90"/>
                    </a:lnTo>
                    <a:lnTo>
                      <a:pt x="342" y="127"/>
                    </a:lnTo>
                    <a:lnTo>
                      <a:pt x="333" y="120"/>
                    </a:lnTo>
                    <a:lnTo>
                      <a:pt x="322" y="125"/>
                    </a:lnTo>
                    <a:lnTo>
                      <a:pt x="306" y="114"/>
                    </a:lnTo>
                    <a:lnTo>
                      <a:pt x="297" y="118"/>
                    </a:lnTo>
                    <a:lnTo>
                      <a:pt x="276" y="122"/>
                    </a:lnTo>
                    <a:lnTo>
                      <a:pt x="246" y="80"/>
                    </a:lnTo>
                    <a:lnTo>
                      <a:pt x="210" y="74"/>
                    </a:lnTo>
                    <a:lnTo>
                      <a:pt x="199" y="75"/>
                    </a:lnTo>
                    <a:lnTo>
                      <a:pt x="192" y="85"/>
                    </a:lnTo>
                    <a:lnTo>
                      <a:pt x="198" y="67"/>
                    </a:lnTo>
                    <a:lnTo>
                      <a:pt x="182" y="81"/>
                    </a:lnTo>
                    <a:lnTo>
                      <a:pt x="174" y="95"/>
                    </a:lnTo>
                    <a:lnTo>
                      <a:pt x="176" y="71"/>
                    </a:lnTo>
                    <a:lnTo>
                      <a:pt x="192" y="37"/>
                    </a:lnTo>
                    <a:lnTo>
                      <a:pt x="214" y="11"/>
                    </a:lnTo>
                    <a:lnTo>
                      <a:pt x="234" y="4"/>
                    </a:lnTo>
                    <a:lnTo>
                      <a:pt x="231" y="0"/>
                    </a:lnTo>
                    <a:lnTo>
                      <a:pt x="196" y="2"/>
                    </a:lnTo>
                    <a:lnTo>
                      <a:pt x="174" y="14"/>
                    </a:lnTo>
                    <a:lnTo>
                      <a:pt x="168" y="26"/>
                    </a:lnTo>
                    <a:lnTo>
                      <a:pt x="141" y="48"/>
                    </a:lnTo>
                    <a:lnTo>
                      <a:pt x="129" y="66"/>
                    </a:lnTo>
                    <a:lnTo>
                      <a:pt x="109" y="71"/>
                    </a:lnTo>
                    <a:lnTo>
                      <a:pt x="103" y="82"/>
                    </a:lnTo>
                    <a:lnTo>
                      <a:pt x="90" y="89"/>
                    </a:lnTo>
                    <a:lnTo>
                      <a:pt x="55" y="95"/>
                    </a:lnTo>
                    <a:lnTo>
                      <a:pt x="46" y="103"/>
                    </a:lnTo>
                    <a:lnTo>
                      <a:pt x="30" y="119"/>
                    </a:lnTo>
                    <a:lnTo>
                      <a:pt x="0" y="1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6" name="Freeform 37"/>
              <p:cNvSpPr>
                <a:spLocks/>
              </p:cNvSpPr>
              <p:nvPr/>
            </p:nvSpPr>
            <p:spPr bwMode="auto">
              <a:xfrm>
                <a:off x="3810" y="1137"/>
                <a:ext cx="400" cy="546"/>
              </a:xfrm>
              <a:custGeom>
                <a:avLst/>
                <a:gdLst>
                  <a:gd name="T0" fmla="*/ 0 w 400"/>
                  <a:gd name="T1" fmla="*/ 545 h 546"/>
                  <a:gd name="T2" fmla="*/ 44 w 400"/>
                  <a:gd name="T3" fmla="*/ 455 h 546"/>
                  <a:gd name="T4" fmla="*/ 38 w 400"/>
                  <a:gd name="T5" fmla="*/ 363 h 546"/>
                  <a:gd name="T6" fmla="*/ 5 w 400"/>
                  <a:gd name="T7" fmla="*/ 295 h 546"/>
                  <a:gd name="T8" fmla="*/ 2 w 400"/>
                  <a:gd name="T9" fmla="*/ 246 h 546"/>
                  <a:gd name="T10" fmla="*/ 23 w 400"/>
                  <a:gd name="T11" fmla="*/ 180 h 546"/>
                  <a:gd name="T12" fmla="*/ 34 w 400"/>
                  <a:gd name="T13" fmla="*/ 144 h 546"/>
                  <a:gd name="T14" fmla="*/ 56 w 400"/>
                  <a:gd name="T15" fmla="*/ 117 h 546"/>
                  <a:gd name="T16" fmla="*/ 74 w 400"/>
                  <a:gd name="T17" fmla="*/ 139 h 546"/>
                  <a:gd name="T18" fmla="*/ 91 w 400"/>
                  <a:gd name="T19" fmla="*/ 82 h 546"/>
                  <a:gd name="T20" fmla="*/ 128 w 400"/>
                  <a:gd name="T21" fmla="*/ 54 h 546"/>
                  <a:gd name="T22" fmla="*/ 111 w 400"/>
                  <a:gd name="T23" fmla="*/ 30 h 546"/>
                  <a:gd name="T24" fmla="*/ 141 w 400"/>
                  <a:gd name="T25" fmla="*/ 0 h 546"/>
                  <a:gd name="T26" fmla="*/ 205 w 400"/>
                  <a:gd name="T27" fmla="*/ 31 h 546"/>
                  <a:gd name="T28" fmla="*/ 270 w 400"/>
                  <a:gd name="T29" fmla="*/ 60 h 546"/>
                  <a:gd name="T30" fmla="*/ 272 w 400"/>
                  <a:gd name="T31" fmla="*/ 79 h 546"/>
                  <a:gd name="T32" fmla="*/ 287 w 400"/>
                  <a:gd name="T33" fmla="*/ 113 h 546"/>
                  <a:gd name="T34" fmla="*/ 292 w 400"/>
                  <a:gd name="T35" fmla="*/ 173 h 546"/>
                  <a:gd name="T36" fmla="*/ 272 w 400"/>
                  <a:gd name="T37" fmla="*/ 212 h 546"/>
                  <a:gd name="T38" fmla="*/ 246 w 400"/>
                  <a:gd name="T39" fmla="*/ 235 h 546"/>
                  <a:gd name="T40" fmla="*/ 271 w 400"/>
                  <a:gd name="T41" fmla="*/ 276 h 546"/>
                  <a:gd name="T42" fmla="*/ 304 w 400"/>
                  <a:gd name="T43" fmla="*/ 222 h 546"/>
                  <a:gd name="T44" fmla="*/ 358 w 400"/>
                  <a:gd name="T45" fmla="*/ 215 h 546"/>
                  <a:gd name="T46" fmla="*/ 391 w 400"/>
                  <a:gd name="T47" fmla="*/ 314 h 546"/>
                  <a:gd name="T48" fmla="*/ 393 w 400"/>
                  <a:gd name="T49" fmla="*/ 353 h 546"/>
                  <a:gd name="T50" fmla="*/ 390 w 400"/>
                  <a:gd name="T51" fmla="*/ 395 h 546"/>
                  <a:gd name="T52" fmla="*/ 370 w 400"/>
                  <a:gd name="T53" fmla="*/ 386 h 546"/>
                  <a:gd name="T54" fmla="*/ 365 w 400"/>
                  <a:gd name="T55" fmla="*/ 423 h 546"/>
                  <a:gd name="T56" fmla="*/ 346 w 400"/>
                  <a:gd name="T57" fmla="*/ 469 h 546"/>
                  <a:gd name="T58" fmla="*/ 325 w 400"/>
                  <a:gd name="T59" fmla="*/ 513 h 546"/>
                  <a:gd name="T60" fmla="*/ 191 w 400"/>
                  <a:gd name="T61" fmla="*/ 523 h 546"/>
                  <a:gd name="T62" fmla="*/ 0 w 400"/>
                  <a:gd name="T63" fmla="*/ 545 h 5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0"/>
                  <a:gd name="T97" fmla="*/ 0 h 546"/>
                  <a:gd name="T98" fmla="*/ 400 w 400"/>
                  <a:gd name="T99" fmla="*/ 546 h 5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0" h="546">
                    <a:moveTo>
                      <a:pt x="0" y="545"/>
                    </a:moveTo>
                    <a:lnTo>
                      <a:pt x="0" y="545"/>
                    </a:lnTo>
                    <a:lnTo>
                      <a:pt x="37" y="479"/>
                    </a:lnTo>
                    <a:lnTo>
                      <a:pt x="44" y="455"/>
                    </a:lnTo>
                    <a:lnTo>
                      <a:pt x="48" y="407"/>
                    </a:lnTo>
                    <a:lnTo>
                      <a:pt x="38" y="363"/>
                    </a:lnTo>
                    <a:lnTo>
                      <a:pt x="15" y="320"/>
                    </a:lnTo>
                    <a:lnTo>
                      <a:pt x="5" y="295"/>
                    </a:lnTo>
                    <a:lnTo>
                      <a:pt x="12" y="273"/>
                    </a:lnTo>
                    <a:lnTo>
                      <a:pt x="2" y="246"/>
                    </a:lnTo>
                    <a:lnTo>
                      <a:pt x="13" y="227"/>
                    </a:lnTo>
                    <a:lnTo>
                      <a:pt x="23" y="180"/>
                    </a:lnTo>
                    <a:lnTo>
                      <a:pt x="20" y="158"/>
                    </a:lnTo>
                    <a:lnTo>
                      <a:pt x="34" y="144"/>
                    </a:lnTo>
                    <a:lnTo>
                      <a:pt x="33" y="127"/>
                    </a:lnTo>
                    <a:lnTo>
                      <a:pt x="56" y="117"/>
                    </a:lnTo>
                    <a:lnTo>
                      <a:pt x="78" y="84"/>
                    </a:lnTo>
                    <a:lnTo>
                      <a:pt x="74" y="139"/>
                    </a:lnTo>
                    <a:lnTo>
                      <a:pt x="91" y="127"/>
                    </a:lnTo>
                    <a:lnTo>
                      <a:pt x="91" y="82"/>
                    </a:lnTo>
                    <a:lnTo>
                      <a:pt x="113" y="57"/>
                    </a:lnTo>
                    <a:lnTo>
                      <a:pt x="128" y="54"/>
                    </a:lnTo>
                    <a:lnTo>
                      <a:pt x="116" y="46"/>
                    </a:lnTo>
                    <a:lnTo>
                      <a:pt x="111" y="30"/>
                    </a:lnTo>
                    <a:lnTo>
                      <a:pt x="120" y="7"/>
                    </a:lnTo>
                    <a:lnTo>
                      <a:pt x="141" y="0"/>
                    </a:lnTo>
                    <a:lnTo>
                      <a:pt x="188" y="14"/>
                    </a:lnTo>
                    <a:lnTo>
                      <a:pt x="205" y="31"/>
                    </a:lnTo>
                    <a:lnTo>
                      <a:pt x="260" y="44"/>
                    </a:lnTo>
                    <a:lnTo>
                      <a:pt x="270" y="60"/>
                    </a:lnTo>
                    <a:lnTo>
                      <a:pt x="287" y="80"/>
                    </a:lnTo>
                    <a:lnTo>
                      <a:pt x="272" y="79"/>
                    </a:lnTo>
                    <a:lnTo>
                      <a:pt x="270" y="91"/>
                    </a:lnTo>
                    <a:lnTo>
                      <a:pt x="287" y="113"/>
                    </a:lnTo>
                    <a:lnTo>
                      <a:pt x="292" y="149"/>
                    </a:lnTo>
                    <a:lnTo>
                      <a:pt x="292" y="173"/>
                    </a:lnTo>
                    <a:lnTo>
                      <a:pt x="275" y="199"/>
                    </a:lnTo>
                    <a:lnTo>
                      <a:pt x="272" y="212"/>
                    </a:lnTo>
                    <a:lnTo>
                      <a:pt x="250" y="223"/>
                    </a:lnTo>
                    <a:lnTo>
                      <a:pt x="246" y="235"/>
                    </a:lnTo>
                    <a:lnTo>
                      <a:pt x="249" y="263"/>
                    </a:lnTo>
                    <a:lnTo>
                      <a:pt x="271" y="276"/>
                    </a:lnTo>
                    <a:lnTo>
                      <a:pt x="291" y="253"/>
                    </a:lnTo>
                    <a:lnTo>
                      <a:pt x="304" y="222"/>
                    </a:lnTo>
                    <a:lnTo>
                      <a:pt x="336" y="203"/>
                    </a:lnTo>
                    <a:lnTo>
                      <a:pt x="358" y="215"/>
                    </a:lnTo>
                    <a:lnTo>
                      <a:pt x="372" y="249"/>
                    </a:lnTo>
                    <a:lnTo>
                      <a:pt x="391" y="314"/>
                    </a:lnTo>
                    <a:lnTo>
                      <a:pt x="399" y="335"/>
                    </a:lnTo>
                    <a:lnTo>
                      <a:pt x="393" y="353"/>
                    </a:lnTo>
                    <a:lnTo>
                      <a:pt x="397" y="380"/>
                    </a:lnTo>
                    <a:lnTo>
                      <a:pt x="390" y="395"/>
                    </a:lnTo>
                    <a:lnTo>
                      <a:pt x="381" y="380"/>
                    </a:lnTo>
                    <a:lnTo>
                      <a:pt x="370" y="386"/>
                    </a:lnTo>
                    <a:lnTo>
                      <a:pt x="369" y="413"/>
                    </a:lnTo>
                    <a:lnTo>
                      <a:pt x="365" y="423"/>
                    </a:lnTo>
                    <a:lnTo>
                      <a:pt x="347" y="435"/>
                    </a:lnTo>
                    <a:lnTo>
                      <a:pt x="346" y="469"/>
                    </a:lnTo>
                    <a:lnTo>
                      <a:pt x="335" y="484"/>
                    </a:lnTo>
                    <a:lnTo>
                      <a:pt x="325" y="513"/>
                    </a:lnTo>
                    <a:lnTo>
                      <a:pt x="195" y="532"/>
                    </a:lnTo>
                    <a:lnTo>
                      <a:pt x="191" y="523"/>
                    </a:lnTo>
                    <a:lnTo>
                      <a:pt x="0" y="54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49" name="Freeform 38"/>
            <p:cNvSpPr>
              <a:spLocks/>
            </p:cNvSpPr>
            <p:nvPr/>
          </p:nvSpPr>
          <p:spPr bwMode="auto">
            <a:xfrm>
              <a:off x="2351593" y="2455839"/>
              <a:ext cx="517221" cy="582486"/>
            </a:xfrm>
            <a:custGeom>
              <a:avLst/>
              <a:gdLst>
                <a:gd name="T0" fmla="*/ 0 w 683"/>
                <a:gd name="T1" fmla="*/ 47 h 769"/>
                <a:gd name="T2" fmla="*/ 0 w 683"/>
                <a:gd name="T3" fmla="*/ 47 h 769"/>
                <a:gd name="T4" fmla="*/ 4 w 683"/>
                <a:gd name="T5" fmla="*/ 156 h 769"/>
                <a:gd name="T6" fmla="*/ 30 w 683"/>
                <a:gd name="T7" fmla="*/ 243 h 769"/>
                <a:gd name="T8" fmla="*/ 33 w 683"/>
                <a:gd name="T9" fmla="*/ 356 h 769"/>
                <a:gd name="T10" fmla="*/ 53 w 683"/>
                <a:gd name="T11" fmla="*/ 447 h 769"/>
                <a:gd name="T12" fmla="*/ 28 w 683"/>
                <a:gd name="T13" fmla="*/ 493 h 769"/>
                <a:gd name="T14" fmla="*/ 62 w 683"/>
                <a:gd name="T15" fmla="*/ 528 h 769"/>
                <a:gd name="T16" fmla="*/ 61 w 683"/>
                <a:gd name="T17" fmla="*/ 768 h 769"/>
                <a:gd name="T18" fmla="*/ 555 w 683"/>
                <a:gd name="T19" fmla="*/ 758 h 769"/>
                <a:gd name="T20" fmla="*/ 545 w 683"/>
                <a:gd name="T21" fmla="*/ 711 h 769"/>
                <a:gd name="T22" fmla="*/ 531 w 683"/>
                <a:gd name="T23" fmla="*/ 695 h 769"/>
                <a:gd name="T24" fmla="*/ 493 w 683"/>
                <a:gd name="T25" fmla="*/ 670 h 769"/>
                <a:gd name="T26" fmla="*/ 467 w 683"/>
                <a:gd name="T27" fmla="*/ 640 h 769"/>
                <a:gd name="T28" fmla="*/ 400 w 683"/>
                <a:gd name="T29" fmla="*/ 598 h 769"/>
                <a:gd name="T30" fmla="*/ 401 w 683"/>
                <a:gd name="T31" fmla="*/ 528 h 769"/>
                <a:gd name="T32" fmla="*/ 387 w 683"/>
                <a:gd name="T33" fmla="*/ 484 h 769"/>
                <a:gd name="T34" fmla="*/ 441 w 683"/>
                <a:gd name="T35" fmla="*/ 416 h 769"/>
                <a:gd name="T36" fmla="*/ 438 w 683"/>
                <a:gd name="T37" fmla="*/ 349 h 769"/>
                <a:gd name="T38" fmla="*/ 450 w 683"/>
                <a:gd name="T39" fmla="*/ 338 h 769"/>
                <a:gd name="T40" fmla="*/ 517 w 683"/>
                <a:gd name="T41" fmla="*/ 282 h 769"/>
                <a:gd name="T42" fmla="*/ 551 w 683"/>
                <a:gd name="T43" fmla="*/ 241 h 769"/>
                <a:gd name="T44" fmla="*/ 594 w 683"/>
                <a:gd name="T45" fmla="*/ 206 h 769"/>
                <a:gd name="T46" fmla="*/ 682 w 683"/>
                <a:gd name="T47" fmla="*/ 162 h 769"/>
                <a:gd name="T48" fmla="*/ 649 w 683"/>
                <a:gd name="T49" fmla="*/ 164 h 769"/>
                <a:gd name="T50" fmla="*/ 619 w 683"/>
                <a:gd name="T51" fmla="*/ 150 h 769"/>
                <a:gd name="T52" fmla="*/ 571 w 683"/>
                <a:gd name="T53" fmla="*/ 155 h 769"/>
                <a:gd name="T54" fmla="*/ 559 w 683"/>
                <a:gd name="T55" fmla="*/ 136 h 769"/>
                <a:gd name="T56" fmla="*/ 544 w 683"/>
                <a:gd name="T57" fmla="*/ 144 h 769"/>
                <a:gd name="T58" fmla="*/ 511 w 683"/>
                <a:gd name="T59" fmla="*/ 164 h 769"/>
                <a:gd name="T60" fmla="*/ 488 w 683"/>
                <a:gd name="T61" fmla="*/ 157 h 769"/>
                <a:gd name="T62" fmla="*/ 477 w 683"/>
                <a:gd name="T63" fmla="*/ 146 h 769"/>
                <a:gd name="T64" fmla="*/ 459 w 683"/>
                <a:gd name="T65" fmla="*/ 142 h 769"/>
                <a:gd name="T66" fmla="*/ 451 w 683"/>
                <a:gd name="T67" fmla="*/ 127 h 769"/>
                <a:gd name="T68" fmla="*/ 433 w 683"/>
                <a:gd name="T69" fmla="*/ 129 h 769"/>
                <a:gd name="T70" fmla="*/ 433 w 683"/>
                <a:gd name="T71" fmla="*/ 143 h 769"/>
                <a:gd name="T72" fmla="*/ 425 w 683"/>
                <a:gd name="T73" fmla="*/ 145 h 769"/>
                <a:gd name="T74" fmla="*/ 413 w 683"/>
                <a:gd name="T75" fmla="*/ 116 h 769"/>
                <a:gd name="T76" fmla="*/ 396 w 683"/>
                <a:gd name="T77" fmla="*/ 116 h 769"/>
                <a:gd name="T78" fmla="*/ 401 w 683"/>
                <a:gd name="T79" fmla="*/ 104 h 769"/>
                <a:gd name="T80" fmla="*/ 362 w 683"/>
                <a:gd name="T81" fmla="*/ 96 h 769"/>
                <a:gd name="T82" fmla="*/ 348 w 683"/>
                <a:gd name="T83" fmla="*/ 94 h 769"/>
                <a:gd name="T84" fmla="*/ 301 w 683"/>
                <a:gd name="T85" fmla="*/ 112 h 769"/>
                <a:gd name="T86" fmla="*/ 294 w 683"/>
                <a:gd name="T87" fmla="*/ 96 h 769"/>
                <a:gd name="T88" fmla="*/ 222 w 683"/>
                <a:gd name="T89" fmla="*/ 81 h 769"/>
                <a:gd name="T90" fmla="*/ 209 w 683"/>
                <a:gd name="T91" fmla="*/ 6 h 769"/>
                <a:gd name="T92" fmla="*/ 179 w 683"/>
                <a:gd name="T93" fmla="*/ 0 h 769"/>
                <a:gd name="T94" fmla="*/ 179 w 683"/>
                <a:gd name="T95" fmla="*/ 48 h 769"/>
                <a:gd name="T96" fmla="*/ 0 w 683"/>
                <a:gd name="T97" fmla="*/ 47 h 769"/>
                <a:gd name="T98" fmla="*/ 0 w 683"/>
                <a:gd name="T99" fmla="*/ 47 h 7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3"/>
                <a:gd name="T151" fmla="*/ 0 h 769"/>
                <a:gd name="T152" fmla="*/ 683 w 683"/>
                <a:gd name="T153" fmla="*/ 769 h 7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3" h="769">
                  <a:moveTo>
                    <a:pt x="0" y="47"/>
                  </a:moveTo>
                  <a:lnTo>
                    <a:pt x="0" y="47"/>
                  </a:lnTo>
                  <a:lnTo>
                    <a:pt x="4" y="156"/>
                  </a:lnTo>
                  <a:lnTo>
                    <a:pt x="30" y="243"/>
                  </a:lnTo>
                  <a:lnTo>
                    <a:pt x="33" y="356"/>
                  </a:lnTo>
                  <a:lnTo>
                    <a:pt x="53" y="447"/>
                  </a:lnTo>
                  <a:lnTo>
                    <a:pt x="28" y="493"/>
                  </a:lnTo>
                  <a:lnTo>
                    <a:pt x="62" y="528"/>
                  </a:lnTo>
                  <a:lnTo>
                    <a:pt x="61" y="768"/>
                  </a:lnTo>
                  <a:lnTo>
                    <a:pt x="555" y="758"/>
                  </a:lnTo>
                  <a:lnTo>
                    <a:pt x="545" y="711"/>
                  </a:lnTo>
                  <a:lnTo>
                    <a:pt x="531" y="695"/>
                  </a:lnTo>
                  <a:lnTo>
                    <a:pt x="493" y="670"/>
                  </a:lnTo>
                  <a:lnTo>
                    <a:pt x="467" y="640"/>
                  </a:lnTo>
                  <a:lnTo>
                    <a:pt x="400" y="598"/>
                  </a:lnTo>
                  <a:lnTo>
                    <a:pt x="401" y="528"/>
                  </a:lnTo>
                  <a:lnTo>
                    <a:pt x="387" y="484"/>
                  </a:lnTo>
                  <a:lnTo>
                    <a:pt x="441" y="416"/>
                  </a:lnTo>
                  <a:lnTo>
                    <a:pt x="438" y="349"/>
                  </a:lnTo>
                  <a:lnTo>
                    <a:pt x="450" y="338"/>
                  </a:lnTo>
                  <a:lnTo>
                    <a:pt x="517" y="282"/>
                  </a:lnTo>
                  <a:lnTo>
                    <a:pt x="551" y="241"/>
                  </a:lnTo>
                  <a:lnTo>
                    <a:pt x="594" y="206"/>
                  </a:lnTo>
                  <a:lnTo>
                    <a:pt x="682" y="162"/>
                  </a:lnTo>
                  <a:lnTo>
                    <a:pt x="649" y="164"/>
                  </a:lnTo>
                  <a:lnTo>
                    <a:pt x="619" y="150"/>
                  </a:lnTo>
                  <a:lnTo>
                    <a:pt x="571" y="155"/>
                  </a:lnTo>
                  <a:lnTo>
                    <a:pt x="559" y="136"/>
                  </a:lnTo>
                  <a:lnTo>
                    <a:pt x="544" y="144"/>
                  </a:lnTo>
                  <a:lnTo>
                    <a:pt x="511" y="164"/>
                  </a:lnTo>
                  <a:lnTo>
                    <a:pt x="488" y="157"/>
                  </a:lnTo>
                  <a:lnTo>
                    <a:pt x="477" y="146"/>
                  </a:lnTo>
                  <a:lnTo>
                    <a:pt x="459" y="142"/>
                  </a:lnTo>
                  <a:lnTo>
                    <a:pt x="451" y="127"/>
                  </a:lnTo>
                  <a:lnTo>
                    <a:pt x="433" y="129"/>
                  </a:lnTo>
                  <a:lnTo>
                    <a:pt x="433" y="143"/>
                  </a:lnTo>
                  <a:lnTo>
                    <a:pt x="425" y="145"/>
                  </a:lnTo>
                  <a:lnTo>
                    <a:pt x="413" y="116"/>
                  </a:lnTo>
                  <a:lnTo>
                    <a:pt x="396" y="116"/>
                  </a:lnTo>
                  <a:lnTo>
                    <a:pt x="401" y="104"/>
                  </a:lnTo>
                  <a:lnTo>
                    <a:pt x="362" y="96"/>
                  </a:lnTo>
                  <a:lnTo>
                    <a:pt x="348" y="94"/>
                  </a:lnTo>
                  <a:lnTo>
                    <a:pt x="301" y="112"/>
                  </a:lnTo>
                  <a:lnTo>
                    <a:pt x="294" y="96"/>
                  </a:lnTo>
                  <a:lnTo>
                    <a:pt x="222" y="81"/>
                  </a:lnTo>
                  <a:lnTo>
                    <a:pt x="209" y="6"/>
                  </a:lnTo>
                  <a:lnTo>
                    <a:pt x="179" y="0"/>
                  </a:lnTo>
                  <a:lnTo>
                    <a:pt x="179" y="48"/>
                  </a:lnTo>
                  <a:lnTo>
                    <a:pt x="0" y="4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0" name="Freeform 39"/>
            <p:cNvSpPr>
              <a:spLocks/>
            </p:cNvSpPr>
            <p:nvPr/>
          </p:nvSpPr>
          <p:spPr bwMode="auto">
            <a:xfrm>
              <a:off x="2793086" y="3863198"/>
              <a:ext cx="279435" cy="484016"/>
            </a:xfrm>
            <a:custGeom>
              <a:avLst/>
              <a:gdLst>
                <a:gd name="T0" fmla="*/ 0 w 369"/>
                <a:gd name="T1" fmla="*/ 541 h 639"/>
                <a:gd name="T2" fmla="*/ 0 w 369"/>
                <a:gd name="T3" fmla="*/ 541 h 639"/>
                <a:gd name="T4" fmla="*/ 1 w 369"/>
                <a:gd name="T5" fmla="*/ 518 h 639"/>
                <a:gd name="T6" fmla="*/ 24 w 369"/>
                <a:gd name="T7" fmla="*/ 444 h 639"/>
                <a:gd name="T8" fmla="*/ 61 w 369"/>
                <a:gd name="T9" fmla="*/ 396 h 639"/>
                <a:gd name="T10" fmla="*/ 50 w 369"/>
                <a:gd name="T11" fmla="*/ 382 h 639"/>
                <a:gd name="T12" fmla="*/ 54 w 369"/>
                <a:gd name="T13" fmla="*/ 335 h 639"/>
                <a:gd name="T14" fmla="*/ 35 w 369"/>
                <a:gd name="T15" fmla="*/ 281 h 639"/>
                <a:gd name="T16" fmla="*/ 29 w 369"/>
                <a:gd name="T17" fmla="*/ 208 h 639"/>
                <a:gd name="T18" fmla="*/ 56 w 369"/>
                <a:gd name="T19" fmla="*/ 132 h 639"/>
                <a:gd name="T20" fmla="*/ 94 w 369"/>
                <a:gd name="T21" fmla="*/ 76 h 639"/>
                <a:gd name="T22" fmla="*/ 92 w 369"/>
                <a:gd name="T23" fmla="*/ 62 h 639"/>
                <a:gd name="T24" fmla="*/ 122 w 369"/>
                <a:gd name="T25" fmla="*/ 14 h 639"/>
                <a:gd name="T26" fmla="*/ 343 w 369"/>
                <a:gd name="T27" fmla="*/ 0 h 639"/>
                <a:gd name="T28" fmla="*/ 353 w 369"/>
                <a:gd name="T29" fmla="*/ 11 h 639"/>
                <a:gd name="T30" fmla="*/ 343 w 369"/>
                <a:gd name="T31" fmla="*/ 408 h 639"/>
                <a:gd name="T32" fmla="*/ 368 w 369"/>
                <a:gd name="T33" fmla="*/ 600 h 639"/>
                <a:gd name="T34" fmla="*/ 357 w 369"/>
                <a:gd name="T35" fmla="*/ 608 h 639"/>
                <a:gd name="T36" fmla="*/ 344 w 369"/>
                <a:gd name="T37" fmla="*/ 600 h 639"/>
                <a:gd name="T38" fmla="*/ 327 w 369"/>
                <a:gd name="T39" fmla="*/ 608 h 639"/>
                <a:gd name="T40" fmla="*/ 312 w 369"/>
                <a:gd name="T41" fmla="*/ 598 h 639"/>
                <a:gd name="T42" fmla="*/ 310 w 369"/>
                <a:gd name="T43" fmla="*/ 605 h 639"/>
                <a:gd name="T44" fmla="*/ 292 w 369"/>
                <a:gd name="T45" fmla="*/ 607 h 639"/>
                <a:gd name="T46" fmla="*/ 269 w 369"/>
                <a:gd name="T47" fmla="*/ 618 h 639"/>
                <a:gd name="T48" fmla="*/ 262 w 369"/>
                <a:gd name="T49" fmla="*/ 613 h 639"/>
                <a:gd name="T50" fmla="*/ 250 w 369"/>
                <a:gd name="T51" fmla="*/ 634 h 639"/>
                <a:gd name="T52" fmla="*/ 239 w 369"/>
                <a:gd name="T53" fmla="*/ 638 h 639"/>
                <a:gd name="T54" fmla="*/ 202 w 369"/>
                <a:gd name="T55" fmla="*/ 577 h 639"/>
                <a:gd name="T56" fmla="*/ 209 w 369"/>
                <a:gd name="T57" fmla="*/ 533 h 639"/>
                <a:gd name="T58" fmla="*/ 0 w 369"/>
                <a:gd name="T59" fmla="*/ 541 h 639"/>
                <a:gd name="T60" fmla="*/ 0 w 369"/>
                <a:gd name="T61" fmla="*/ 541 h 6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9"/>
                <a:gd name="T94" fmla="*/ 0 h 639"/>
                <a:gd name="T95" fmla="*/ 369 w 369"/>
                <a:gd name="T96" fmla="*/ 639 h 6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9" h="639">
                  <a:moveTo>
                    <a:pt x="0" y="541"/>
                  </a:moveTo>
                  <a:lnTo>
                    <a:pt x="0" y="541"/>
                  </a:lnTo>
                  <a:lnTo>
                    <a:pt x="1" y="518"/>
                  </a:lnTo>
                  <a:lnTo>
                    <a:pt x="24" y="444"/>
                  </a:lnTo>
                  <a:lnTo>
                    <a:pt x="61" y="396"/>
                  </a:lnTo>
                  <a:lnTo>
                    <a:pt x="50" y="382"/>
                  </a:lnTo>
                  <a:lnTo>
                    <a:pt x="54" y="335"/>
                  </a:lnTo>
                  <a:lnTo>
                    <a:pt x="35" y="281"/>
                  </a:lnTo>
                  <a:lnTo>
                    <a:pt x="29" y="208"/>
                  </a:lnTo>
                  <a:lnTo>
                    <a:pt x="56" y="132"/>
                  </a:lnTo>
                  <a:lnTo>
                    <a:pt x="94" y="76"/>
                  </a:lnTo>
                  <a:lnTo>
                    <a:pt x="92" y="62"/>
                  </a:lnTo>
                  <a:lnTo>
                    <a:pt x="122" y="14"/>
                  </a:lnTo>
                  <a:lnTo>
                    <a:pt x="343" y="0"/>
                  </a:lnTo>
                  <a:lnTo>
                    <a:pt x="353" y="11"/>
                  </a:lnTo>
                  <a:lnTo>
                    <a:pt x="343" y="408"/>
                  </a:lnTo>
                  <a:lnTo>
                    <a:pt x="368" y="600"/>
                  </a:lnTo>
                  <a:lnTo>
                    <a:pt x="357" y="608"/>
                  </a:lnTo>
                  <a:lnTo>
                    <a:pt x="344" y="600"/>
                  </a:lnTo>
                  <a:lnTo>
                    <a:pt x="327" y="608"/>
                  </a:lnTo>
                  <a:lnTo>
                    <a:pt x="312" y="598"/>
                  </a:lnTo>
                  <a:lnTo>
                    <a:pt x="310" y="605"/>
                  </a:lnTo>
                  <a:lnTo>
                    <a:pt x="292" y="607"/>
                  </a:lnTo>
                  <a:lnTo>
                    <a:pt x="269" y="618"/>
                  </a:lnTo>
                  <a:lnTo>
                    <a:pt x="262" y="613"/>
                  </a:lnTo>
                  <a:lnTo>
                    <a:pt x="250" y="634"/>
                  </a:lnTo>
                  <a:lnTo>
                    <a:pt x="239" y="638"/>
                  </a:lnTo>
                  <a:lnTo>
                    <a:pt x="202" y="577"/>
                  </a:lnTo>
                  <a:lnTo>
                    <a:pt x="209" y="533"/>
                  </a:lnTo>
                  <a:lnTo>
                    <a:pt x="0" y="54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1" name="Freeform 40"/>
            <p:cNvSpPr>
              <a:spLocks/>
            </p:cNvSpPr>
            <p:nvPr/>
          </p:nvSpPr>
          <p:spPr bwMode="auto">
            <a:xfrm>
              <a:off x="2445496" y="3318585"/>
              <a:ext cx="522522" cy="455233"/>
            </a:xfrm>
            <a:custGeom>
              <a:avLst/>
              <a:gdLst>
                <a:gd name="T0" fmla="*/ 0 w 690"/>
                <a:gd name="T1" fmla="*/ 8 h 601"/>
                <a:gd name="T2" fmla="*/ 0 w 690"/>
                <a:gd name="T3" fmla="*/ 8 h 601"/>
                <a:gd name="T4" fmla="*/ 42 w 690"/>
                <a:gd name="T5" fmla="*/ 87 h 601"/>
                <a:gd name="T6" fmla="*/ 62 w 690"/>
                <a:gd name="T7" fmla="*/ 104 h 601"/>
                <a:gd name="T8" fmla="*/ 75 w 690"/>
                <a:gd name="T9" fmla="*/ 100 h 601"/>
                <a:gd name="T10" fmla="*/ 87 w 690"/>
                <a:gd name="T11" fmla="*/ 111 h 601"/>
                <a:gd name="T12" fmla="*/ 88 w 690"/>
                <a:gd name="T13" fmla="*/ 121 h 601"/>
                <a:gd name="T14" fmla="*/ 77 w 690"/>
                <a:gd name="T15" fmla="*/ 121 h 601"/>
                <a:gd name="T16" fmla="*/ 64 w 690"/>
                <a:gd name="T17" fmla="*/ 149 h 601"/>
                <a:gd name="T18" fmla="*/ 95 w 690"/>
                <a:gd name="T19" fmla="*/ 191 h 601"/>
                <a:gd name="T20" fmla="*/ 118 w 690"/>
                <a:gd name="T21" fmla="*/ 199 h 601"/>
                <a:gd name="T22" fmla="*/ 114 w 690"/>
                <a:gd name="T23" fmla="*/ 479 h 601"/>
                <a:gd name="T24" fmla="*/ 117 w 690"/>
                <a:gd name="T25" fmla="*/ 548 h 601"/>
                <a:gd name="T26" fmla="*/ 575 w 690"/>
                <a:gd name="T27" fmla="*/ 533 h 601"/>
                <a:gd name="T28" fmla="*/ 581 w 690"/>
                <a:gd name="T29" fmla="*/ 574 h 601"/>
                <a:gd name="T30" fmla="*/ 562 w 690"/>
                <a:gd name="T31" fmla="*/ 600 h 601"/>
                <a:gd name="T32" fmla="*/ 632 w 690"/>
                <a:gd name="T33" fmla="*/ 597 h 601"/>
                <a:gd name="T34" fmla="*/ 643 w 690"/>
                <a:gd name="T35" fmla="*/ 574 h 601"/>
                <a:gd name="T36" fmla="*/ 646 w 690"/>
                <a:gd name="T37" fmla="*/ 548 h 601"/>
                <a:gd name="T38" fmla="*/ 661 w 690"/>
                <a:gd name="T39" fmla="*/ 529 h 601"/>
                <a:gd name="T40" fmla="*/ 668 w 690"/>
                <a:gd name="T41" fmla="*/ 510 h 601"/>
                <a:gd name="T42" fmla="*/ 684 w 690"/>
                <a:gd name="T43" fmla="*/ 508 h 601"/>
                <a:gd name="T44" fmla="*/ 689 w 690"/>
                <a:gd name="T45" fmla="*/ 467 h 601"/>
                <a:gd name="T46" fmla="*/ 680 w 690"/>
                <a:gd name="T47" fmla="*/ 462 h 601"/>
                <a:gd name="T48" fmla="*/ 664 w 690"/>
                <a:gd name="T49" fmla="*/ 461 h 601"/>
                <a:gd name="T50" fmla="*/ 648 w 690"/>
                <a:gd name="T51" fmla="*/ 430 h 601"/>
                <a:gd name="T52" fmla="*/ 639 w 690"/>
                <a:gd name="T53" fmla="*/ 388 h 601"/>
                <a:gd name="T54" fmla="*/ 621 w 690"/>
                <a:gd name="T55" fmla="*/ 360 h 601"/>
                <a:gd name="T56" fmla="*/ 594 w 690"/>
                <a:gd name="T57" fmla="*/ 349 h 601"/>
                <a:gd name="T58" fmla="*/ 561 w 690"/>
                <a:gd name="T59" fmla="*/ 322 h 601"/>
                <a:gd name="T60" fmla="*/ 550 w 690"/>
                <a:gd name="T61" fmla="*/ 284 h 601"/>
                <a:gd name="T62" fmla="*/ 568 w 690"/>
                <a:gd name="T63" fmla="*/ 227 h 601"/>
                <a:gd name="T64" fmla="*/ 551 w 690"/>
                <a:gd name="T65" fmla="*/ 216 h 601"/>
                <a:gd name="T66" fmla="*/ 511 w 690"/>
                <a:gd name="T67" fmla="*/ 217 h 601"/>
                <a:gd name="T68" fmla="*/ 505 w 690"/>
                <a:gd name="T69" fmla="*/ 180 h 601"/>
                <a:gd name="T70" fmla="*/ 438 w 690"/>
                <a:gd name="T71" fmla="*/ 111 h 601"/>
                <a:gd name="T72" fmla="*/ 422 w 690"/>
                <a:gd name="T73" fmla="*/ 53 h 601"/>
                <a:gd name="T74" fmla="*/ 431 w 690"/>
                <a:gd name="T75" fmla="*/ 30 h 601"/>
                <a:gd name="T76" fmla="*/ 399 w 690"/>
                <a:gd name="T77" fmla="*/ 0 h 601"/>
                <a:gd name="T78" fmla="*/ 0 w 690"/>
                <a:gd name="T79" fmla="*/ 8 h 601"/>
                <a:gd name="T80" fmla="*/ 0 w 690"/>
                <a:gd name="T81" fmla="*/ 8 h 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0"/>
                <a:gd name="T124" fmla="*/ 0 h 601"/>
                <a:gd name="T125" fmla="*/ 690 w 690"/>
                <a:gd name="T126" fmla="*/ 601 h 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0" h="601">
                  <a:moveTo>
                    <a:pt x="0" y="8"/>
                  </a:moveTo>
                  <a:lnTo>
                    <a:pt x="0" y="8"/>
                  </a:lnTo>
                  <a:lnTo>
                    <a:pt x="42" y="87"/>
                  </a:lnTo>
                  <a:lnTo>
                    <a:pt x="62" y="104"/>
                  </a:lnTo>
                  <a:lnTo>
                    <a:pt x="75" y="100"/>
                  </a:lnTo>
                  <a:lnTo>
                    <a:pt x="87" y="111"/>
                  </a:lnTo>
                  <a:lnTo>
                    <a:pt x="88" y="121"/>
                  </a:lnTo>
                  <a:lnTo>
                    <a:pt x="77" y="121"/>
                  </a:lnTo>
                  <a:lnTo>
                    <a:pt x="64" y="149"/>
                  </a:lnTo>
                  <a:lnTo>
                    <a:pt x="95" y="191"/>
                  </a:lnTo>
                  <a:lnTo>
                    <a:pt x="118" y="199"/>
                  </a:lnTo>
                  <a:lnTo>
                    <a:pt x="114" y="479"/>
                  </a:lnTo>
                  <a:lnTo>
                    <a:pt x="117" y="548"/>
                  </a:lnTo>
                  <a:lnTo>
                    <a:pt x="575" y="533"/>
                  </a:lnTo>
                  <a:lnTo>
                    <a:pt x="581" y="574"/>
                  </a:lnTo>
                  <a:lnTo>
                    <a:pt x="562" y="600"/>
                  </a:lnTo>
                  <a:lnTo>
                    <a:pt x="632" y="597"/>
                  </a:lnTo>
                  <a:lnTo>
                    <a:pt x="643" y="574"/>
                  </a:lnTo>
                  <a:lnTo>
                    <a:pt x="646" y="548"/>
                  </a:lnTo>
                  <a:lnTo>
                    <a:pt x="661" y="529"/>
                  </a:lnTo>
                  <a:lnTo>
                    <a:pt x="668" y="510"/>
                  </a:lnTo>
                  <a:lnTo>
                    <a:pt x="684" y="508"/>
                  </a:lnTo>
                  <a:lnTo>
                    <a:pt x="689" y="467"/>
                  </a:lnTo>
                  <a:lnTo>
                    <a:pt x="680" y="462"/>
                  </a:lnTo>
                  <a:lnTo>
                    <a:pt x="664" y="461"/>
                  </a:lnTo>
                  <a:lnTo>
                    <a:pt x="648" y="430"/>
                  </a:lnTo>
                  <a:lnTo>
                    <a:pt x="639" y="388"/>
                  </a:lnTo>
                  <a:lnTo>
                    <a:pt x="621" y="360"/>
                  </a:lnTo>
                  <a:lnTo>
                    <a:pt x="594" y="349"/>
                  </a:lnTo>
                  <a:lnTo>
                    <a:pt x="561" y="322"/>
                  </a:lnTo>
                  <a:lnTo>
                    <a:pt x="550" y="284"/>
                  </a:lnTo>
                  <a:lnTo>
                    <a:pt x="568" y="227"/>
                  </a:lnTo>
                  <a:lnTo>
                    <a:pt x="551" y="216"/>
                  </a:lnTo>
                  <a:lnTo>
                    <a:pt x="511" y="217"/>
                  </a:lnTo>
                  <a:lnTo>
                    <a:pt x="505" y="180"/>
                  </a:lnTo>
                  <a:lnTo>
                    <a:pt x="438" y="111"/>
                  </a:lnTo>
                  <a:lnTo>
                    <a:pt x="422" y="53"/>
                  </a:lnTo>
                  <a:lnTo>
                    <a:pt x="431" y="30"/>
                  </a:lnTo>
                  <a:lnTo>
                    <a:pt x="399" y="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2" name="Freeform 41"/>
            <p:cNvSpPr>
              <a:spLocks/>
            </p:cNvSpPr>
            <p:nvPr/>
          </p:nvSpPr>
          <p:spPr bwMode="auto">
            <a:xfrm>
              <a:off x="1098299" y="2349037"/>
              <a:ext cx="803471" cy="512042"/>
            </a:xfrm>
            <a:custGeom>
              <a:avLst/>
              <a:gdLst>
                <a:gd name="T0" fmla="*/ 0 w 1061"/>
                <a:gd name="T1" fmla="*/ 126 h 676"/>
                <a:gd name="T2" fmla="*/ 0 w 1061"/>
                <a:gd name="T3" fmla="*/ 126 h 676"/>
                <a:gd name="T4" fmla="*/ 18 w 1061"/>
                <a:gd name="T5" fmla="*/ 170 h 676"/>
                <a:gd name="T6" fmla="*/ 20 w 1061"/>
                <a:gd name="T7" fmla="*/ 199 h 676"/>
                <a:gd name="T8" fmla="*/ 10 w 1061"/>
                <a:gd name="T9" fmla="*/ 203 h 676"/>
                <a:gd name="T10" fmla="*/ 42 w 1061"/>
                <a:gd name="T11" fmla="*/ 234 h 676"/>
                <a:gd name="T12" fmla="*/ 75 w 1061"/>
                <a:gd name="T13" fmla="*/ 314 h 676"/>
                <a:gd name="T14" fmla="*/ 86 w 1061"/>
                <a:gd name="T15" fmla="*/ 311 h 676"/>
                <a:gd name="T16" fmla="*/ 87 w 1061"/>
                <a:gd name="T17" fmla="*/ 323 h 676"/>
                <a:gd name="T18" fmla="*/ 103 w 1061"/>
                <a:gd name="T19" fmla="*/ 327 h 676"/>
                <a:gd name="T20" fmla="*/ 115 w 1061"/>
                <a:gd name="T21" fmla="*/ 329 h 676"/>
                <a:gd name="T22" fmla="*/ 86 w 1061"/>
                <a:gd name="T23" fmla="*/ 387 h 676"/>
                <a:gd name="T24" fmla="*/ 90 w 1061"/>
                <a:gd name="T25" fmla="*/ 427 h 676"/>
                <a:gd name="T26" fmla="*/ 68 w 1061"/>
                <a:gd name="T27" fmla="*/ 464 h 676"/>
                <a:gd name="T28" fmla="*/ 83 w 1061"/>
                <a:gd name="T29" fmla="*/ 481 h 676"/>
                <a:gd name="T30" fmla="*/ 125 w 1061"/>
                <a:gd name="T31" fmla="*/ 457 h 676"/>
                <a:gd name="T32" fmla="*/ 156 w 1061"/>
                <a:gd name="T33" fmla="*/ 585 h 676"/>
                <a:gd name="T34" fmla="*/ 174 w 1061"/>
                <a:gd name="T35" fmla="*/ 589 h 676"/>
                <a:gd name="T36" fmla="*/ 178 w 1061"/>
                <a:gd name="T37" fmla="*/ 629 h 676"/>
                <a:gd name="T38" fmla="*/ 194 w 1061"/>
                <a:gd name="T39" fmla="*/ 646 h 676"/>
                <a:gd name="T40" fmla="*/ 208 w 1061"/>
                <a:gd name="T41" fmla="*/ 631 h 676"/>
                <a:gd name="T42" fmla="*/ 235 w 1061"/>
                <a:gd name="T43" fmla="*/ 643 h 676"/>
                <a:gd name="T44" fmla="*/ 252 w 1061"/>
                <a:gd name="T45" fmla="*/ 629 h 676"/>
                <a:gd name="T46" fmla="*/ 310 w 1061"/>
                <a:gd name="T47" fmla="*/ 642 h 676"/>
                <a:gd name="T48" fmla="*/ 322 w 1061"/>
                <a:gd name="T49" fmla="*/ 644 h 676"/>
                <a:gd name="T50" fmla="*/ 336 w 1061"/>
                <a:gd name="T51" fmla="*/ 619 h 676"/>
                <a:gd name="T52" fmla="*/ 359 w 1061"/>
                <a:gd name="T53" fmla="*/ 659 h 676"/>
                <a:gd name="T54" fmla="*/ 371 w 1061"/>
                <a:gd name="T55" fmla="*/ 595 h 676"/>
                <a:gd name="T56" fmla="*/ 658 w 1061"/>
                <a:gd name="T57" fmla="*/ 638 h 676"/>
                <a:gd name="T58" fmla="*/ 1014 w 1061"/>
                <a:gd name="T59" fmla="*/ 675 h 676"/>
                <a:gd name="T60" fmla="*/ 1024 w 1061"/>
                <a:gd name="T61" fmla="*/ 553 h 676"/>
                <a:gd name="T62" fmla="*/ 1060 w 1061"/>
                <a:gd name="T63" fmla="*/ 157 h 676"/>
                <a:gd name="T64" fmla="*/ 592 w 1061"/>
                <a:gd name="T65" fmla="*/ 102 h 676"/>
                <a:gd name="T66" fmla="*/ 357 w 1061"/>
                <a:gd name="T67" fmla="*/ 63 h 676"/>
                <a:gd name="T68" fmla="*/ 28 w 1061"/>
                <a:gd name="T69" fmla="*/ 0 h 676"/>
                <a:gd name="T70" fmla="*/ 0 w 1061"/>
                <a:gd name="T71" fmla="*/ 126 h 676"/>
                <a:gd name="T72" fmla="*/ 0 w 1061"/>
                <a:gd name="T73" fmla="*/ 126 h 6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1"/>
                <a:gd name="T112" fmla="*/ 0 h 676"/>
                <a:gd name="T113" fmla="*/ 1061 w 1061"/>
                <a:gd name="T114" fmla="*/ 676 h 6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1" h="676">
                  <a:moveTo>
                    <a:pt x="0" y="126"/>
                  </a:moveTo>
                  <a:lnTo>
                    <a:pt x="0" y="126"/>
                  </a:lnTo>
                  <a:lnTo>
                    <a:pt x="18" y="170"/>
                  </a:lnTo>
                  <a:lnTo>
                    <a:pt x="20" y="199"/>
                  </a:lnTo>
                  <a:lnTo>
                    <a:pt x="10" y="203"/>
                  </a:lnTo>
                  <a:lnTo>
                    <a:pt x="42" y="234"/>
                  </a:lnTo>
                  <a:lnTo>
                    <a:pt x="75" y="314"/>
                  </a:lnTo>
                  <a:lnTo>
                    <a:pt x="86" y="311"/>
                  </a:lnTo>
                  <a:lnTo>
                    <a:pt x="87" y="323"/>
                  </a:lnTo>
                  <a:lnTo>
                    <a:pt x="103" y="327"/>
                  </a:lnTo>
                  <a:lnTo>
                    <a:pt x="115" y="329"/>
                  </a:lnTo>
                  <a:lnTo>
                    <a:pt x="86" y="387"/>
                  </a:lnTo>
                  <a:lnTo>
                    <a:pt x="90" y="427"/>
                  </a:lnTo>
                  <a:lnTo>
                    <a:pt x="68" y="464"/>
                  </a:lnTo>
                  <a:lnTo>
                    <a:pt x="83" y="481"/>
                  </a:lnTo>
                  <a:lnTo>
                    <a:pt x="125" y="457"/>
                  </a:lnTo>
                  <a:lnTo>
                    <a:pt x="156" y="585"/>
                  </a:lnTo>
                  <a:lnTo>
                    <a:pt x="174" y="589"/>
                  </a:lnTo>
                  <a:lnTo>
                    <a:pt x="178" y="629"/>
                  </a:lnTo>
                  <a:lnTo>
                    <a:pt x="194" y="646"/>
                  </a:lnTo>
                  <a:lnTo>
                    <a:pt x="208" y="631"/>
                  </a:lnTo>
                  <a:lnTo>
                    <a:pt x="235" y="643"/>
                  </a:lnTo>
                  <a:lnTo>
                    <a:pt x="252" y="629"/>
                  </a:lnTo>
                  <a:lnTo>
                    <a:pt x="310" y="642"/>
                  </a:lnTo>
                  <a:lnTo>
                    <a:pt x="322" y="644"/>
                  </a:lnTo>
                  <a:lnTo>
                    <a:pt x="336" y="619"/>
                  </a:lnTo>
                  <a:lnTo>
                    <a:pt x="359" y="659"/>
                  </a:lnTo>
                  <a:lnTo>
                    <a:pt x="371" y="595"/>
                  </a:lnTo>
                  <a:lnTo>
                    <a:pt x="658" y="638"/>
                  </a:lnTo>
                  <a:lnTo>
                    <a:pt x="1014" y="675"/>
                  </a:lnTo>
                  <a:lnTo>
                    <a:pt x="1024" y="553"/>
                  </a:lnTo>
                  <a:lnTo>
                    <a:pt x="1060" y="157"/>
                  </a:lnTo>
                  <a:lnTo>
                    <a:pt x="592" y="102"/>
                  </a:lnTo>
                  <a:lnTo>
                    <a:pt x="357" y="63"/>
                  </a:lnTo>
                  <a:lnTo>
                    <a:pt x="28" y="0"/>
                  </a:lnTo>
                  <a:lnTo>
                    <a:pt x="0" y="1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3" name="Freeform 42"/>
            <p:cNvSpPr>
              <a:spLocks/>
            </p:cNvSpPr>
            <p:nvPr/>
          </p:nvSpPr>
          <p:spPr bwMode="auto">
            <a:xfrm>
              <a:off x="1828314" y="3058776"/>
              <a:ext cx="649744" cy="326465"/>
            </a:xfrm>
            <a:custGeom>
              <a:avLst/>
              <a:gdLst>
                <a:gd name="T0" fmla="*/ 0 w 858"/>
                <a:gd name="T1" fmla="*/ 261 h 431"/>
                <a:gd name="T2" fmla="*/ 0 w 858"/>
                <a:gd name="T3" fmla="*/ 261 h 431"/>
                <a:gd name="T4" fmla="*/ 25 w 858"/>
                <a:gd name="T5" fmla="*/ 0 h 431"/>
                <a:gd name="T6" fmla="*/ 554 w 858"/>
                <a:gd name="T7" fmla="*/ 32 h 431"/>
                <a:gd name="T8" fmla="*/ 588 w 858"/>
                <a:gd name="T9" fmla="*/ 59 h 431"/>
                <a:gd name="T10" fmla="*/ 651 w 858"/>
                <a:gd name="T11" fmla="*/ 56 h 431"/>
                <a:gd name="T12" fmla="*/ 680 w 858"/>
                <a:gd name="T13" fmla="*/ 63 h 431"/>
                <a:gd name="T14" fmla="*/ 716 w 858"/>
                <a:gd name="T15" fmla="*/ 78 h 431"/>
                <a:gd name="T16" fmla="*/ 733 w 858"/>
                <a:gd name="T17" fmla="*/ 100 h 431"/>
                <a:gd name="T18" fmla="*/ 750 w 858"/>
                <a:gd name="T19" fmla="*/ 106 h 431"/>
                <a:gd name="T20" fmla="*/ 779 w 858"/>
                <a:gd name="T21" fmla="*/ 186 h 431"/>
                <a:gd name="T22" fmla="*/ 780 w 858"/>
                <a:gd name="T23" fmla="*/ 212 h 431"/>
                <a:gd name="T24" fmla="*/ 799 w 858"/>
                <a:gd name="T25" fmla="*/ 250 h 431"/>
                <a:gd name="T26" fmla="*/ 808 w 858"/>
                <a:gd name="T27" fmla="*/ 312 h 431"/>
                <a:gd name="T28" fmla="*/ 804 w 858"/>
                <a:gd name="T29" fmla="*/ 331 h 431"/>
                <a:gd name="T30" fmla="*/ 815 w 858"/>
                <a:gd name="T31" fmla="*/ 351 h 431"/>
                <a:gd name="T32" fmla="*/ 857 w 858"/>
                <a:gd name="T33" fmla="*/ 430 h 431"/>
                <a:gd name="T34" fmla="*/ 476 w 858"/>
                <a:gd name="T35" fmla="*/ 424 h 431"/>
                <a:gd name="T36" fmla="*/ 188 w 858"/>
                <a:gd name="T37" fmla="*/ 409 h 431"/>
                <a:gd name="T38" fmla="*/ 196 w 858"/>
                <a:gd name="T39" fmla="*/ 278 h 431"/>
                <a:gd name="T40" fmla="*/ 0 w 858"/>
                <a:gd name="T41" fmla="*/ 261 h 431"/>
                <a:gd name="T42" fmla="*/ 0 w 858"/>
                <a:gd name="T43" fmla="*/ 261 h 4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8"/>
                <a:gd name="T67" fmla="*/ 0 h 431"/>
                <a:gd name="T68" fmla="*/ 858 w 858"/>
                <a:gd name="T69" fmla="*/ 431 h 4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8" h="431">
                  <a:moveTo>
                    <a:pt x="0" y="261"/>
                  </a:moveTo>
                  <a:lnTo>
                    <a:pt x="0" y="261"/>
                  </a:lnTo>
                  <a:lnTo>
                    <a:pt x="25" y="0"/>
                  </a:lnTo>
                  <a:lnTo>
                    <a:pt x="554" y="32"/>
                  </a:lnTo>
                  <a:lnTo>
                    <a:pt x="588" y="59"/>
                  </a:lnTo>
                  <a:lnTo>
                    <a:pt x="651" y="56"/>
                  </a:lnTo>
                  <a:lnTo>
                    <a:pt x="680" y="63"/>
                  </a:lnTo>
                  <a:lnTo>
                    <a:pt x="716" y="78"/>
                  </a:lnTo>
                  <a:lnTo>
                    <a:pt x="733" y="100"/>
                  </a:lnTo>
                  <a:lnTo>
                    <a:pt x="750" y="106"/>
                  </a:lnTo>
                  <a:lnTo>
                    <a:pt x="779" y="186"/>
                  </a:lnTo>
                  <a:lnTo>
                    <a:pt x="780" y="212"/>
                  </a:lnTo>
                  <a:lnTo>
                    <a:pt x="799" y="250"/>
                  </a:lnTo>
                  <a:lnTo>
                    <a:pt x="808" y="312"/>
                  </a:lnTo>
                  <a:lnTo>
                    <a:pt x="804" y="331"/>
                  </a:lnTo>
                  <a:lnTo>
                    <a:pt x="815" y="351"/>
                  </a:lnTo>
                  <a:lnTo>
                    <a:pt x="857" y="430"/>
                  </a:lnTo>
                  <a:lnTo>
                    <a:pt x="476" y="424"/>
                  </a:lnTo>
                  <a:lnTo>
                    <a:pt x="188" y="409"/>
                  </a:lnTo>
                  <a:lnTo>
                    <a:pt x="196" y="278"/>
                  </a:lnTo>
                  <a:lnTo>
                    <a:pt x="0" y="26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4" name="Freeform 43"/>
            <p:cNvSpPr>
              <a:spLocks/>
            </p:cNvSpPr>
            <p:nvPr/>
          </p:nvSpPr>
          <p:spPr bwMode="auto">
            <a:xfrm>
              <a:off x="615156" y="2954247"/>
              <a:ext cx="499046" cy="774123"/>
            </a:xfrm>
            <a:custGeom>
              <a:avLst/>
              <a:gdLst>
                <a:gd name="T0" fmla="*/ 0 w 659"/>
                <a:gd name="T1" fmla="*/ 375 h 1022"/>
                <a:gd name="T2" fmla="*/ 0 w 659"/>
                <a:gd name="T3" fmla="*/ 375 h 1022"/>
                <a:gd name="T4" fmla="*/ 29 w 659"/>
                <a:gd name="T5" fmla="*/ 434 h 1022"/>
                <a:gd name="T6" fmla="*/ 420 w 659"/>
                <a:gd name="T7" fmla="*/ 1021 h 1022"/>
                <a:gd name="T8" fmla="*/ 434 w 659"/>
                <a:gd name="T9" fmla="*/ 884 h 1022"/>
                <a:gd name="T10" fmla="*/ 458 w 659"/>
                <a:gd name="T11" fmla="*/ 877 h 1022"/>
                <a:gd name="T12" fmla="*/ 498 w 659"/>
                <a:gd name="T13" fmla="*/ 900 h 1022"/>
                <a:gd name="T14" fmla="*/ 532 w 659"/>
                <a:gd name="T15" fmla="*/ 778 h 1022"/>
                <a:gd name="T16" fmla="*/ 658 w 659"/>
                <a:gd name="T17" fmla="*/ 132 h 1022"/>
                <a:gd name="T18" fmla="*/ 377 w 659"/>
                <a:gd name="T19" fmla="*/ 71 h 1022"/>
                <a:gd name="T20" fmla="*/ 97 w 659"/>
                <a:gd name="T21" fmla="*/ 0 h 1022"/>
                <a:gd name="T22" fmla="*/ 0 w 659"/>
                <a:gd name="T23" fmla="*/ 375 h 1022"/>
                <a:gd name="T24" fmla="*/ 0 w 659"/>
                <a:gd name="T25" fmla="*/ 375 h 10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9"/>
                <a:gd name="T40" fmla="*/ 0 h 1022"/>
                <a:gd name="T41" fmla="*/ 659 w 659"/>
                <a:gd name="T42" fmla="*/ 1022 h 10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9" h="1022">
                  <a:moveTo>
                    <a:pt x="0" y="375"/>
                  </a:moveTo>
                  <a:lnTo>
                    <a:pt x="0" y="375"/>
                  </a:lnTo>
                  <a:lnTo>
                    <a:pt x="29" y="434"/>
                  </a:lnTo>
                  <a:lnTo>
                    <a:pt x="420" y="1021"/>
                  </a:lnTo>
                  <a:lnTo>
                    <a:pt x="434" y="884"/>
                  </a:lnTo>
                  <a:lnTo>
                    <a:pt x="458" y="877"/>
                  </a:lnTo>
                  <a:lnTo>
                    <a:pt x="498" y="900"/>
                  </a:lnTo>
                  <a:lnTo>
                    <a:pt x="532" y="778"/>
                  </a:lnTo>
                  <a:lnTo>
                    <a:pt x="658" y="132"/>
                  </a:lnTo>
                  <a:lnTo>
                    <a:pt x="377" y="71"/>
                  </a:lnTo>
                  <a:lnTo>
                    <a:pt x="97" y="0"/>
                  </a:lnTo>
                  <a:lnTo>
                    <a:pt x="0" y="37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5" name="Freeform 44"/>
            <p:cNvSpPr>
              <a:spLocks/>
            </p:cNvSpPr>
            <p:nvPr/>
          </p:nvSpPr>
          <p:spPr bwMode="auto">
            <a:xfrm>
              <a:off x="4106205" y="2638386"/>
              <a:ext cx="127223" cy="274200"/>
            </a:xfrm>
            <a:custGeom>
              <a:avLst/>
              <a:gdLst>
                <a:gd name="T0" fmla="*/ 0 w 168"/>
                <a:gd name="T1" fmla="*/ 248 h 362"/>
                <a:gd name="T2" fmla="*/ 0 w 168"/>
                <a:gd name="T3" fmla="*/ 248 h 362"/>
                <a:gd name="T4" fmla="*/ 8 w 168"/>
                <a:gd name="T5" fmla="*/ 169 h 362"/>
                <a:gd name="T6" fmla="*/ 28 w 168"/>
                <a:gd name="T7" fmla="*/ 132 h 362"/>
                <a:gd name="T8" fmla="*/ 30 w 168"/>
                <a:gd name="T9" fmla="*/ 48 h 362"/>
                <a:gd name="T10" fmla="*/ 29 w 168"/>
                <a:gd name="T11" fmla="*/ 18 h 362"/>
                <a:gd name="T12" fmla="*/ 58 w 168"/>
                <a:gd name="T13" fmla="*/ 0 h 362"/>
                <a:gd name="T14" fmla="*/ 130 w 168"/>
                <a:gd name="T15" fmla="*/ 226 h 362"/>
                <a:gd name="T16" fmla="*/ 164 w 168"/>
                <a:gd name="T17" fmla="*/ 274 h 362"/>
                <a:gd name="T18" fmla="*/ 167 w 168"/>
                <a:gd name="T19" fmla="*/ 285 h 362"/>
                <a:gd name="T20" fmla="*/ 162 w 168"/>
                <a:gd name="T21" fmla="*/ 307 h 362"/>
                <a:gd name="T22" fmla="*/ 130 w 168"/>
                <a:gd name="T23" fmla="*/ 332 h 362"/>
                <a:gd name="T24" fmla="*/ 14 w 168"/>
                <a:gd name="T25" fmla="*/ 361 h 362"/>
                <a:gd name="T26" fmla="*/ 0 w 168"/>
                <a:gd name="T27" fmla="*/ 248 h 362"/>
                <a:gd name="T28" fmla="*/ 0 w 168"/>
                <a:gd name="T29" fmla="*/ 248 h 3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362"/>
                <a:gd name="T47" fmla="*/ 168 w 168"/>
                <a:gd name="T48" fmla="*/ 362 h 3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362">
                  <a:moveTo>
                    <a:pt x="0" y="248"/>
                  </a:moveTo>
                  <a:lnTo>
                    <a:pt x="0" y="248"/>
                  </a:lnTo>
                  <a:lnTo>
                    <a:pt x="8" y="169"/>
                  </a:lnTo>
                  <a:lnTo>
                    <a:pt x="28" y="132"/>
                  </a:lnTo>
                  <a:lnTo>
                    <a:pt x="30" y="48"/>
                  </a:lnTo>
                  <a:lnTo>
                    <a:pt x="29" y="18"/>
                  </a:lnTo>
                  <a:lnTo>
                    <a:pt x="58" y="0"/>
                  </a:lnTo>
                  <a:lnTo>
                    <a:pt x="130" y="226"/>
                  </a:lnTo>
                  <a:lnTo>
                    <a:pt x="164" y="274"/>
                  </a:lnTo>
                  <a:lnTo>
                    <a:pt x="167" y="285"/>
                  </a:lnTo>
                  <a:lnTo>
                    <a:pt x="162" y="307"/>
                  </a:lnTo>
                  <a:lnTo>
                    <a:pt x="130" y="332"/>
                  </a:lnTo>
                  <a:lnTo>
                    <a:pt x="14" y="361"/>
                  </a:lnTo>
                  <a:lnTo>
                    <a:pt x="0" y="24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6" name="Freeform 45"/>
            <p:cNvSpPr>
              <a:spLocks/>
            </p:cNvSpPr>
            <p:nvPr/>
          </p:nvSpPr>
          <p:spPr bwMode="auto">
            <a:xfrm>
              <a:off x="3965352" y="3081500"/>
              <a:ext cx="105262" cy="240872"/>
            </a:xfrm>
            <a:custGeom>
              <a:avLst/>
              <a:gdLst>
                <a:gd name="T0" fmla="*/ 0 w 139"/>
                <a:gd name="T1" fmla="*/ 235 h 318"/>
                <a:gd name="T2" fmla="*/ 0 w 139"/>
                <a:gd name="T3" fmla="*/ 235 h 318"/>
                <a:gd name="T4" fmla="*/ 6 w 139"/>
                <a:gd name="T5" fmla="*/ 215 h 318"/>
                <a:gd name="T6" fmla="*/ 32 w 139"/>
                <a:gd name="T7" fmla="*/ 200 h 318"/>
                <a:gd name="T8" fmla="*/ 43 w 139"/>
                <a:gd name="T9" fmla="*/ 174 h 318"/>
                <a:gd name="T10" fmla="*/ 63 w 139"/>
                <a:gd name="T11" fmla="*/ 155 h 318"/>
                <a:gd name="T12" fmla="*/ 5 w 139"/>
                <a:gd name="T13" fmla="*/ 108 h 318"/>
                <a:gd name="T14" fmla="*/ 3 w 139"/>
                <a:gd name="T15" fmla="*/ 61 h 318"/>
                <a:gd name="T16" fmla="*/ 31 w 139"/>
                <a:gd name="T17" fmla="*/ 0 h 318"/>
                <a:gd name="T18" fmla="*/ 119 w 139"/>
                <a:gd name="T19" fmla="*/ 31 h 318"/>
                <a:gd name="T20" fmla="*/ 120 w 139"/>
                <a:gd name="T21" fmla="*/ 42 h 318"/>
                <a:gd name="T22" fmla="*/ 110 w 139"/>
                <a:gd name="T23" fmla="*/ 78 h 318"/>
                <a:gd name="T24" fmla="*/ 100 w 139"/>
                <a:gd name="T25" fmla="*/ 87 h 318"/>
                <a:gd name="T26" fmla="*/ 99 w 139"/>
                <a:gd name="T27" fmla="*/ 104 h 318"/>
                <a:gd name="T28" fmla="*/ 108 w 139"/>
                <a:gd name="T29" fmla="*/ 108 h 318"/>
                <a:gd name="T30" fmla="*/ 118 w 139"/>
                <a:gd name="T31" fmla="*/ 108 h 318"/>
                <a:gd name="T32" fmla="*/ 126 w 139"/>
                <a:gd name="T33" fmla="*/ 108 h 318"/>
                <a:gd name="T34" fmla="*/ 124 w 139"/>
                <a:gd name="T35" fmla="*/ 100 h 318"/>
                <a:gd name="T36" fmla="*/ 130 w 139"/>
                <a:gd name="T37" fmla="*/ 104 h 318"/>
                <a:gd name="T38" fmla="*/ 137 w 139"/>
                <a:gd name="T39" fmla="*/ 125 h 318"/>
                <a:gd name="T40" fmla="*/ 138 w 139"/>
                <a:gd name="T41" fmla="*/ 191 h 318"/>
                <a:gd name="T42" fmla="*/ 135 w 139"/>
                <a:gd name="T43" fmla="*/ 174 h 318"/>
                <a:gd name="T44" fmla="*/ 130 w 139"/>
                <a:gd name="T45" fmla="*/ 158 h 318"/>
                <a:gd name="T46" fmla="*/ 129 w 139"/>
                <a:gd name="T47" fmla="*/ 167 h 318"/>
                <a:gd name="T48" fmla="*/ 131 w 139"/>
                <a:gd name="T49" fmla="*/ 183 h 318"/>
                <a:gd name="T50" fmla="*/ 129 w 139"/>
                <a:gd name="T51" fmla="*/ 191 h 318"/>
                <a:gd name="T52" fmla="*/ 130 w 139"/>
                <a:gd name="T53" fmla="*/ 208 h 318"/>
                <a:gd name="T54" fmla="*/ 123 w 139"/>
                <a:gd name="T55" fmla="*/ 228 h 318"/>
                <a:gd name="T56" fmla="*/ 115 w 139"/>
                <a:gd name="T57" fmla="*/ 228 h 318"/>
                <a:gd name="T58" fmla="*/ 118 w 139"/>
                <a:gd name="T59" fmla="*/ 243 h 318"/>
                <a:gd name="T60" fmla="*/ 103 w 139"/>
                <a:gd name="T61" fmla="*/ 266 h 318"/>
                <a:gd name="T62" fmla="*/ 85 w 139"/>
                <a:gd name="T63" fmla="*/ 317 h 318"/>
                <a:gd name="T64" fmla="*/ 76 w 139"/>
                <a:gd name="T65" fmla="*/ 317 h 318"/>
                <a:gd name="T66" fmla="*/ 79 w 139"/>
                <a:gd name="T67" fmla="*/ 297 h 318"/>
                <a:gd name="T68" fmla="*/ 74 w 139"/>
                <a:gd name="T69" fmla="*/ 288 h 318"/>
                <a:gd name="T70" fmla="*/ 51 w 139"/>
                <a:gd name="T71" fmla="*/ 289 h 318"/>
                <a:gd name="T72" fmla="*/ 18 w 139"/>
                <a:gd name="T73" fmla="*/ 269 h 318"/>
                <a:gd name="T74" fmla="*/ 6 w 139"/>
                <a:gd name="T75" fmla="*/ 260 h 318"/>
                <a:gd name="T76" fmla="*/ 0 w 139"/>
                <a:gd name="T77" fmla="*/ 235 h 318"/>
                <a:gd name="T78" fmla="*/ 0 w 139"/>
                <a:gd name="T79" fmla="*/ 235 h 3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9"/>
                <a:gd name="T121" fmla="*/ 0 h 318"/>
                <a:gd name="T122" fmla="*/ 139 w 139"/>
                <a:gd name="T123" fmla="*/ 318 h 3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9" h="318">
                  <a:moveTo>
                    <a:pt x="0" y="235"/>
                  </a:moveTo>
                  <a:lnTo>
                    <a:pt x="0" y="235"/>
                  </a:lnTo>
                  <a:lnTo>
                    <a:pt x="6" y="215"/>
                  </a:lnTo>
                  <a:lnTo>
                    <a:pt x="32" y="200"/>
                  </a:lnTo>
                  <a:lnTo>
                    <a:pt x="43" y="174"/>
                  </a:lnTo>
                  <a:lnTo>
                    <a:pt x="63" y="155"/>
                  </a:lnTo>
                  <a:lnTo>
                    <a:pt x="5" y="108"/>
                  </a:lnTo>
                  <a:lnTo>
                    <a:pt x="3" y="61"/>
                  </a:lnTo>
                  <a:lnTo>
                    <a:pt x="31" y="0"/>
                  </a:lnTo>
                  <a:lnTo>
                    <a:pt x="119" y="31"/>
                  </a:lnTo>
                  <a:lnTo>
                    <a:pt x="120" y="42"/>
                  </a:lnTo>
                  <a:lnTo>
                    <a:pt x="110" y="78"/>
                  </a:lnTo>
                  <a:lnTo>
                    <a:pt x="100" y="87"/>
                  </a:lnTo>
                  <a:lnTo>
                    <a:pt x="99" y="104"/>
                  </a:lnTo>
                  <a:lnTo>
                    <a:pt x="108" y="108"/>
                  </a:lnTo>
                  <a:lnTo>
                    <a:pt x="118" y="108"/>
                  </a:lnTo>
                  <a:lnTo>
                    <a:pt x="126" y="108"/>
                  </a:lnTo>
                  <a:lnTo>
                    <a:pt x="124" y="100"/>
                  </a:lnTo>
                  <a:lnTo>
                    <a:pt x="130" y="104"/>
                  </a:lnTo>
                  <a:lnTo>
                    <a:pt x="137" y="125"/>
                  </a:lnTo>
                  <a:lnTo>
                    <a:pt x="138" y="191"/>
                  </a:lnTo>
                  <a:lnTo>
                    <a:pt x="135" y="174"/>
                  </a:lnTo>
                  <a:lnTo>
                    <a:pt x="130" y="158"/>
                  </a:lnTo>
                  <a:lnTo>
                    <a:pt x="129" y="167"/>
                  </a:lnTo>
                  <a:lnTo>
                    <a:pt x="131" y="183"/>
                  </a:lnTo>
                  <a:lnTo>
                    <a:pt x="129" y="191"/>
                  </a:lnTo>
                  <a:lnTo>
                    <a:pt x="130" y="208"/>
                  </a:lnTo>
                  <a:lnTo>
                    <a:pt x="123" y="228"/>
                  </a:lnTo>
                  <a:lnTo>
                    <a:pt x="115" y="228"/>
                  </a:lnTo>
                  <a:lnTo>
                    <a:pt x="118" y="243"/>
                  </a:lnTo>
                  <a:lnTo>
                    <a:pt x="103" y="266"/>
                  </a:lnTo>
                  <a:lnTo>
                    <a:pt x="85" y="317"/>
                  </a:lnTo>
                  <a:lnTo>
                    <a:pt x="76" y="317"/>
                  </a:lnTo>
                  <a:lnTo>
                    <a:pt x="79" y="297"/>
                  </a:lnTo>
                  <a:lnTo>
                    <a:pt x="74" y="288"/>
                  </a:lnTo>
                  <a:lnTo>
                    <a:pt x="51" y="289"/>
                  </a:lnTo>
                  <a:lnTo>
                    <a:pt x="18" y="269"/>
                  </a:lnTo>
                  <a:lnTo>
                    <a:pt x="6" y="260"/>
                  </a:lnTo>
                  <a:lnTo>
                    <a:pt x="0" y="23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57" name="Freeform 46"/>
            <p:cNvSpPr>
              <a:spLocks/>
            </p:cNvSpPr>
            <p:nvPr/>
          </p:nvSpPr>
          <p:spPr bwMode="auto">
            <a:xfrm>
              <a:off x="1323967" y="3610206"/>
              <a:ext cx="552813" cy="566579"/>
            </a:xfrm>
            <a:custGeom>
              <a:avLst/>
              <a:gdLst>
                <a:gd name="T0" fmla="*/ 0 w 730"/>
                <a:gd name="T1" fmla="*/ 734 h 748"/>
                <a:gd name="T2" fmla="*/ 0 w 730"/>
                <a:gd name="T3" fmla="*/ 734 h 748"/>
                <a:gd name="T4" fmla="*/ 91 w 730"/>
                <a:gd name="T5" fmla="*/ 747 h 748"/>
                <a:gd name="T6" fmla="*/ 100 w 730"/>
                <a:gd name="T7" fmla="*/ 690 h 748"/>
                <a:gd name="T8" fmla="*/ 284 w 730"/>
                <a:gd name="T9" fmla="*/ 714 h 748"/>
                <a:gd name="T10" fmla="*/ 275 w 730"/>
                <a:gd name="T11" fmla="*/ 687 h 748"/>
                <a:gd name="T12" fmla="*/ 304 w 730"/>
                <a:gd name="T13" fmla="*/ 689 h 748"/>
                <a:gd name="T14" fmla="*/ 669 w 730"/>
                <a:gd name="T15" fmla="*/ 724 h 748"/>
                <a:gd name="T16" fmla="*/ 723 w 730"/>
                <a:gd name="T17" fmla="*/ 137 h 748"/>
                <a:gd name="T18" fmla="*/ 729 w 730"/>
                <a:gd name="T19" fmla="*/ 68 h 748"/>
                <a:gd name="T20" fmla="*/ 418 w 730"/>
                <a:gd name="T21" fmla="*/ 40 h 748"/>
                <a:gd name="T22" fmla="*/ 107 w 730"/>
                <a:gd name="T23" fmla="*/ 0 h 748"/>
                <a:gd name="T24" fmla="*/ 0 w 730"/>
                <a:gd name="T25" fmla="*/ 734 h 748"/>
                <a:gd name="T26" fmla="*/ 0 w 730"/>
                <a:gd name="T27" fmla="*/ 734 h 7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0"/>
                <a:gd name="T43" fmla="*/ 0 h 748"/>
                <a:gd name="T44" fmla="*/ 730 w 730"/>
                <a:gd name="T45" fmla="*/ 748 h 7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0" h="748">
                  <a:moveTo>
                    <a:pt x="0" y="734"/>
                  </a:moveTo>
                  <a:lnTo>
                    <a:pt x="0" y="734"/>
                  </a:lnTo>
                  <a:lnTo>
                    <a:pt x="91" y="747"/>
                  </a:lnTo>
                  <a:lnTo>
                    <a:pt x="100" y="690"/>
                  </a:lnTo>
                  <a:lnTo>
                    <a:pt x="284" y="714"/>
                  </a:lnTo>
                  <a:lnTo>
                    <a:pt x="275" y="687"/>
                  </a:lnTo>
                  <a:lnTo>
                    <a:pt x="304" y="689"/>
                  </a:lnTo>
                  <a:lnTo>
                    <a:pt x="669" y="724"/>
                  </a:lnTo>
                  <a:lnTo>
                    <a:pt x="723" y="137"/>
                  </a:lnTo>
                  <a:lnTo>
                    <a:pt x="729" y="68"/>
                  </a:lnTo>
                  <a:lnTo>
                    <a:pt x="418" y="40"/>
                  </a:lnTo>
                  <a:lnTo>
                    <a:pt x="107" y="0"/>
                  </a:lnTo>
                  <a:lnTo>
                    <a:pt x="0" y="73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58" name="Group 47"/>
            <p:cNvGrpSpPr>
              <a:grpSpLocks/>
            </p:cNvGrpSpPr>
            <p:nvPr/>
          </p:nvGrpSpPr>
          <p:grpSpPr bwMode="auto">
            <a:xfrm>
              <a:off x="3607159" y="2706558"/>
              <a:ext cx="593706" cy="454475"/>
              <a:chOff x="4477" y="1057"/>
              <a:chExt cx="784" cy="600"/>
            </a:xfrm>
            <a:solidFill>
              <a:schemeClr val="accent3">
                <a:lumMod val="20000"/>
                <a:lumOff val="80000"/>
              </a:schemeClr>
            </a:solidFill>
          </p:grpSpPr>
          <p:sp>
            <p:nvSpPr>
              <p:cNvPr id="82082" name="Freeform 48"/>
              <p:cNvSpPr>
                <a:spLocks/>
              </p:cNvSpPr>
              <p:nvPr/>
            </p:nvSpPr>
            <p:spPr bwMode="auto">
              <a:xfrm>
                <a:off x="4477" y="1057"/>
                <a:ext cx="615" cy="551"/>
              </a:xfrm>
              <a:custGeom>
                <a:avLst/>
                <a:gdLst>
                  <a:gd name="T0" fmla="*/ 0 w 615"/>
                  <a:gd name="T1" fmla="*/ 473 h 551"/>
                  <a:gd name="T2" fmla="*/ 0 w 615"/>
                  <a:gd name="T3" fmla="*/ 473 h 551"/>
                  <a:gd name="T4" fmla="*/ 21 w 615"/>
                  <a:gd name="T5" fmla="*/ 505 h 551"/>
                  <a:gd name="T6" fmla="*/ 421 w 615"/>
                  <a:gd name="T7" fmla="*/ 428 h 551"/>
                  <a:gd name="T8" fmla="*/ 448 w 615"/>
                  <a:gd name="T9" fmla="*/ 442 h 551"/>
                  <a:gd name="T10" fmla="*/ 464 w 615"/>
                  <a:gd name="T11" fmla="*/ 473 h 551"/>
                  <a:gd name="T12" fmla="*/ 504 w 615"/>
                  <a:gd name="T13" fmla="*/ 495 h 551"/>
                  <a:gd name="T14" fmla="*/ 592 w 615"/>
                  <a:gd name="T15" fmla="*/ 526 h 551"/>
                  <a:gd name="T16" fmla="*/ 593 w 615"/>
                  <a:gd name="T17" fmla="*/ 537 h 551"/>
                  <a:gd name="T18" fmla="*/ 599 w 615"/>
                  <a:gd name="T19" fmla="*/ 550 h 551"/>
                  <a:gd name="T20" fmla="*/ 605 w 615"/>
                  <a:gd name="T21" fmla="*/ 543 h 551"/>
                  <a:gd name="T22" fmla="*/ 613 w 615"/>
                  <a:gd name="T23" fmla="*/ 516 h 551"/>
                  <a:gd name="T24" fmla="*/ 614 w 615"/>
                  <a:gd name="T25" fmla="*/ 470 h 551"/>
                  <a:gd name="T26" fmla="*/ 599 w 615"/>
                  <a:gd name="T27" fmla="*/ 381 h 551"/>
                  <a:gd name="T28" fmla="*/ 598 w 615"/>
                  <a:gd name="T29" fmla="*/ 288 h 551"/>
                  <a:gd name="T30" fmla="*/ 583 w 615"/>
                  <a:gd name="T31" fmla="*/ 214 h 551"/>
                  <a:gd name="T32" fmla="*/ 555 w 615"/>
                  <a:gd name="T33" fmla="*/ 154 h 551"/>
                  <a:gd name="T34" fmla="*/ 549 w 615"/>
                  <a:gd name="T35" fmla="*/ 93 h 551"/>
                  <a:gd name="T36" fmla="*/ 523 w 615"/>
                  <a:gd name="T37" fmla="*/ 0 h 551"/>
                  <a:gd name="T38" fmla="*/ 400 w 615"/>
                  <a:gd name="T39" fmla="*/ 31 h 551"/>
                  <a:gd name="T40" fmla="*/ 391 w 615"/>
                  <a:gd name="T41" fmla="*/ 29 h 551"/>
                  <a:gd name="T42" fmla="*/ 353 w 615"/>
                  <a:gd name="T43" fmla="*/ 60 h 551"/>
                  <a:gd name="T44" fmla="*/ 319 w 615"/>
                  <a:gd name="T45" fmla="*/ 109 h 551"/>
                  <a:gd name="T46" fmla="*/ 316 w 615"/>
                  <a:gd name="T47" fmla="*/ 129 h 551"/>
                  <a:gd name="T48" fmla="*/ 301 w 615"/>
                  <a:gd name="T49" fmla="*/ 151 h 551"/>
                  <a:gd name="T50" fmla="*/ 274 w 615"/>
                  <a:gd name="T51" fmla="*/ 177 h 551"/>
                  <a:gd name="T52" fmla="*/ 285 w 615"/>
                  <a:gd name="T53" fmla="*/ 193 h 551"/>
                  <a:gd name="T54" fmla="*/ 289 w 615"/>
                  <a:gd name="T55" fmla="*/ 180 h 551"/>
                  <a:gd name="T56" fmla="*/ 296 w 615"/>
                  <a:gd name="T57" fmla="*/ 184 h 551"/>
                  <a:gd name="T58" fmla="*/ 292 w 615"/>
                  <a:gd name="T59" fmla="*/ 191 h 551"/>
                  <a:gd name="T60" fmla="*/ 297 w 615"/>
                  <a:gd name="T61" fmla="*/ 193 h 551"/>
                  <a:gd name="T62" fmla="*/ 293 w 615"/>
                  <a:gd name="T63" fmla="*/ 205 h 551"/>
                  <a:gd name="T64" fmla="*/ 289 w 615"/>
                  <a:gd name="T65" fmla="*/ 204 h 551"/>
                  <a:gd name="T66" fmla="*/ 287 w 615"/>
                  <a:gd name="T67" fmla="*/ 210 h 551"/>
                  <a:gd name="T68" fmla="*/ 301 w 615"/>
                  <a:gd name="T69" fmla="*/ 228 h 551"/>
                  <a:gd name="T70" fmla="*/ 301 w 615"/>
                  <a:gd name="T71" fmla="*/ 244 h 551"/>
                  <a:gd name="T72" fmla="*/ 282 w 615"/>
                  <a:gd name="T73" fmla="*/ 253 h 551"/>
                  <a:gd name="T74" fmla="*/ 262 w 615"/>
                  <a:gd name="T75" fmla="*/ 282 h 551"/>
                  <a:gd name="T76" fmla="*/ 241 w 615"/>
                  <a:gd name="T77" fmla="*/ 299 h 551"/>
                  <a:gd name="T78" fmla="*/ 203 w 615"/>
                  <a:gd name="T79" fmla="*/ 300 h 551"/>
                  <a:gd name="T80" fmla="*/ 188 w 615"/>
                  <a:gd name="T81" fmla="*/ 312 h 551"/>
                  <a:gd name="T82" fmla="*/ 166 w 615"/>
                  <a:gd name="T83" fmla="*/ 301 h 551"/>
                  <a:gd name="T84" fmla="*/ 99 w 615"/>
                  <a:gd name="T85" fmla="*/ 309 h 551"/>
                  <a:gd name="T86" fmla="*/ 49 w 615"/>
                  <a:gd name="T87" fmla="*/ 329 h 551"/>
                  <a:gd name="T88" fmla="*/ 52 w 615"/>
                  <a:gd name="T89" fmla="*/ 346 h 551"/>
                  <a:gd name="T90" fmla="*/ 49 w 615"/>
                  <a:gd name="T91" fmla="*/ 355 h 551"/>
                  <a:gd name="T92" fmla="*/ 52 w 615"/>
                  <a:gd name="T93" fmla="*/ 356 h 551"/>
                  <a:gd name="T94" fmla="*/ 60 w 615"/>
                  <a:gd name="T95" fmla="*/ 372 h 551"/>
                  <a:gd name="T96" fmla="*/ 67 w 615"/>
                  <a:gd name="T97" fmla="*/ 371 h 551"/>
                  <a:gd name="T98" fmla="*/ 74 w 615"/>
                  <a:gd name="T99" fmla="*/ 388 h 551"/>
                  <a:gd name="T100" fmla="*/ 73 w 615"/>
                  <a:gd name="T101" fmla="*/ 394 h 551"/>
                  <a:gd name="T102" fmla="*/ 61 w 615"/>
                  <a:gd name="T103" fmla="*/ 403 h 551"/>
                  <a:gd name="T104" fmla="*/ 54 w 615"/>
                  <a:gd name="T105" fmla="*/ 421 h 551"/>
                  <a:gd name="T106" fmla="*/ 0 w 615"/>
                  <a:gd name="T107" fmla="*/ 473 h 551"/>
                  <a:gd name="T108" fmla="*/ 0 w 615"/>
                  <a:gd name="T109" fmla="*/ 473 h 5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5"/>
                  <a:gd name="T166" fmla="*/ 0 h 551"/>
                  <a:gd name="T167" fmla="*/ 615 w 615"/>
                  <a:gd name="T168" fmla="*/ 551 h 5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5" h="551">
                    <a:moveTo>
                      <a:pt x="0" y="473"/>
                    </a:moveTo>
                    <a:lnTo>
                      <a:pt x="0" y="473"/>
                    </a:lnTo>
                    <a:lnTo>
                      <a:pt x="21" y="505"/>
                    </a:lnTo>
                    <a:lnTo>
                      <a:pt x="421" y="428"/>
                    </a:lnTo>
                    <a:lnTo>
                      <a:pt x="448" y="442"/>
                    </a:lnTo>
                    <a:lnTo>
                      <a:pt x="464" y="473"/>
                    </a:lnTo>
                    <a:lnTo>
                      <a:pt x="504" y="495"/>
                    </a:lnTo>
                    <a:lnTo>
                      <a:pt x="592" y="526"/>
                    </a:lnTo>
                    <a:lnTo>
                      <a:pt x="593" y="537"/>
                    </a:lnTo>
                    <a:lnTo>
                      <a:pt x="599" y="550"/>
                    </a:lnTo>
                    <a:lnTo>
                      <a:pt x="605" y="543"/>
                    </a:lnTo>
                    <a:lnTo>
                      <a:pt x="613" y="516"/>
                    </a:lnTo>
                    <a:lnTo>
                      <a:pt x="614" y="470"/>
                    </a:lnTo>
                    <a:lnTo>
                      <a:pt x="599" y="381"/>
                    </a:lnTo>
                    <a:lnTo>
                      <a:pt x="598" y="288"/>
                    </a:lnTo>
                    <a:lnTo>
                      <a:pt x="583" y="214"/>
                    </a:lnTo>
                    <a:lnTo>
                      <a:pt x="555" y="154"/>
                    </a:lnTo>
                    <a:lnTo>
                      <a:pt x="549" y="93"/>
                    </a:lnTo>
                    <a:lnTo>
                      <a:pt x="523" y="0"/>
                    </a:lnTo>
                    <a:lnTo>
                      <a:pt x="400" y="31"/>
                    </a:lnTo>
                    <a:lnTo>
                      <a:pt x="391" y="29"/>
                    </a:lnTo>
                    <a:lnTo>
                      <a:pt x="353" y="60"/>
                    </a:lnTo>
                    <a:lnTo>
                      <a:pt x="319" y="109"/>
                    </a:lnTo>
                    <a:lnTo>
                      <a:pt x="316" y="129"/>
                    </a:lnTo>
                    <a:lnTo>
                      <a:pt x="301" y="151"/>
                    </a:lnTo>
                    <a:lnTo>
                      <a:pt x="274" y="177"/>
                    </a:lnTo>
                    <a:lnTo>
                      <a:pt x="285" y="193"/>
                    </a:lnTo>
                    <a:lnTo>
                      <a:pt x="289" y="180"/>
                    </a:lnTo>
                    <a:lnTo>
                      <a:pt x="296" y="184"/>
                    </a:lnTo>
                    <a:lnTo>
                      <a:pt x="292" y="191"/>
                    </a:lnTo>
                    <a:lnTo>
                      <a:pt x="297" y="193"/>
                    </a:lnTo>
                    <a:lnTo>
                      <a:pt x="293" y="205"/>
                    </a:lnTo>
                    <a:lnTo>
                      <a:pt x="289" y="204"/>
                    </a:lnTo>
                    <a:lnTo>
                      <a:pt x="287" y="210"/>
                    </a:lnTo>
                    <a:lnTo>
                      <a:pt x="301" y="228"/>
                    </a:lnTo>
                    <a:lnTo>
                      <a:pt x="301" y="244"/>
                    </a:lnTo>
                    <a:lnTo>
                      <a:pt x="282" y="253"/>
                    </a:lnTo>
                    <a:lnTo>
                      <a:pt x="262" y="282"/>
                    </a:lnTo>
                    <a:lnTo>
                      <a:pt x="241" y="299"/>
                    </a:lnTo>
                    <a:lnTo>
                      <a:pt x="203" y="300"/>
                    </a:lnTo>
                    <a:lnTo>
                      <a:pt x="188" y="312"/>
                    </a:lnTo>
                    <a:lnTo>
                      <a:pt x="166" y="301"/>
                    </a:lnTo>
                    <a:lnTo>
                      <a:pt x="99" y="309"/>
                    </a:lnTo>
                    <a:lnTo>
                      <a:pt x="49" y="329"/>
                    </a:lnTo>
                    <a:lnTo>
                      <a:pt x="52" y="346"/>
                    </a:lnTo>
                    <a:lnTo>
                      <a:pt x="49" y="355"/>
                    </a:lnTo>
                    <a:lnTo>
                      <a:pt x="52" y="356"/>
                    </a:lnTo>
                    <a:lnTo>
                      <a:pt x="60" y="372"/>
                    </a:lnTo>
                    <a:lnTo>
                      <a:pt x="67" y="371"/>
                    </a:lnTo>
                    <a:lnTo>
                      <a:pt x="74" y="388"/>
                    </a:lnTo>
                    <a:lnTo>
                      <a:pt x="73" y="394"/>
                    </a:lnTo>
                    <a:lnTo>
                      <a:pt x="61" y="403"/>
                    </a:lnTo>
                    <a:lnTo>
                      <a:pt x="54" y="421"/>
                    </a:lnTo>
                    <a:lnTo>
                      <a:pt x="0" y="4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3" name="Freeform 49"/>
              <p:cNvSpPr>
                <a:spLocks/>
              </p:cNvSpPr>
              <p:nvPr/>
            </p:nvSpPr>
            <p:spPr bwMode="auto">
              <a:xfrm>
                <a:off x="5049" y="1630"/>
                <a:ext cx="19" cy="27"/>
              </a:xfrm>
              <a:custGeom>
                <a:avLst/>
                <a:gdLst>
                  <a:gd name="T0" fmla="*/ 0 w 19"/>
                  <a:gd name="T1" fmla="*/ 26 h 27"/>
                  <a:gd name="T2" fmla="*/ 0 w 19"/>
                  <a:gd name="T3" fmla="*/ 26 h 27"/>
                  <a:gd name="T4" fmla="*/ 1 w 19"/>
                  <a:gd name="T5" fmla="*/ 9 h 27"/>
                  <a:gd name="T6" fmla="*/ 11 w 19"/>
                  <a:gd name="T7" fmla="*/ 0 h 27"/>
                  <a:gd name="T8" fmla="*/ 18 w 19"/>
                  <a:gd name="T9" fmla="*/ 4 h 27"/>
                  <a:gd name="T10" fmla="*/ 7 w 19"/>
                  <a:gd name="T11" fmla="*/ 21 h 27"/>
                  <a:gd name="T12" fmla="*/ 0 w 19"/>
                  <a:gd name="T13" fmla="*/ 26 h 27"/>
                  <a:gd name="T14" fmla="*/ 0 w 19"/>
                  <a:gd name="T15" fmla="*/ 26 h 27"/>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7"/>
                  <a:gd name="T26" fmla="*/ 19 w 19"/>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7">
                    <a:moveTo>
                      <a:pt x="0" y="26"/>
                    </a:moveTo>
                    <a:lnTo>
                      <a:pt x="0" y="26"/>
                    </a:lnTo>
                    <a:lnTo>
                      <a:pt x="1" y="9"/>
                    </a:lnTo>
                    <a:lnTo>
                      <a:pt x="11" y="0"/>
                    </a:lnTo>
                    <a:lnTo>
                      <a:pt x="18" y="4"/>
                    </a:lnTo>
                    <a:lnTo>
                      <a:pt x="7" y="2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4" name="Freeform 50"/>
              <p:cNvSpPr>
                <a:spLocks/>
              </p:cNvSpPr>
              <p:nvPr/>
            </p:nvSpPr>
            <p:spPr bwMode="auto">
              <a:xfrm>
                <a:off x="5068" y="1524"/>
                <a:ext cx="193" cy="116"/>
              </a:xfrm>
              <a:custGeom>
                <a:avLst/>
                <a:gdLst>
                  <a:gd name="T0" fmla="*/ 0 w 193"/>
                  <a:gd name="T1" fmla="*/ 104 h 116"/>
                  <a:gd name="T2" fmla="*/ 0 w 193"/>
                  <a:gd name="T3" fmla="*/ 104 h 116"/>
                  <a:gd name="T4" fmla="*/ 4 w 193"/>
                  <a:gd name="T5" fmla="*/ 114 h 116"/>
                  <a:gd name="T6" fmla="*/ 8 w 193"/>
                  <a:gd name="T7" fmla="*/ 114 h 116"/>
                  <a:gd name="T8" fmla="*/ 15 w 193"/>
                  <a:gd name="T9" fmla="*/ 105 h 116"/>
                  <a:gd name="T10" fmla="*/ 22 w 193"/>
                  <a:gd name="T11" fmla="*/ 102 h 116"/>
                  <a:gd name="T12" fmla="*/ 24 w 193"/>
                  <a:gd name="T13" fmla="*/ 106 h 116"/>
                  <a:gd name="T14" fmla="*/ 13 w 193"/>
                  <a:gd name="T15" fmla="*/ 115 h 116"/>
                  <a:gd name="T16" fmla="*/ 32 w 193"/>
                  <a:gd name="T17" fmla="*/ 108 h 116"/>
                  <a:gd name="T18" fmla="*/ 33 w 193"/>
                  <a:gd name="T19" fmla="*/ 104 h 116"/>
                  <a:gd name="T20" fmla="*/ 60 w 193"/>
                  <a:gd name="T21" fmla="*/ 92 h 116"/>
                  <a:gd name="T22" fmla="*/ 81 w 193"/>
                  <a:gd name="T23" fmla="*/ 76 h 116"/>
                  <a:gd name="T24" fmla="*/ 105 w 193"/>
                  <a:gd name="T25" fmla="*/ 67 h 116"/>
                  <a:gd name="T26" fmla="*/ 126 w 193"/>
                  <a:gd name="T27" fmla="*/ 54 h 116"/>
                  <a:gd name="T28" fmla="*/ 125 w 193"/>
                  <a:gd name="T29" fmla="*/ 57 h 116"/>
                  <a:gd name="T30" fmla="*/ 85 w 193"/>
                  <a:gd name="T31" fmla="*/ 87 h 116"/>
                  <a:gd name="T32" fmla="*/ 78 w 193"/>
                  <a:gd name="T33" fmla="*/ 89 h 116"/>
                  <a:gd name="T34" fmla="*/ 82 w 193"/>
                  <a:gd name="T35" fmla="*/ 90 h 116"/>
                  <a:gd name="T36" fmla="*/ 94 w 193"/>
                  <a:gd name="T37" fmla="*/ 84 h 116"/>
                  <a:gd name="T38" fmla="*/ 154 w 193"/>
                  <a:gd name="T39" fmla="*/ 40 h 116"/>
                  <a:gd name="T40" fmla="*/ 162 w 193"/>
                  <a:gd name="T41" fmla="*/ 32 h 116"/>
                  <a:gd name="T42" fmla="*/ 190 w 193"/>
                  <a:gd name="T43" fmla="*/ 8 h 116"/>
                  <a:gd name="T44" fmla="*/ 192 w 193"/>
                  <a:gd name="T45" fmla="*/ 1 h 116"/>
                  <a:gd name="T46" fmla="*/ 187 w 193"/>
                  <a:gd name="T47" fmla="*/ 2 h 116"/>
                  <a:gd name="T48" fmla="*/ 174 w 193"/>
                  <a:gd name="T49" fmla="*/ 15 h 116"/>
                  <a:gd name="T50" fmla="*/ 166 w 193"/>
                  <a:gd name="T51" fmla="*/ 14 h 116"/>
                  <a:gd name="T52" fmla="*/ 153 w 193"/>
                  <a:gd name="T53" fmla="*/ 20 h 116"/>
                  <a:gd name="T54" fmla="*/ 149 w 193"/>
                  <a:gd name="T55" fmla="*/ 19 h 116"/>
                  <a:gd name="T56" fmla="*/ 139 w 193"/>
                  <a:gd name="T57" fmla="*/ 45 h 116"/>
                  <a:gd name="T58" fmla="*/ 135 w 193"/>
                  <a:gd name="T59" fmla="*/ 40 h 116"/>
                  <a:gd name="T60" fmla="*/ 125 w 193"/>
                  <a:gd name="T61" fmla="*/ 40 h 116"/>
                  <a:gd name="T62" fmla="*/ 142 w 193"/>
                  <a:gd name="T63" fmla="*/ 20 h 116"/>
                  <a:gd name="T64" fmla="*/ 141 w 193"/>
                  <a:gd name="T65" fmla="*/ 15 h 116"/>
                  <a:gd name="T66" fmla="*/ 153 w 193"/>
                  <a:gd name="T67" fmla="*/ 0 h 116"/>
                  <a:gd name="T68" fmla="*/ 148 w 193"/>
                  <a:gd name="T69" fmla="*/ 1 h 116"/>
                  <a:gd name="T70" fmla="*/ 122 w 193"/>
                  <a:gd name="T71" fmla="*/ 31 h 116"/>
                  <a:gd name="T72" fmla="*/ 92 w 193"/>
                  <a:gd name="T73" fmla="*/ 42 h 116"/>
                  <a:gd name="T74" fmla="*/ 75 w 193"/>
                  <a:gd name="T75" fmla="*/ 44 h 116"/>
                  <a:gd name="T76" fmla="*/ 73 w 193"/>
                  <a:gd name="T77" fmla="*/ 52 h 116"/>
                  <a:gd name="T78" fmla="*/ 53 w 193"/>
                  <a:gd name="T79" fmla="*/ 58 h 116"/>
                  <a:gd name="T80" fmla="*/ 45 w 193"/>
                  <a:gd name="T81" fmla="*/ 56 h 116"/>
                  <a:gd name="T82" fmla="*/ 45 w 193"/>
                  <a:gd name="T83" fmla="*/ 62 h 116"/>
                  <a:gd name="T84" fmla="*/ 36 w 193"/>
                  <a:gd name="T85" fmla="*/ 62 h 116"/>
                  <a:gd name="T86" fmla="*/ 32 w 193"/>
                  <a:gd name="T87" fmla="*/ 67 h 116"/>
                  <a:gd name="T88" fmla="*/ 29 w 193"/>
                  <a:gd name="T89" fmla="*/ 76 h 116"/>
                  <a:gd name="T90" fmla="*/ 25 w 193"/>
                  <a:gd name="T91" fmla="*/ 74 h 116"/>
                  <a:gd name="T92" fmla="*/ 22 w 193"/>
                  <a:gd name="T93" fmla="*/ 83 h 116"/>
                  <a:gd name="T94" fmla="*/ 7 w 193"/>
                  <a:gd name="T95" fmla="*/ 88 h 116"/>
                  <a:gd name="T96" fmla="*/ 5 w 193"/>
                  <a:gd name="T97" fmla="*/ 95 h 116"/>
                  <a:gd name="T98" fmla="*/ 0 w 193"/>
                  <a:gd name="T99" fmla="*/ 104 h 116"/>
                  <a:gd name="T100" fmla="*/ 0 w 193"/>
                  <a:gd name="T101" fmla="*/ 104 h 1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
                  <a:gd name="T154" fmla="*/ 0 h 116"/>
                  <a:gd name="T155" fmla="*/ 193 w 193"/>
                  <a:gd name="T156" fmla="*/ 116 h 1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 h="116">
                    <a:moveTo>
                      <a:pt x="0" y="104"/>
                    </a:moveTo>
                    <a:lnTo>
                      <a:pt x="0" y="104"/>
                    </a:lnTo>
                    <a:lnTo>
                      <a:pt x="4" y="114"/>
                    </a:lnTo>
                    <a:lnTo>
                      <a:pt x="8" y="114"/>
                    </a:lnTo>
                    <a:lnTo>
                      <a:pt x="15" y="105"/>
                    </a:lnTo>
                    <a:lnTo>
                      <a:pt x="22" y="102"/>
                    </a:lnTo>
                    <a:lnTo>
                      <a:pt x="24" y="106"/>
                    </a:lnTo>
                    <a:lnTo>
                      <a:pt x="13" y="115"/>
                    </a:lnTo>
                    <a:lnTo>
                      <a:pt x="32" y="108"/>
                    </a:lnTo>
                    <a:lnTo>
                      <a:pt x="33" y="104"/>
                    </a:lnTo>
                    <a:lnTo>
                      <a:pt x="60" y="92"/>
                    </a:lnTo>
                    <a:lnTo>
                      <a:pt x="81" y="76"/>
                    </a:lnTo>
                    <a:lnTo>
                      <a:pt x="105" y="67"/>
                    </a:lnTo>
                    <a:lnTo>
                      <a:pt x="126" y="54"/>
                    </a:lnTo>
                    <a:lnTo>
                      <a:pt x="125" y="57"/>
                    </a:lnTo>
                    <a:lnTo>
                      <a:pt x="85" y="87"/>
                    </a:lnTo>
                    <a:lnTo>
                      <a:pt x="78" y="89"/>
                    </a:lnTo>
                    <a:lnTo>
                      <a:pt x="82" y="90"/>
                    </a:lnTo>
                    <a:lnTo>
                      <a:pt x="94" y="84"/>
                    </a:lnTo>
                    <a:lnTo>
                      <a:pt x="154" y="40"/>
                    </a:lnTo>
                    <a:lnTo>
                      <a:pt x="162" y="32"/>
                    </a:lnTo>
                    <a:lnTo>
                      <a:pt x="190" y="8"/>
                    </a:lnTo>
                    <a:lnTo>
                      <a:pt x="192" y="1"/>
                    </a:lnTo>
                    <a:lnTo>
                      <a:pt x="187" y="2"/>
                    </a:lnTo>
                    <a:lnTo>
                      <a:pt x="174" y="15"/>
                    </a:lnTo>
                    <a:lnTo>
                      <a:pt x="166" y="14"/>
                    </a:lnTo>
                    <a:lnTo>
                      <a:pt x="153" y="20"/>
                    </a:lnTo>
                    <a:lnTo>
                      <a:pt x="149" y="19"/>
                    </a:lnTo>
                    <a:lnTo>
                      <a:pt x="139" y="45"/>
                    </a:lnTo>
                    <a:lnTo>
                      <a:pt x="135" y="40"/>
                    </a:lnTo>
                    <a:lnTo>
                      <a:pt x="125" y="40"/>
                    </a:lnTo>
                    <a:lnTo>
                      <a:pt x="142" y="20"/>
                    </a:lnTo>
                    <a:lnTo>
                      <a:pt x="141" y="15"/>
                    </a:lnTo>
                    <a:lnTo>
                      <a:pt x="153" y="0"/>
                    </a:lnTo>
                    <a:lnTo>
                      <a:pt x="148" y="1"/>
                    </a:lnTo>
                    <a:lnTo>
                      <a:pt x="122" y="31"/>
                    </a:lnTo>
                    <a:lnTo>
                      <a:pt x="92" y="42"/>
                    </a:lnTo>
                    <a:lnTo>
                      <a:pt x="75" y="44"/>
                    </a:lnTo>
                    <a:lnTo>
                      <a:pt x="73" y="52"/>
                    </a:lnTo>
                    <a:lnTo>
                      <a:pt x="53" y="58"/>
                    </a:lnTo>
                    <a:lnTo>
                      <a:pt x="45" y="56"/>
                    </a:lnTo>
                    <a:lnTo>
                      <a:pt x="45" y="62"/>
                    </a:lnTo>
                    <a:lnTo>
                      <a:pt x="36" y="62"/>
                    </a:lnTo>
                    <a:lnTo>
                      <a:pt x="32" y="67"/>
                    </a:lnTo>
                    <a:lnTo>
                      <a:pt x="29" y="76"/>
                    </a:lnTo>
                    <a:lnTo>
                      <a:pt x="25" y="74"/>
                    </a:lnTo>
                    <a:lnTo>
                      <a:pt x="22" y="83"/>
                    </a:lnTo>
                    <a:lnTo>
                      <a:pt x="7" y="88"/>
                    </a:lnTo>
                    <a:lnTo>
                      <a:pt x="5" y="95"/>
                    </a:lnTo>
                    <a:lnTo>
                      <a:pt x="0" y="10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59" name="Freeform 51"/>
            <p:cNvSpPr>
              <a:spLocks/>
            </p:cNvSpPr>
            <p:nvPr/>
          </p:nvSpPr>
          <p:spPr bwMode="auto">
            <a:xfrm>
              <a:off x="3363316" y="3573848"/>
              <a:ext cx="670948" cy="300711"/>
            </a:xfrm>
            <a:custGeom>
              <a:avLst/>
              <a:gdLst>
                <a:gd name="T0" fmla="*/ 0 w 886"/>
                <a:gd name="T1" fmla="*/ 311 h 397"/>
                <a:gd name="T2" fmla="*/ 128 w 886"/>
                <a:gd name="T3" fmla="*/ 325 h 397"/>
                <a:gd name="T4" fmla="*/ 344 w 886"/>
                <a:gd name="T5" fmla="*/ 272 h 397"/>
                <a:gd name="T6" fmla="*/ 495 w 886"/>
                <a:gd name="T7" fmla="*/ 296 h 397"/>
                <a:gd name="T8" fmla="*/ 652 w 886"/>
                <a:gd name="T9" fmla="*/ 384 h 397"/>
                <a:gd name="T10" fmla="*/ 693 w 886"/>
                <a:gd name="T11" fmla="*/ 356 h 397"/>
                <a:gd name="T12" fmla="*/ 710 w 886"/>
                <a:gd name="T13" fmla="*/ 324 h 397"/>
                <a:gd name="T14" fmla="*/ 745 w 886"/>
                <a:gd name="T15" fmla="*/ 287 h 397"/>
                <a:gd name="T16" fmla="*/ 739 w 886"/>
                <a:gd name="T17" fmla="*/ 272 h 397"/>
                <a:gd name="T18" fmla="*/ 744 w 886"/>
                <a:gd name="T19" fmla="*/ 272 h 397"/>
                <a:gd name="T20" fmla="*/ 750 w 886"/>
                <a:gd name="T21" fmla="*/ 282 h 397"/>
                <a:gd name="T22" fmla="*/ 765 w 886"/>
                <a:gd name="T23" fmla="*/ 269 h 397"/>
                <a:gd name="T24" fmla="*/ 765 w 886"/>
                <a:gd name="T25" fmla="*/ 250 h 397"/>
                <a:gd name="T26" fmla="*/ 801 w 886"/>
                <a:gd name="T27" fmla="*/ 246 h 397"/>
                <a:gd name="T28" fmla="*/ 846 w 886"/>
                <a:gd name="T29" fmla="*/ 211 h 397"/>
                <a:gd name="T30" fmla="*/ 829 w 886"/>
                <a:gd name="T31" fmla="*/ 214 h 397"/>
                <a:gd name="T32" fmla="*/ 814 w 886"/>
                <a:gd name="T33" fmla="*/ 209 h 397"/>
                <a:gd name="T34" fmla="*/ 808 w 886"/>
                <a:gd name="T35" fmla="*/ 214 h 397"/>
                <a:gd name="T36" fmla="*/ 779 w 886"/>
                <a:gd name="T37" fmla="*/ 223 h 397"/>
                <a:gd name="T38" fmla="*/ 760 w 886"/>
                <a:gd name="T39" fmla="*/ 200 h 397"/>
                <a:gd name="T40" fmla="*/ 814 w 886"/>
                <a:gd name="T41" fmla="*/ 191 h 397"/>
                <a:gd name="T42" fmla="*/ 816 w 886"/>
                <a:gd name="T43" fmla="*/ 169 h 397"/>
                <a:gd name="T44" fmla="*/ 753 w 886"/>
                <a:gd name="T45" fmla="*/ 156 h 397"/>
                <a:gd name="T46" fmla="*/ 800 w 886"/>
                <a:gd name="T47" fmla="*/ 161 h 397"/>
                <a:gd name="T48" fmla="*/ 791 w 886"/>
                <a:gd name="T49" fmla="*/ 142 h 397"/>
                <a:gd name="T50" fmla="*/ 813 w 886"/>
                <a:gd name="T51" fmla="*/ 136 h 397"/>
                <a:gd name="T52" fmla="*/ 811 w 886"/>
                <a:gd name="T53" fmla="*/ 160 h 397"/>
                <a:gd name="T54" fmla="*/ 828 w 886"/>
                <a:gd name="T55" fmla="*/ 161 h 397"/>
                <a:gd name="T56" fmla="*/ 850 w 886"/>
                <a:gd name="T57" fmla="*/ 158 h 397"/>
                <a:gd name="T58" fmla="*/ 871 w 886"/>
                <a:gd name="T59" fmla="*/ 118 h 397"/>
                <a:gd name="T60" fmla="*/ 885 w 886"/>
                <a:gd name="T61" fmla="*/ 102 h 397"/>
                <a:gd name="T62" fmla="*/ 861 w 886"/>
                <a:gd name="T63" fmla="*/ 80 h 397"/>
                <a:gd name="T64" fmla="*/ 842 w 886"/>
                <a:gd name="T65" fmla="*/ 97 h 397"/>
                <a:gd name="T66" fmla="*/ 811 w 886"/>
                <a:gd name="T67" fmla="*/ 87 h 397"/>
                <a:gd name="T68" fmla="*/ 779 w 886"/>
                <a:gd name="T69" fmla="*/ 78 h 397"/>
                <a:gd name="T70" fmla="*/ 837 w 886"/>
                <a:gd name="T71" fmla="*/ 52 h 397"/>
                <a:gd name="T72" fmla="*/ 850 w 886"/>
                <a:gd name="T73" fmla="*/ 46 h 397"/>
                <a:gd name="T74" fmla="*/ 866 w 886"/>
                <a:gd name="T75" fmla="*/ 52 h 397"/>
                <a:gd name="T76" fmla="*/ 828 w 886"/>
                <a:gd name="T77" fmla="*/ 0 h 397"/>
                <a:gd name="T78" fmla="*/ 253 w 886"/>
                <a:gd name="T79" fmla="*/ 94 h 397"/>
                <a:gd name="T80" fmla="*/ 234 w 886"/>
                <a:gd name="T81" fmla="*/ 134 h 397"/>
                <a:gd name="T82" fmla="*/ 201 w 886"/>
                <a:gd name="T83" fmla="*/ 163 h 397"/>
                <a:gd name="T84" fmla="*/ 174 w 886"/>
                <a:gd name="T85" fmla="*/ 188 h 397"/>
                <a:gd name="T86" fmla="*/ 135 w 886"/>
                <a:gd name="T87" fmla="*/ 199 h 397"/>
                <a:gd name="T88" fmla="*/ 32 w 886"/>
                <a:gd name="T89" fmla="*/ 276 h 397"/>
                <a:gd name="T90" fmla="*/ 0 w 886"/>
                <a:gd name="T91" fmla="*/ 311 h 3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6"/>
                <a:gd name="T139" fmla="*/ 0 h 397"/>
                <a:gd name="T140" fmla="*/ 886 w 886"/>
                <a:gd name="T141" fmla="*/ 397 h 3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6" h="397">
                  <a:moveTo>
                    <a:pt x="0" y="311"/>
                  </a:moveTo>
                  <a:lnTo>
                    <a:pt x="0" y="311"/>
                  </a:lnTo>
                  <a:lnTo>
                    <a:pt x="0" y="340"/>
                  </a:lnTo>
                  <a:lnTo>
                    <a:pt x="128" y="325"/>
                  </a:lnTo>
                  <a:lnTo>
                    <a:pt x="203" y="287"/>
                  </a:lnTo>
                  <a:lnTo>
                    <a:pt x="344" y="272"/>
                  </a:lnTo>
                  <a:lnTo>
                    <a:pt x="403" y="308"/>
                  </a:lnTo>
                  <a:lnTo>
                    <a:pt x="495" y="296"/>
                  </a:lnTo>
                  <a:lnTo>
                    <a:pt x="633" y="396"/>
                  </a:lnTo>
                  <a:lnTo>
                    <a:pt x="652" y="384"/>
                  </a:lnTo>
                  <a:lnTo>
                    <a:pt x="686" y="383"/>
                  </a:lnTo>
                  <a:lnTo>
                    <a:pt x="693" y="356"/>
                  </a:lnTo>
                  <a:lnTo>
                    <a:pt x="701" y="370"/>
                  </a:lnTo>
                  <a:lnTo>
                    <a:pt x="710" y="324"/>
                  </a:lnTo>
                  <a:lnTo>
                    <a:pt x="728" y="300"/>
                  </a:lnTo>
                  <a:lnTo>
                    <a:pt x="745" y="287"/>
                  </a:lnTo>
                  <a:lnTo>
                    <a:pt x="737" y="282"/>
                  </a:lnTo>
                  <a:lnTo>
                    <a:pt x="739" y="272"/>
                  </a:lnTo>
                  <a:lnTo>
                    <a:pt x="731" y="260"/>
                  </a:lnTo>
                  <a:lnTo>
                    <a:pt x="744" y="272"/>
                  </a:lnTo>
                  <a:lnTo>
                    <a:pt x="740" y="277"/>
                  </a:lnTo>
                  <a:lnTo>
                    <a:pt x="750" y="282"/>
                  </a:lnTo>
                  <a:lnTo>
                    <a:pt x="760" y="270"/>
                  </a:lnTo>
                  <a:lnTo>
                    <a:pt x="765" y="269"/>
                  </a:lnTo>
                  <a:lnTo>
                    <a:pt x="760" y="252"/>
                  </a:lnTo>
                  <a:lnTo>
                    <a:pt x="765" y="250"/>
                  </a:lnTo>
                  <a:lnTo>
                    <a:pt x="771" y="262"/>
                  </a:lnTo>
                  <a:lnTo>
                    <a:pt x="801" y="246"/>
                  </a:lnTo>
                  <a:lnTo>
                    <a:pt x="828" y="246"/>
                  </a:lnTo>
                  <a:lnTo>
                    <a:pt x="846" y="211"/>
                  </a:lnTo>
                  <a:lnTo>
                    <a:pt x="839" y="203"/>
                  </a:lnTo>
                  <a:lnTo>
                    <a:pt x="829" y="214"/>
                  </a:lnTo>
                  <a:lnTo>
                    <a:pt x="827" y="199"/>
                  </a:lnTo>
                  <a:lnTo>
                    <a:pt x="814" y="209"/>
                  </a:lnTo>
                  <a:lnTo>
                    <a:pt x="820" y="220"/>
                  </a:lnTo>
                  <a:lnTo>
                    <a:pt x="808" y="214"/>
                  </a:lnTo>
                  <a:lnTo>
                    <a:pt x="807" y="225"/>
                  </a:lnTo>
                  <a:lnTo>
                    <a:pt x="779" y="223"/>
                  </a:lnTo>
                  <a:lnTo>
                    <a:pt x="759" y="208"/>
                  </a:lnTo>
                  <a:lnTo>
                    <a:pt x="760" y="200"/>
                  </a:lnTo>
                  <a:lnTo>
                    <a:pt x="791" y="219"/>
                  </a:lnTo>
                  <a:lnTo>
                    <a:pt x="814" y="191"/>
                  </a:lnTo>
                  <a:lnTo>
                    <a:pt x="801" y="189"/>
                  </a:lnTo>
                  <a:lnTo>
                    <a:pt x="816" y="169"/>
                  </a:lnTo>
                  <a:lnTo>
                    <a:pt x="801" y="174"/>
                  </a:lnTo>
                  <a:lnTo>
                    <a:pt x="753" y="156"/>
                  </a:lnTo>
                  <a:lnTo>
                    <a:pt x="778" y="152"/>
                  </a:lnTo>
                  <a:lnTo>
                    <a:pt x="800" y="161"/>
                  </a:lnTo>
                  <a:lnTo>
                    <a:pt x="801" y="156"/>
                  </a:lnTo>
                  <a:lnTo>
                    <a:pt x="791" y="142"/>
                  </a:lnTo>
                  <a:lnTo>
                    <a:pt x="800" y="142"/>
                  </a:lnTo>
                  <a:lnTo>
                    <a:pt x="813" y="136"/>
                  </a:lnTo>
                  <a:lnTo>
                    <a:pt x="805" y="147"/>
                  </a:lnTo>
                  <a:lnTo>
                    <a:pt x="811" y="160"/>
                  </a:lnTo>
                  <a:lnTo>
                    <a:pt x="821" y="149"/>
                  </a:lnTo>
                  <a:lnTo>
                    <a:pt x="828" y="161"/>
                  </a:lnTo>
                  <a:lnTo>
                    <a:pt x="837" y="160"/>
                  </a:lnTo>
                  <a:lnTo>
                    <a:pt x="850" y="158"/>
                  </a:lnTo>
                  <a:lnTo>
                    <a:pt x="863" y="142"/>
                  </a:lnTo>
                  <a:lnTo>
                    <a:pt x="871" y="118"/>
                  </a:lnTo>
                  <a:lnTo>
                    <a:pt x="885" y="115"/>
                  </a:lnTo>
                  <a:lnTo>
                    <a:pt x="885" y="102"/>
                  </a:lnTo>
                  <a:lnTo>
                    <a:pt x="875" y="80"/>
                  </a:lnTo>
                  <a:lnTo>
                    <a:pt x="861" y="80"/>
                  </a:lnTo>
                  <a:lnTo>
                    <a:pt x="849" y="115"/>
                  </a:lnTo>
                  <a:lnTo>
                    <a:pt x="842" y="97"/>
                  </a:lnTo>
                  <a:lnTo>
                    <a:pt x="839" y="73"/>
                  </a:lnTo>
                  <a:lnTo>
                    <a:pt x="811" y="87"/>
                  </a:lnTo>
                  <a:lnTo>
                    <a:pt x="774" y="94"/>
                  </a:lnTo>
                  <a:lnTo>
                    <a:pt x="779" y="78"/>
                  </a:lnTo>
                  <a:lnTo>
                    <a:pt x="798" y="67"/>
                  </a:lnTo>
                  <a:lnTo>
                    <a:pt x="837" y="52"/>
                  </a:lnTo>
                  <a:lnTo>
                    <a:pt x="823" y="34"/>
                  </a:lnTo>
                  <a:lnTo>
                    <a:pt x="850" y="46"/>
                  </a:lnTo>
                  <a:lnTo>
                    <a:pt x="841" y="31"/>
                  </a:lnTo>
                  <a:lnTo>
                    <a:pt x="866" y="52"/>
                  </a:lnTo>
                  <a:lnTo>
                    <a:pt x="847" y="15"/>
                  </a:lnTo>
                  <a:lnTo>
                    <a:pt x="828" y="0"/>
                  </a:lnTo>
                  <a:lnTo>
                    <a:pt x="512" y="61"/>
                  </a:lnTo>
                  <a:lnTo>
                    <a:pt x="253" y="94"/>
                  </a:lnTo>
                  <a:lnTo>
                    <a:pt x="247" y="124"/>
                  </a:lnTo>
                  <a:lnTo>
                    <a:pt x="234" y="134"/>
                  </a:lnTo>
                  <a:lnTo>
                    <a:pt x="215" y="166"/>
                  </a:lnTo>
                  <a:lnTo>
                    <a:pt x="201" y="163"/>
                  </a:lnTo>
                  <a:lnTo>
                    <a:pt x="186" y="172"/>
                  </a:lnTo>
                  <a:lnTo>
                    <a:pt x="174" y="188"/>
                  </a:lnTo>
                  <a:lnTo>
                    <a:pt x="159" y="179"/>
                  </a:lnTo>
                  <a:lnTo>
                    <a:pt x="135" y="199"/>
                  </a:lnTo>
                  <a:lnTo>
                    <a:pt x="132" y="216"/>
                  </a:lnTo>
                  <a:lnTo>
                    <a:pt x="32" y="276"/>
                  </a:lnTo>
                  <a:lnTo>
                    <a:pt x="26" y="298"/>
                  </a:lnTo>
                  <a:lnTo>
                    <a:pt x="0" y="31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0" name="Freeform 52"/>
            <p:cNvSpPr>
              <a:spLocks/>
            </p:cNvSpPr>
            <p:nvPr/>
          </p:nvSpPr>
          <p:spPr bwMode="auto">
            <a:xfrm>
              <a:off x="1873751" y="2467958"/>
              <a:ext cx="518735" cy="327222"/>
            </a:xfrm>
            <a:custGeom>
              <a:avLst/>
              <a:gdLst>
                <a:gd name="T0" fmla="*/ 0 w 685"/>
                <a:gd name="T1" fmla="*/ 396 h 432"/>
                <a:gd name="T2" fmla="*/ 0 w 685"/>
                <a:gd name="T3" fmla="*/ 396 h 432"/>
                <a:gd name="T4" fmla="*/ 36 w 685"/>
                <a:gd name="T5" fmla="*/ 0 h 432"/>
                <a:gd name="T6" fmla="*/ 373 w 685"/>
                <a:gd name="T7" fmla="*/ 24 h 432"/>
                <a:gd name="T8" fmla="*/ 631 w 685"/>
                <a:gd name="T9" fmla="*/ 31 h 432"/>
                <a:gd name="T10" fmla="*/ 635 w 685"/>
                <a:gd name="T11" fmla="*/ 140 h 432"/>
                <a:gd name="T12" fmla="*/ 661 w 685"/>
                <a:gd name="T13" fmla="*/ 227 h 432"/>
                <a:gd name="T14" fmla="*/ 664 w 685"/>
                <a:gd name="T15" fmla="*/ 340 h 432"/>
                <a:gd name="T16" fmla="*/ 684 w 685"/>
                <a:gd name="T17" fmla="*/ 431 h 432"/>
                <a:gd name="T18" fmla="*/ 324 w 685"/>
                <a:gd name="T19" fmla="*/ 420 h 432"/>
                <a:gd name="T20" fmla="*/ 0 w 685"/>
                <a:gd name="T21" fmla="*/ 396 h 432"/>
                <a:gd name="T22" fmla="*/ 0 w 685"/>
                <a:gd name="T23" fmla="*/ 396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5"/>
                <a:gd name="T37" fmla="*/ 0 h 432"/>
                <a:gd name="T38" fmla="*/ 685 w 685"/>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5" h="432">
                  <a:moveTo>
                    <a:pt x="0" y="396"/>
                  </a:moveTo>
                  <a:lnTo>
                    <a:pt x="0" y="396"/>
                  </a:lnTo>
                  <a:lnTo>
                    <a:pt x="36" y="0"/>
                  </a:lnTo>
                  <a:lnTo>
                    <a:pt x="373" y="24"/>
                  </a:lnTo>
                  <a:lnTo>
                    <a:pt x="631" y="31"/>
                  </a:lnTo>
                  <a:lnTo>
                    <a:pt x="635" y="140"/>
                  </a:lnTo>
                  <a:lnTo>
                    <a:pt x="661" y="227"/>
                  </a:lnTo>
                  <a:lnTo>
                    <a:pt x="664" y="340"/>
                  </a:lnTo>
                  <a:lnTo>
                    <a:pt x="684" y="431"/>
                  </a:lnTo>
                  <a:lnTo>
                    <a:pt x="324" y="420"/>
                  </a:lnTo>
                  <a:lnTo>
                    <a:pt x="0" y="39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1" name="Freeform 53"/>
            <p:cNvSpPr>
              <a:spLocks/>
            </p:cNvSpPr>
            <p:nvPr/>
          </p:nvSpPr>
          <p:spPr bwMode="auto">
            <a:xfrm>
              <a:off x="3249724" y="3102709"/>
              <a:ext cx="329416" cy="372670"/>
            </a:xfrm>
            <a:custGeom>
              <a:avLst/>
              <a:gdLst>
                <a:gd name="T0" fmla="*/ 0 w 435"/>
                <a:gd name="T1" fmla="*/ 89 h 492"/>
                <a:gd name="T2" fmla="*/ 0 w 435"/>
                <a:gd name="T3" fmla="*/ 89 h 492"/>
                <a:gd name="T4" fmla="*/ 36 w 435"/>
                <a:gd name="T5" fmla="*/ 429 h 492"/>
                <a:gd name="T6" fmla="*/ 69 w 435"/>
                <a:gd name="T7" fmla="*/ 428 h 492"/>
                <a:gd name="T8" fmla="*/ 90 w 435"/>
                <a:gd name="T9" fmla="*/ 435 h 492"/>
                <a:gd name="T10" fmla="*/ 100 w 435"/>
                <a:gd name="T11" fmla="*/ 459 h 492"/>
                <a:gd name="T12" fmla="*/ 135 w 435"/>
                <a:gd name="T13" fmla="*/ 464 h 492"/>
                <a:gd name="T14" fmla="*/ 155 w 435"/>
                <a:gd name="T15" fmla="*/ 475 h 492"/>
                <a:gd name="T16" fmla="*/ 202 w 435"/>
                <a:gd name="T17" fmla="*/ 473 h 492"/>
                <a:gd name="T18" fmla="*/ 224 w 435"/>
                <a:gd name="T19" fmla="*/ 459 h 492"/>
                <a:gd name="T20" fmla="*/ 274 w 435"/>
                <a:gd name="T21" fmla="*/ 491 h 492"/>
                <a:gd name="T22" fmla="*/ 306 w 435"/>
                <a:gd name="T23" fmla="*/ 464 h 492"/>
                <a:gd name="T24" fmla="*/ 313 w 435"/>
                <a:gd name="T25" fmla="*/ 410 h 492"/>
                <a:gd name="T26" fmla="*/ 333 w 435"/>
                <a:gd name="T27" fmla="*/ 421 h 492"/>
                <a:gd name="T28" fmla="*/ 343 w 435"/>
                <a:gd name="T29" fmla="*/ 376 h 492"/>
                <a:gd name="T30" fmla="*/ 397 w 435"/>
                <a:gd name="T31" fmla="*/ 335 h 492"/>
                <a:gd name="T32" fmla="*/ 416 w 435"/>
                <a:gd name="T33" fmla="*/ 312 h 492"/>
                <a:gd name="T34" fmla="*/ 429 w 435"/>
                <a:gd name="T35" fmla="*/ 205 h 492"/>
                <a:gd name="T36" fmla="*/ 420 w 435"/>
                <a:gd name="T37" fmla="*/ 182 h 492"/>
                <a:gd name="T38" fmla="*/ 434 w 435"/>
                <a:gd name="T39" fmla="*/ 171 h 492"/>
                <a:gd name="T40" fmla="*/ 406 w 435"/>
                <a:gd name="T41" fmla="*/ 0 h 492"/>
                <a:gd name="T42" fmla="*/ 363 w 435"/>
                <a:gd name="T43" fmla="*/ 22 h 492"/>
                <a:gd name="T44" fmla="*/ 333 w 435"/>
                <a:gd name="T45" fmla="*/ 39 h 492"/>
                <a:gd name="T46" fmla="*/ 320 w 435"/>
                <a:gd name="T47" fmla="*/ 57 h 492"/>
                <a:gd name="T48" fmla="*/ 296 w 435"/>
                <a:gd name="T49" fmla="*/ 80 h 492"/>
                <a:gd name="T50" fmla="*/ 269 w 435"/>
                <a:gd name="T51" fmla="*/ 81 h 492"/>
                <a:gd name="T52" fmla="*/ 241 w 435"/>
                <a:gd name="T53" fmla="*/ 96 h 492"/>
                <a:gd name="T54" fmla="*/ 228 w 435"/>
                <a:gd name="T55" fmla="*/ 102 h 492"/>
                <a:gd name="T56" fmla="*/ 209 w 435"/>
                <a:gd name="T57" fmla="*/ 93 h 492"/>
                <a:gd name="T58" fmla="*/ 185 w 435"/>
                <a:gd name="T59" fmla="*/ 104 h 492"/>
                <a:gd name="T60" fmla="*/ 181 w 435"/>
                <a:gd name="T61" fmla="*/ 99 h 492"/>
                <a:gd name="T62" fmla="*/ 204 w 435"/>
                <a:gd name="T63" fmla="*/ 86 h 492"/>
                <a:gd name="T64" fmla="*/ 203 w 435"/>
                <a:gd name="T65" fmla="*/ 86 h 492"/>
                <a:gd name="T66" fmla="*/ 191 w 435"/>
                <a:gd name="T67" fmla="*/ 81 h 492"/>
                <a:gd name="T68" fmla="*/ 182 w 435"/>
                <a:gd name="T69" fmla="*/ 91 h 492"/>
                <a:gd name="T70" fmla="*/ 143 w 435"/>
                <a:gd name="T71" fmla="*/ 72 h 492"/>
                <a:gd name="T72" fmla="*/ 127 w 435"/>
                <a:gd name="T73" fmla="*/ 80 h 492"/>
                <a:gd name="T74" fmla="*/ 130 w 435"/>
                <a:gd name="T75" fmla="*/ 70 h 492"/>
                <a:gd name="T76" fmla="*/ 0 w 435"/>
                <a:gd name="T77" fmla="*/ 89 h 492"/>
                <a:gd name="T78" fmla="*/ 0 w 435"/>
                <a:gd name="T79" fmla="*/ 89 h 4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5"/>
                <a:gd name="T121" fmla="*/ 0 h 492"/>
                <a:gd name="T122" fmla="*/ 435 w 435"/>
                <a:gd name="T123" fmla="*/ 492 h 4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5" h="492">
                  <a:moveTo>
                    <a:pt x="0" y="89"/>
                  </a:moveTo>
                  <a:lnTo>
                    <a:pt x="0" y="89"/>
                  </a:lnTo>
                  <a:lnTo>
                    <a:pt x="36" y="429"/>
                  </a:lnTo>
                  <a:lnTo>
                    <a:pt x="69" y="428"/>
                  </a:lnTo>
                  <a:lnTo>
                    <a:pt x="90" y="435"/>
                  </a:lnTo>
                  <a:lnTo>
                    <a:pt x="100" y="459"/>
                  </a:lnTo>
                  <a:lnTo>
                    <a:pt x="135" y="464"/>
                  </a:lnTo>
                  <a:lnTo>
                    <a:pt x="155" y="475"/>
                  </a:lnTo>
                  <a:lnTo>
                    <a:pt x="202" y="473"/>
                  </a:lnTo>
                  <a:lnTo>
                    <a:pt x="224" y="459"/>
                  </a:lnTo>
                  <a:lnTo>
                    <a:pt x="274" y="491"/>
                  </a:lnTo>
                  <a:lnTo>
                    <a:pt x="306" y="464"/>
                  </a:lnTo>
                  <a:lnTo>
                    <a:pt x="313" y="410"/>
                  </a:lnTo>
                  <a:lnTo>
                    <a:pt x="333" y="421"/>
                  </a:lnTo>
                  <a:lnTo>
                    <a:pt x="343" y="376"/>
                  </a:lnTo>
                  <a:lnTo>
                    <a:pt x="397" y="335"/>
                  </a:lnTo>
                  <a:lnTo>
                    <a:pt x="416" y="312"/>
                  </a:lnTo>
                  <a:lnTo>
                    <a:pt x="429" y="205"/>
                  </a:lnTo>
                  <a:lnTo>
                    <a:pt x="420" y="182"/>
                  </a:lnTo>
                  <a:lnTo>
                    <a:pt x="434" y="171"/>
                  </a:lnTo>
                  <a:lnTo>
                    <a:pt x="406" y="0"/>
                  </a:lnTo>
                  <a:lnTo>
                    <a:pt x="363" y="22"/>
                  </a:lnTo>
                  <a:lnTo>
                    <a:pt x="333" y="39"/>
                  </a:lnTo>
                  <a:lnTo>
                    <a:pt x="320" y="57"/>
                  </a:lnTo>
                  <a:lnTo>
                    <a:pt x="296" y="80"/>
                  </a:lnTo>
                  <a:lnTo>
                    <a:pt x="269" y="81"/>
                  </a:lnTo>
                  <a:lnTo>
                    <a:pt x="241" y="96"/>
                  </a:lnTo>
                  <a:lnTo>
                    <a:pt x="228" y="102"/>
                  </a:lnTo>
                  <a:lnTo>
                    <a:pt x="209" y="93"/>
                  </a:lnTo>
                  <a:lnTo>
                    <a:pt x="185" y="104"/>
                  </a:lnTo>
                  <a:lnTo>
                    <a:pt x="181" y="99"/>
                  </a:lnTo>
                  <a:lnTo>
                    <a:pt x="204" y="86"/>
                  </a:lnTo>
                  <a:lnTo>
                    <a:pt x="203" y="86"/>
                  </a:lnTo>
                  <a:lnTo>
                    <a:pt x="191" y="81"/>
                  </a:lnTo>
                  <a:lnTo>
                    <a:pt x="182" y="91"/>
                  </a:lnTo>
                  <a:lnTo>
                    <a:pt x="143" y="72"/>
                  </a:lnTo>
                  <a:lnTo>
                    <a:pt x="127" y="80"/>
                  </a:lnTo>
                  <a:lnTo>
                    <a:pt x="130" y="70"/>
                  </a:lnTo>
                  <a:lnTo>
                    <a:pt x="0" y="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2" name="Freeform 54"/>
            <p:cNvSpPr>
              <a:spLocks/>
            </p:cNvSpPr>
            <p:nvPr/>
          </p:nvSpPr>
          <p:spPr bwMode="auto">
            <a:xfrm>
              <a:off x="1871479" y="3661713"/>
              <a:ext cx="679278" cy="356006"/>
            </a:xfrm>
            <a:custGeom>
              <a:avLst/>
              <a:gdLst>
                <a:gd name="T0" fmla="*/ 0 w 897"/>
                <a:gd name="T1" fmla="*/ 69 h 470"/>
                <a:gd name="T2" fmla="*/ 0 w 897"/>
                <a:gd name="T3" fmla="*/ 69 h 470"/>
                <a:gd name="T4" fmla="*/ 6 w 897"/>
                <a:gd name="T5" fmla="*/ 0 h 470"/>
                <a:gd name="T6" fmla="*/ 105 w 897"/>
                <a:gd name="T7" fmla="*/ 7 h 470"/>
                <a:gd name="T8" fmla="*/ 545 w 897"/>
                <a:gd name="T9" fmla="*/ 29 h 470"/>
                <a:gd name="T10" fmla="*/ 872 w 897"/>
                <a:gd name="T11" fmla="*/ 26 h 470"/>
                <a:gd name="T12" fmla="*/ 875 w 897"/>
                <a:gd name="T13" fmla="*/ 95 h 470"/>
                <a:gd name="T14" fmla="*/ 896 w 897"/>
                <a:gd name="T15" fmla="*/ 241 h 470"/>
                <a:gd name="T16" fmla="*/ 892 w 897"/>
                <a:gd name="T17" fmla="*/ 469 h 470"/>
                <a:gd name="T18" fmla="*/ 864 w 897"/>
                <a:gd name="T19" fmla="*/ 459 h 470"/>
                <a:gd name="T20" fmla="*/ 820 w 897"/>
                <a:gd name="T21" fmla="*/ 428 h 470"/>
                <a:gd name="T22" fmla="*/ 802 w 897"/>
                <a:gd name="T23" fmla="*/ 437 h 470"/>
                <a:gd name="T24" fmla="*/ 744 w 897"/>
                <a:gd name="T25" fmla="*/ 442 h 470"/>
                <a:gd name="T26" fmla="*/ 687 w 897"/>
                <a:gd name="T27" fmla="*/ 462 h 470"/>
                <a:gd name="T28" fmla="*/ 665 w 897"/>
                <a:gd name="T29" fmla="*/ 440 h 470"/>
                <a:gd name="T30" fmla="*/ 635 w 897"/>
                <a:gd name="T31" fmla="*/ 446 h 470"/>
                <a:gd name="T32" fmla="*/ 630 w 897"/>
                <a:gd name="T33" fmla="*/ 429 h 470"/>
                <a:gd name="T34" fmla="*/ 608 w 897"/>
                <a:gd name="T35" fmla="*/ 444 h 470"/>
                <a:gd name="T36" fmla="*/ 606 w 897"/>
                <a:gd name="T37" fmla="*/ 462 h 470"/>
                <a:gd name="T38" fmla="*/ 599 w 897"/>
                <a:gd name="T39" fmla="*/ 437 h 470"/>
                <a:gd name="T40" fmla="*/ 578 w 897"/>
                <a:gd name="T41" fmla="*/ 451 h 470"/>
                <a:gd name="T42" fmla="*/ 546 w 897"/>
                <a:gd name="T43" fmla="*/ 425 h 470"/>
                <a:gd name="T44" fmla="*/ 528 w 897"/>
                <a:gd name="T45" fmla="*/ 444 h 470"/>
                <a:gd name="T46" fmla="*/ 516 w 897"/>
                <a:gd name="T47" fmla="*/ 434 h 470"/>
                <a:gd name="T48" fmla="*/ 501 w 897"/>
                <a:gd name="T49" fmla="*/ 402 h 470"/>
                <a:gd name="T50" fmla="*/ 472 w 897"/>
                <a:gd name="T51" fmla="*/ 399 h 470"/>
                <a:gd name="T52" fmla="*/ 468 w 897"/>
                <a:gd name="T53" fmla="*/ 409 h 470"/>
                <a:gd name="T54" fmla="*/ 449 w 897"/>
                <a:gd name="T55" fmla="*/ 397 h 470"/>
                <a:gd name="T56" fmla="*/ 433 w 897"/>
                <a:gd name="T57" fmla="*/ 402 h 470"/>
                <a:gd name="T58" fmla="*/ 413 w 897"/>
                <a:gd name="T59" fmla="*/ 393 h 470"/>
                <a:gd name="T60" fmla="*/ 385 w 897"/>
                <a:gd name="T61" fmla="*/ 389 h 470"/>
                <a:gd name="T62" fmla="*/ 386 w 897"/>
                <a:gd name="T63" fmla="*/ 373 h 470"/>
                <a:gd name="T64" fmla="*/ 370 w 897"/>
                <a:gd name="T65" fmla="*/ 357 h 470"/>
                <a:gd name="T66" fmla="*/ 363 w 897"/>
                <a:gd name="T67" fmla="*/ 367 h 470"/>
                <a:gd name="T68" fmla="*/ 333 w 897"/>
                <a:gd name="T69" fmla="*/ 366 h 470"/>
                <a:gd name="T70" fmla="*/ 303 w 897"/>
                <a:gd name="T71" fmla="*/ 340 h 470"/>
                <a:gd name="T72" fmla="*/ 312 w 897"/>
                <a:gd name="T73" fmla="*/ 87 h 470"/>
                <a:gd name="T74" fmla="*/ 0 w 897"/>
                <a:gd name="T75" fmla="*/ 69 h 470"/>
                <a:gd name="T76" fmla="*/ 0 w 897"/>
                <a:gd name="T77" fmla="*/ 69 h 4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7"/>
                <a:gd name="T118" fmla="*/ 0 h 470"/>
                <a:gd name="T119" fmla="*/ 897 w 897"/>
                <a:gd name="T120" fmla="*/ 470 h 4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7" h="470">
                  <a:moveTo>
                    <a:pt x="0" y="69"/>
                  </a:moveTo>
                  <a:lnTo>
                    <a:pt x="0" y="69"/>
                  </a:lnTo>
                  <a:lnTo>
                    <a:pt x="6" y="0"/>
                  </a:lnTo>
                  <a:lnTo>
                    <a:pt x="105" y="7"/>
                  </a:lnTo>
                  <a:lnTo>
                    <a:pt x="545" y="29"/>
                  </a:lnTo>
                  <a:lnTo>
                    <a:pt x="872" y="26"/>
                  </a:lnTo>
                  <a:lnTo>
                    <a:pt x="875" y="95"/>
                  </a:lnTo>
                  <a:lnTo>
                    <a:pt x="896" y="241"/>
                  </a:lnTo>
                  <a:lnTo>
                    <a:pt x="892" y="469"/>
                  </a:lnTo>
                  <a:lnTo>
                    <a:pt x="864" y="459"/>
                  </a:lnTo>
                  <a:lnTo>
                    <a:pt x="820" y="428"/>
                  </a:lnTo>
                  <a:lnTo>
                    <a:pt x="802" y="437"/>
                  </a:lnTo>
                  <a:lnTo>
                    <a:pt x="744" y="442"/>
                  </a:lnTo>
                  <a:lnTo>
                    <a:pt x="687" y="462"/>
                  </a:lnTo>
                  <a:lnTo>
                    <a:pt x="665" y="440"/>
                  </a:lnTo>
                  <a:lnTo>
                    <a:pt x="635" y="446"/>
                  </a:lnTo>
                  <a:lnTo>
                    <a:pt x="630" y="429"/>
                  </a:lnTo>
                  <a:lnTo>
                    <a:pt x="608" y="444"/>
                  </a:lnTo>
                  <a:lnTo>
                    <a:pt x="606" y="462"/>
                  </a:lnTo>
                  <a:lnTo>
                    <a:pt x="599" y="437"/>
                  </a:lnTo>
                  <a:lnTo>
                    <a:pt x="578" y="451"/>
                  </a:lnTo>
                  <a:lnTo>
                    <a:pt x="546" y="425"/>
                  </a:lnTo>
                  <a:lnTo>
                    <a:pt x="528" y="444"/>
                  </a:lnTo>
                  <a:lnTo>
                    <a:pt x="516" y="434"/>
                  </a:lnTo>
                  <a:lnTo>
                    <a:pt x="501" y="402"/>
                  </a:lnTo>
                  <a:lnTo>
                    <a:pt x="472" y="399"/>
                  </a:lnTo>
                  <a:lnTo>
                    <a:pt x="468" y="409"/>
                  </a:lnTo>
                  <a:lnTo>
                    <a:pt x="449" y="397"/>
                  </a:lnTo>
                  <a:lnTo>
                    <a:pt x="433" y="402"/>
                  </a:lnTo>
                  <a:lnTo>
                    <a:pt x="413" y="393"/>
                  </a:lnTo>
                  <a:lnTo>
                    <a:pt x="385" y="389"/>
                  </a:lnTo>
                  <a:lnTo>
                    <a:pt x="386" y="373"/>
                  </a:lnTo>
                  <a:lnTo>
                    <a:pt x="370" y="357"/>
                  </a:lnTo>
                  <a:lnTo>
                    <a:pt x="363" y="367"/>
                  </a:lnTo>
                  <a:lnTo>
                    <a:pt x="333" y="366"/>
                  </a:lnTo>
                  <a:lnTo>
                    <a:pt x="303" y="340"/>
                  </a:lnTo>
                  <a:lnTo>
                    <a:pt x="312" y="87"/>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3" name="Freeform 55"/>
            <p:cNvSpPr>
              <a:spLocks/>
            </p:cNvSpPr>
            <p:nvPr/>
          </p:nvSpPr>
          <p:spPr bwMode="auto">
            <a:xfrm>
              <a:off x="394031" y="2472503"/>
              <a:ext cx="626269" cy="536281"/>
            </a:xfrm>
            <a:custGeom>
              <a:avLst/>
              <a:gdLst>
                <a:gd name="T0" fmla="*/ 0 w 827"/>
                <a:gd name="T1" fmla="*/ 526 h 708"/>
                <a:gd name="T2" fmla="*/ 0 w 827"/>
                <a:gd name="T3" fmla="*/ 526 h 708"/>
                <a:gd name="T4" fmla="*/ 14 w 827"/>
                <a:gd name="T5" fmla="*/ 400 h 708"/>
                <a:gd name="T6" fmla="*/ 78 w 827"/>
                <a:gd name="T7" fmla="*/ 296 h 708"/>
                <a:gd name="T8" fmla="*/ 179 w 827"/>
                <a:gd name="T9" fmla="*/ 0 h 708"/>
                <a:gd name="T10" fmla="*/ 232 w 827"/>
                <a:gd name="T11" fmla="*/ 18 h 708"/>
                <a:gd name="T12" fmla="*/ 234 w 827"/>
                <a:gd name="T13" fmla="*/ 31 h 708"/>
                <a:gd name="T14" fmla="*/ 247 w 827"/>
                <a:gd name="T15" fmla="*/ 32 h 708"/>
                <a:gd name="T16" fmla="*/ 274 w 827"/>
                <a:gd name="T17" fmla="*/ 83 h 708"/>
                <a:gd name="T18" fmla="*/ 267 w 827"/>
                <a:gd name="T19" fmla="*/ 100 h 708"/>
                <a:gd name="T20" fmla="*/ 309 w 827"/>
                <a:gd name="T21" fmla="*/ 134 h 708"/>
                <a:gd name="T22" fmla="*/ 379 w 827"/>
                <a:gd name="T23" fmla="*/ 132 h 708"/>
                <a:gd name="T24" fmla="*/ 431 w 827"/>
                <a:gd name="T25" fmla="*/ 154 h 708"/>
                <a:gd name="T26" fmla="*/ 456 w 827"/>
                <a:gd name="T27" fmla="*/ 150 h 708"/>
                <a:gd name="T28" fmla="*/ 615 w 827"/>
                <a:gd name="T29" fmla="*/ 154 h 708"/>
                <a:gd name="T30" fmla="*/ 796 w 827"/>
                <a:gd name="T31" fmla="*/ 198 h 708"/>
                <a:gd name="T32" fmla="*/ 805 w 827"/>
                <a:gd name="T33" fmla="*/ 220 h 708"/>
                <a:gd name="T34" fmla="*/ 826 w 827"/>
                <a:gd name="T35" fmla="*/ 252 h 708"/>
                <a:gd name="T36" fmla="*/ 798 w 827"/>
                <a:gd name="T37" fmla="*/ 296 h 708"/>
                <a:gd name="T38" fmla="*/ 766 w 827"/>
                <a:gd name="T39" fmla="*/ 347 h 708"/>
                <a:gd name="T40" fmla="*/ 727 w 827"/>
                <a:gd name="T41" fmla="*/ 384 h 708"/>
                <a:gd name="T42" fmla="*/ 722 w 827"/>
                <a:gd name="T43" fmla="*/ 408 h 708"/>
                <a:gd name="T44" fmla="*/ 743 w 827"/>
                <a:gd name="T45" fmla="*/ 435 h 708"/>
                <a:gd name="T46" fmla="*/ 718 w 827"/>
                <a:gd name="T47" fmla="*/ 492 h 708"/>
                <a:gd name="T48" fmla="*/ 669 w 827"/>
                <a:gd name="T49" fmla="*/ 707 h 708"/>
                <a:gd name="T50" fmla="*/ 389 w 827"/>
                <a:gd name="T51" fmla="*/ 636 h 708"/>
                <a:gd name="T52" fmla="*/ 0 w 827"/>
                <a:gd name="T53" fmla="*/ 526 h 708"/>
                <a:gd name="T54" fmla="*/ 0 w 827"/>
                <a:gd name="T55" fmla="*/ 526 h 7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27"/>
                <a:gd name="T85" fmla="*/ 0 h 708"/>
                <a:gd name="T86" fmla="*/ 827 w 827"/>
                <a:gd name="T87" fmla="*/ 708 h 7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27" h="708">
                  <a:moveTo>
                    <a:pt x="0" y="526"/>
                  </a:moveTo>
                  <a:lnTo>
                    <a:pt x="0" y="526"/>
                  </a:lnTo>
                  <a:lnTo>
                    <a:pt x="14" y="400"/>
                  </a:lnTo>
                  <a:lnTo>
                    <a:pt x="78" y="296"/>
                  </a:lnTo>
                  <a:lnTo>
                    <a:pt x="179" y="0"/>
                  </a:lnTo>
                  <a:lnTo>
                    <a:pt x="232" y="18"/>
                  </a:lnTo>
                  <a:lnTo>
                    <a:pt x="234" y="31"/>
                  </a:lnTo>
                  <a:lnTo>
                    <a:pt x="247" y="32"/>
                  </a:lnTo>
                  <a:lnTo>
                    <a:pt x="274" y="83"/>
                  </a:lnTo>
                  <a:lnTo>
                    <a:pt x="267" y="100"/>
                  </a:lnTo>
                  <a:lnTo>
                    <a:pt x="309" y="134"/>
                  </a:lnTo>
                  <a:lnTo>
                    <a:pt x="379" y="132"/>
                  </a:lnTo>
                  <a:lnTo>
                    <a:pt x="431" y="154"/>
                  </a:lnTo>
                  <a:lnTo>
                    <a:pt x="456" y="150"/>
                  </a:lnTo>
                  <a:lnTo>
                    <a:pt x="615" y="154"/>
                  </a:lnTo>
                  <a:lnTo>
                    <a:pt x="796" y="198"/>
                  </a:lnTo>
                  <a:lnTo>
                    <a:pt x="805" y="220"/>
                  </a:lnTo>
                  <a:lnTo>
                    <a:pt x="826" y="252"/>
                  </a:lnTo>
                  <a:lnTo>
                    <a:pt x="798" y="296"/>
                  </a:lnTo>
                  <a:lnTo>
                    <a:pt x="766" y="347"/>
                  </a:lnTo>
                  <a:lnTo>
                    <a:pt x="727" y="384"/>
                  </a:lnTo>
                  <a:lnTo>
                    <a:pt x="722" y="408"/>
                  </a:lnTo>
                  <a:lnTo>
                    <a:pt x="743" y="435"/>
                  </a:lnTo>
                  <a:lnTo>
                    <a:pt x="718" y="492"/>
                  </a:lnTo>
                  <a:lnTo>
                    <a:pt x="669" y="707"/>
                  </a:lnTo>
                  <a:lnTo>
                    <a:pt x="389" y="636"/>
                  </a:lnTo>
                  <a:lnTo>
                    <a:pt x="0" y="5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4" name="Freeform 56"/>
            <p:cNvSpPr>
              <a:spLocks/>
            </p:cNvSpPr>
            <p:nvPr/>
          </p:nvSpPr>
          <p:spPr bwMode="auto">
            <a:xfrm>
              <a:off x="3557179" y="3030750"/>
              <a:ext cx="456638" cy="293894"/>
            </a:xfrm>
            <a:custGeom>
              <a:avLst/>
              <a:gdLst>
                <a:gd name="T0" fmla="*/ 0 w 603"/>
                <a:gd name="T1" fmla="*/ 95 h 388"/>
                <a:gd name="T2" fmla="*/ 0 w 603"/>
                <a:gd name="T3" fmla="*/ 95 h 388"/>
                <a:gd name="T4" fmla="*/ 28 w 603"/>
                <a:gd name="T5" fmla="*/ 266 h 388"/>
                <a:gd name="T6" fmla="*/ 48 w 603"/>
                <a:gd name="T7" fmla="*/ 387 h 388"/>
                <a:gd name="T8" fmla="*/ 149 w 603"/>
                <a:gd name="T9" fmla="*/ 370 h 388"/>
                <a:gd name="T10" fmla="*/ 511 w 603"/>
                <a:gd name="T11" fmla="*/ 301 h 388"/>
                <a:gd name="T12" fmla="*/ 525 w 603"/>
                <a:gd name="T13" fmla="*/ 282 h 388"/>
                <a:gd name="T14" fmla="*/ 545 w 603"/>
                <a:gd name="T15" fmla="*/ 282 h 388"/>
                <a:gd name="T16" fmla="*/ 571 w 603"/>
                <a:gd name="T17" fmla="*/ 267 h 388"/>
                <a:gd name="T18" fmla="*/ 582 w 603"/>
                <a:gd name="T19" fmla="*/ 241 h 388"/>
                <a:gd name="T20" fmla="*/ 602 w 603"/>
                <a:gd name="T21" fmla="*/ 222 h 388"/>
                <a:gd name="T22" fmla="*/ 544 w 603"/>
                <a:gd name="T23" fmla="*/ 175 h 388"/>
                <a:gd name="T24" fmla="*/ 542 w 603"/>
                <a:gd name="T25" fmla="*/ 128 h 388"/>
                <a:gd name="T26" fmla="*/ 570 w 603"/>
                <a:gd name="T27" fmla="*/ 67 h 388"/>
                <a:gd name="T28" fmla="*/ 530 w 603"/>
                <a:gd name="T29" fmla="*/ 45 h 388"/>
                <a:gd name="T30" fmla="*/ 514 w 603"/>
                <a:gd name="T31" fmla="*/ 14 h 388"/>
                <a:gd name="T32" fmla="*/ 487 w 603"/>
                <a:gd name="T33" fmla="*/ 0 h 388"/>
                <a:gd name="T34" fmla="*/ 87 w 603"/>
                <a:gd name="T35" fmla="*/ 77 h 388"/>
                <a:gd name="T36" fmla="*/ 66 w 603"/>
                <a:gd name="T37" fmla="*/ 45 h 388"/>
                <a:gd name="T38" fmla="*/ 0 w 603"/>
                <a:gd name="T39" fmla="*/ 95 h 388"/>
                <a:gd name="T40" fmla="*/ 0 w 603"/>
                <a:gd name="T41" fmla="*/ 95 h 3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3"/>
                <a:gd name="T64" fmla="*/ 0 h 388"/>
                <a:gd name="T65" fmla="*/ 603 w 603"/>
                <a:gd name="T66" fmla="*/ 388 h 3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3" h="388">
                  <a:moveTo>
                    <a:pt x="0" y="95"/>
                  </a:moveTo>
                  <a:lnTo>
                    <a:pt x="0" y="95"/>
                  </a:lnTo>
                  <a:lnTo>
                    <a:pt x="28" y="266"/>
                  </a:lnTo>
                  <a:lnTo>
                    <a:pt x="48" y="387"/>
                  </a:lnTo>
                  <a:lnTo>
                    <a:pt x="149" y="370"/>
                  </a:lnTo>
                  <a:lnTo>
                    <a:pt x="511" y="301"/>
                  </a:lnTo>
                  <a:lnTo>
                    <a:pt x="525" y="282"/>
                  </a:lnTo>
                  <a:lnTo>
                    <a:pt x="545" y="282"/>
                  </a:lnTo>
                  <a:lnTo>
                    <a:pt x="571" y="267"/>
                  </a:lnTo>
                  <a:lnTo>
                    <a:pt x="582" y="241"/>
                  </a:lnTo>
                  <a:lnTo>
                    <a:pt x="602" y="222"/>
                  </a:lnTo>
                  <a:lnTo>
                    <a:pt x="544" y="175"/>
                  </a:lnTo>
                  <a:lnTo>
                    <a:pt x="542" y="128"/>
                  </a:lnTo>
                  <a:lnTo>
                    <a:pt x="570" y="67"/>
                  </a:lnTo>
                  <a:lnTo>
                    <a:pt x="530" y="45"/>
                  </a:lnTo>
                  <a:lnTo>
                    <a:pt x="514" y="14"/>
                  </a:lnTo>
                  <a:lnTo>
                    <a:pt x="487" y="0"/>
                  </a:lnTo>
                  <a:lnTo>
                    <a:pt x="87" y="77"/>
                  </a:lnTo>
                  <a:lnTo>
                    <a:pt x="66" y="45"/>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5" name="Freeform 57"/>
            <p:cNvSpPr>
              <a:spLocks/>
            </p:cNvSpPr>
            <p:nvPr/>
          </p:nvSpPr>
          <p:spPr bwMode="auto">
            <a:xfrm>
              <a:off x="4182690" y="2962579"/>
              <a:ext cx="61339" cy="77261"/>
            </a:xfrm>
            <a:custGeom>
              <a:avLst/>
              <a:gdLst>
                <a:gd name="T0" fmla="*/ 0 w 81"/>
                <a:gd name="T1" fmla="*/ 10 h 102"/>
                <a:gd name="T2" fmla="*/ 0 w 81"/>
                <a:gd name="T3" fmla="*/ 10 h 102"/>
                <a:gd name="T4" fmla="*/ 17 w 81"/>
                <a:gd name="T5" fmla="*/ 96 h 102"/>
                <a:gd name="T6" fmla="*/ 20 w 81"/>
                <a:gd name="T7" fmla="*/ 101 h 102"/>
                <a:gd name="T8" fmla="*/ 51 w 81"/>
                <a:gd name="T9" fmla="*/ 82 h 102"/>
                <a:gd name="T10" fmla="*/ 48 w 81"/>
                <a:gd name="T11" fmla="*/ 57 h 102"/>
                <a:gd name="T12" fmla="*/ 53 w 81"/>
                <a:gd name="T13" fmla="*/ 43 h 102"/>
                <a:gd name="T14" fmla="*/ 60 w 81"/>
                <a:gd name="T15" fmla="*/ 53 h 102"/>
                <a:gd name="T16" fmla="*/ 63 w 81"/>
                <a:gd name="T17" fmla="*/ 71 h 102"/>
                <a:gd name="T18" fmla="*/ 71 w 81"/>
                <a:gd name="T19" fmla="*/ 71 h 102"/>
                <a:gd name="T20" fmla="*/ 80 w 81"/>
                <a:gd name="T21" fmla="*/ 53 h 102"/>
                <a:gd name="T22" fmla="*/ 71 w 81"/>
                <a:gd name="T23" fmla="*/ 31 h 102"/>
                <a:gd name="T24" fmla="*/ 52 w 81"/>
                <a:gd name="T25" fmla="*/ 29 h 102"/>
                <a:gd name="T26" fmla="*/ 40 w 81"/>
                <a:gd name="T27" fmla="*/ 1 h 102"/>
                <a:gd name="T28" fmla="*/ 29 w 81"/>
                <a:gd name="T29" fmla="*/ 0 h 102"/>
                <a:gd name="T30" fmla="*/ 0 w 81"/>
                <a:gd name="T31" fmla="*/ 10 h 102"/>
                <a:gd name="T32" fmla="*/ 0 w 81"/>
                <a:gd name="T33" fmla="*/ 10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02"/>
                <a:gd name="T53" fmla="*/ 81 w 81"/>
                <a:gd name="T54" fmla="*/ 102 h 1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02">
                  <a:moveTo>
                    <a:pt x="0" y="10"/>
                  </a:moveTo>
                  <a:lnTo>
                    <a:pt x="0" y="10"/>
                  </a:lnTo>
                  <a:lnTo>
                    <a:pt x="17" y="96"/>
                  </a:lnTo>
                  <a:lnTo>
                    <a:pt x="20" y="101"/>
                  </a:lnTo>
                  <a:lnTo>
                    <a:pt x="51" y="82"/>
                  </a:lnTo>
                  <a:lnTo>
                    <a:pt x="48" y="57"/>
                  </a:lnTo>
                  <a:lnTo>
                    <a:pt x="53" y="43"/>
                  </a:lnTo>
                  <a:lnTo>
                    <a:pt x="60" y="53"/>
                  </a:lnTo>
                  <a:lnTo>
                    <a:pt x="63" y="71"/>
                  </a:lnTo>
                  <a:lnTo>
                    <a:pt x="71" y="71"/>
                  </a:lnTo>
                  <a:lnTo>
                    <a:pt x="80" y="53"/>
                  </a:lnTo>
                  <a:lnTo>
                    <a:pt x="71" y="31"/>
                  </a:lnTo>
                  <a:lnTo>
                    <a:pt x="52" y="29"/>
                  </a:lnTo>
                  <a:lnTo>
                    <a:pt x="40" y="1"/>
                  </a:lnTo>
                  <a:lnTo>
                    <a:pt x="29" y="0"/>
                  </a:lnTo>
                  <a:lnTo>
                    <a:pt x="0" y="1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6" name="Freeform 58"/>
            <p:cNvSpPr>
              <a:spLocks/>
            </p:cNvSpPr>
            <p:nvPr/>
          </p:nvSpPr>
          <p:spPr bwMode="auto">
            <a:xfrm>
              <a:off x="3443587" y="3779877"/>
              <a:ext cx="399843" cy="305256"/>
            </a:xfrm>
            <a:custGeom>
              <a:avLst/>
              <a:gdLst>
                <a:gd name="T0" fmla="*/ 0 w 528"/>
                <a:gd name="T1" fmla="*/ 95 h 403"/>
                <a:gd name="T2" fmla="*/ 0 w 528"/>
                <a:gd name="T3" fmla="*/ 95 h 403"/>
                <a:gd name="T4" fmla="*/ 22 w 528"/>
                <a:gd name="T5" fmla="*/ 53 h 403"/>
                <a:gd name="T6" fmla="*/ 97 w 528"/>
                <a:gd name="T7" fmla="*/ 15 h 403"/>
                <a:gd name="T8" fmla="*/ 238 w 528"/>
                <a:gd name="T9" fmla="*/ 0 h 403"/>
                <a:gd name="T10" fmla="*/ 297 w 528"/>
                <a:gd name="T11" fmla="*/ 36 h 403"/>
                <a:gd name="T12" fmla="*/ 389 w 528"/>
                <a:gd name="T13" fmla="*/ 24 h 403"/>
                <a:gd name="T14" fmla="*/ 527 w 528"/>
                <a:gd name="T15" fmla="*/ 124 h 403"/>
                <a:gd name="T16" fmla="*/ 487 w 528"/>
                <a:gd name="T17" fmla="*/ 171 h 403"/>
                <a:gd name="T18" fmla="*/ 465 w 528"/>
                <a:gd name="T19" fmla="*/ 201 h 403"/>
                <a:gd name="T20" fmla="*/ 468 w 528"/>
                <a:gd name="T21" fmla="*/ 234 h 403"/>
                <a:gd name="T22" fmla="*/ 432 w 528"/>
                <a:gd name="T23" fmla="*/ 264 h 403"/>
                <a:gd name="T24" fmla="*/ 403 w 528"/>
                <a:gd name="T25" fmla="*/ 309 h 403"/>
                <a:gd name="T26" fmla="*/ 364 w 528"/>
                <a:gd name="T27" fmla="*/ 332 h 403"/>
                <a:gd name="T28" fmla="*/ 345 w 528"/>
                <a:gd name="T29" fmla="*/ 337 h 403"/>
                <a:gd name="T30" fmla="*/ 337 w 528"/>
                <a:gd name="T31" fmla="*/ 364 h 403"/>
                <a:gd name="T32" fmla="*/ 315 w 528"/>
                <a:gd name="T33" fmla="*/ 349 h 403"/>
                <a:gd name="T34" fmla="*/ 335 w 528"/>
                <a:gd name="T35" fmla="*/ 376 h 403"/>
                <a:gd name="T36" fmla="*/ 315 w 528"/>
                <a:gd name="T37" fmla="*/ 402 h 403"/>
                <a:gd name="T38" fmla="*/ 297 w 528"/>
                <a:gd name="T39" fmla="*/ 400 h 403"/>
                <a:gd name="T40" fmla="*/ 284 w 528"/>
                <a:gd name="T41" fmla="*/ 383 h 403"/>
                <a:gd name="T42" fmla="*/ 262 w 528"/>
                <a:gd name="T43" fmla="*/ 343 h 403"/>
                <a:gd name="T44" fmla="*/ 249 w 528"/>
                <a:gd name="T45" fmla="*/ 338 h 403"/>
                <a:gd name="T46" fmla="*/ 223 w 528"/>
                <a:gd name="T47" fmla="*/ 285 h 403"/>
                <a:gd name="T48" fmla="*/ 188 w 528"/>
                <a:gd name="T49" fmla="*/ 262 h 403"/>
                <a:gd name="T50" fmla="*/ 162 w 528"/>
                <a:gd name="T51" fmla="*/ 226 h 403"/>
                <a:gd name="T52" fmla="*/ 100 w 528"/>
                <a:gd name="T53" fmla="*/ 180 h 403"/>
                <a:gd name="T54" fmla="*/ 68 w 528"/>
                <a:gd name="T55" fmla="*/ 138 h 403"/>
                <a:gd name="T56" fmla="*/ 0 w 528"/>
                <a:gd name="T57" fmla="*/ 95 h 403"/>
                <a:gd name="T58" fmla="*/ 0 w 528"/>
                <a:gd name="T59" fmla="*/ 95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8"/>
                <a:gd name="T91" fmla="*/ 0 h 403"/>
                <a:gd name="T92" fmla="*/ 528 w 528"/>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8" h="403">
                  <a:moveTo>
                    <a:pt x="0" y="95"/>
                  </a:moveTo>
                  <a:lnTo>
                    <a:pt x="0" y="95"/>
                  </a:lnTo>
                  <a:lnTo>
                    <a:pt x="22" y="53"/>
                  </a:lnTo>
                  <a:lnTo>
                    <a:pt x="97" y="15"/>
                  </a:lnTo>
                  <a:lnTo>
                    <a:pt x="238" y="0"/>
                  </a:lnTo>
                  <a:lnTo>
                    <a:pt x="297" y="36"/>
                  </a:lnTo>
                  <a:lnTo>
                    <a:pt x="389" y="24"/>
                  </a:lnTo>
                  <a:lnTo>
                    <a:pt x="527" y="124"/>
                  </a:lnTo>
                  <a:lnTo>
                    <a:pt x="487" y="171"/>
                  </a:lnTo>
                  <a:lnTo>
                    <a:pt x="465" y="201"/>
                  </a:lnTo>
                  <a:lnTo>
                    <a:pt x="468" y="234"/>
                  </a:lnTo>
                  <a:lnTo>
                    <a:pt x="432" y="264"/>
                  </a:lnTo>
                  <a:lnTo>
                    <a:pt x="403" y="309"/>
                  </a:lnTo>
                  <a:lnTo>
                    <a:pt x="364" y="332"/>
                  </a:lnTo>
                  <a:lnTo>
                    <a:pt x="345" y="337"/>
                  </a:lnTo>
                  <a:lnTo>
                    <a:pt x="337" y="364"/>
                  </a:lnTo>
                  <a:lnTo>
                    <a:pt x="315" y="349"/>
                  </a:lnTo>
                  <a:lnTo>
                    <a:pt x="335" y="376"/>
                  </a:lnTo>
                  <a:lnTo>
                    <a:pt x="315" y="402"/>
                  </a:lnTo>
                  <a:lnTo>
                    <a:pt x="297" y="400"/>
                  </a:lnTo>
                  <a:lnTo>
                    <a:pt x="284" y="383"/>
                  </a:lnTo>
                  <a:lnTo>
                    <a:pt x="262" y="343"/>
                  </a:lnTo>
                  <a:lnTo>
                    <a:pt x="249" y="338"/>
                  </a:lnTo>
                  <a:lnTo>
                    <a:pt x="223" y="285"/>
                  </a:lnTo>
                  <a:lnTo>
                    <a:pt x="188" y="262"/>
                  </a:lnTo>
                  <a:lnTo>
                    <a:pt x="162" y="226"/>
                  </a:lnTo>
                  <a:lnTo>
                    <a:pt x="100" y="180"/>
                  </a:lnTo>
                  <a:lnTo>
                    <a:pt x="68" y="138"/>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7" name="Freeform 59"/>
            <p:cNvSpPr>
              <a:spLocks/>
            </p:cNvSpPr>
            <p:nvPr/>
          </p:nvSpPr>
          <p:spPr bwMode="auto">
            <a:xfrm>
              <a:off x="1847246" y="2767912"/>
              <a:ext cx="552055" cy="371912"/>
            </a:xfrm>
            <a:custGeom>
              <a:avLst/>
              <a:gdLst>
                <a:gd name="T0" fmla="*/ 0 w 729"/>
                <a:gd name="T1" fmla="*/ 384 h 491"/>
                <a:gd name="T2" fmla="*/ 0 w 729"/>
                <a:gd name="T3" fmla="*/ 384 h 491"/>
                <a:gd name="T4" fmla="*/ 25 w 729"/>
                <a:gd name="T5" fmla="*/ 122 h 491"/>
                <a:gd name="T6" fmla="*/ 35 w 729"/>
                <a:gd name="T7" fmla="*/ 0 h 491"/>
                <a:gd name="T8" fmla="*/ 359 w 729"/>
                <a:gd name="T9" fmla="*/ 24 h 491"/>
                <a:gd name="T10" fmla="*/ 719 w 729"/>
                <a:gd name="T11" fmla="*/ 35 h 491"/>
                <a:gd name="T12" fmla="*/ 694 w 729"/>
                <a:gd name="T13" fmla="*/ 81 h 491"/>
                <a:gd name="T14" fmla="*/ 728 w 729"/>
                <a:gd name="T15" fmla="*/ 116 h 491"/>
                <a:gd name="T16" fmla="*/ 727 w 729"/>
                <a:gd name="T17" fmla="*/ 356 h 491"/>
                <a:gd name="T18" fmla="*/ 713 w 729"/>
                <a:gd name="T19" fmla="*/ 354 h 491"/>
                <a:gd name="T20" fmla="*/ 714 w 729"/>
                <a:gd name="T21" fmla="*/ 385 h 491"/>
                <a:gd name="T22" fmla="*/ 726 w 729"/>
                <a:gd name="T23" fmla="*/ 410 h 491"/>
                <a:gd name="T24" fmla="*/ 718 w 729"/>
                <a:gd name="T25" fmla="*/ 433 h 491"/>
                <a:gd name="T26" fmla="*/ 725 w 729"/>
                <a:gd name="T27" fmla="*/ 490 h 491"/>
                <a:gd name="T28" fmla="*/ 708 w 729"/>
                <a:gd name="T29" fmla="*/ 484 h 491"/>
                <a:gd name="T30" fmla="*/ 691 w 729"/>
                <a:gd name="T31" fmla="*/ 462 h 491"/>
                <a:gd name="T32" fmla="*/ 655 w 729"/>
                <a:gd name="T33" fmla="*/ 447 h 491"/>
                <a:gd name="T34" fmla="*/ 626 w 729"/>
                <a:gd name="T35" fmla="*/ 440 h 491"/>
                <a:gd name="T36" fmla="*/ 563 w 729"/>
                <a:gd name="T37" fmla="*/ 443 h 491"/>
                <a:gd name="T38" fmla="*/ 529 w 729"/>
                <a:gd name="T39" fmla="*/ 416 h 491"/>
                <a:gd name="T40" fmla="*/ 0 w 729"/>
                <a:gd name="T41" fmla="*/ 384 h 491"/>
                <a:gd name="T42" fmla="*/ 0 w 729"/>
                <a:gd name="T43" fmla="*/ 384 h 4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9"/>
                <a:gd name="T67" fmla="*/ 0 h 491"/>
                <a:gd name="T68" fmla="*/ 729 w 729"/>
                <a:gd name="T69" fmla="*/ 491 h 4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9" h="491">
                  <a:moveTo>
                    <a:pt x="0" y="384"/>
                  </a:moveTo>
                  <a:lnTo>
                    <a:pt x="0" y="384"/>
                  </a:lnTo>
                  <a:lnTo>
                    <a:pt x="25" y="122"/>
                  </a:lnTo>
                  <a:lnTo>
                    <a:pt x="35" y="0"/>
                  </a:lnTo>
                  <a:lnTo>
                    <a:pt x="359" y="24"/>
                  </a:lnTo>
                  <a:lnTo>
                    <a:pt x="719" y="35"/>
                  </a:lnTo>
                  <a:lnTo>
                    <a:pt x="694" y="81"/>
                  </a:lnTo>
                  <a:lnTo>
                    <a:pt x="728" y="116"/>
                  </a:lnTo>
                  <a:lnTo>
                    <a:pt x="727" y="356"/>
                  </a:lnTo>
                  <a:lnTo>
                    <a:pt x="713" y="354"/>
                  </a:lnTo>
                  <a:lnTo>
                    <a:pt x="714" y="385"/>
                  </a:lnTo>
                  <a:lnTo>
                    <a:pt x="726" y="410"/>
                  </a:lnTo>
                  <a:lnTo>
                    <a:pt x="718" y="433"/>
                  </a:lnTo>
                  <a:lnTo>
                    <a:pt x="725" y="490"/>
                  </a:lnTo>
                  <a:lnTo>
                    <a:pt x="708" y="484"/>
                  </a:lnTo>
                  <a:lnTo>
                    <a:pt x="691" y="462"/>
                  </a:lnTo>
                  <a:lnTo>
                    <a:pt x="655" y="447"/>
                  </a:lnTo>
                  <a:lnTo>
                    <a:pt x="626" y="440"/>
                  </a:lnTo>
                  <a:lnTo>
                    <a:pt x="563" y="443"/>
                  </a:lnTo>
                  <a:lnTo>
                    <a:pt x="529" y="416"/>
                  </a:lnTo>
                  <a:lnTo>
                    <a:pt x="0" y="38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8" name="Freeform 60"/>
            <p:cNvSpPr>
              <a:spLocks/>
            </p:cNvSpPr>
            <p:nvPr/>
          </p:nvSpPr>
          <p:spPr bwMode="auto">
            <a:xfrm>
              <a:off x="2885474" y="3645049"/>
              <a:ext cx="670191" cy="229510"/>
            </a:xfrm>
            <a:custGeom>
              <a:avLst/>
              <a:gdLst>
                <a:gd name="T0" fmla="*/ 0 w 885"/>
                <a:gd name="T1" fmla="*/ 302 h 303"/>
                <a:gd name="T2" fmla="*/ 0 w 885"/>
                <a:gd name="T3" fmla="*/ 302 h 303"/>
                <a:gd name="T4" fmla="*/ 14 w 885"/>
                <a:gd name="T5" fmla="*/ 248 h 303"/>
                <a:gd name="T6" fmla="*/ 8 w 885"/>
                <a:gd name="T7" fmla="*/ 243 h 303"/>
                <a:gd name="T8" fmla="*/ 34 w 885"/>
                <a:gd name="T9" fmla="*/ 223 h 303"/>
                <a:gd name="T10" fmla="*/ 58 w 885"/>
                <a:gd name="T11" fmla="*/ 175 h 303"/>
                <a:gd name="T12" fmla="*/ 51 w 885"/>
                <a:gd name="T13" fmla="*/ 166 h 303"/>
                <a:gd name="T14" fmla="*/ 62 w 885"/>
                <a:gd name="T15" fmla="*/ 143 h 303"/>
                <a:gd name="T16" fmla="*/ 65 w 885"/>
                <a:gd name="T17" fmla="*/ 117 h 303"/>
                <a:gd name="T18" fmla="*/ 80 w 885"/>
                <a:gd name="T19" fmla="*/ 98 h 303"/>
                <a:gd name="T20" fmla="*/ 220 w 885"/>
                <a:gd name="T21" fmla="*/ 88 h 303"/>
                <a:gd name="T22" fmla="*/ 218 w 885"/>
                <a:gd name="T23" fmla="*/ 66 h 303"/>
                <a:gd name="T24" fmla="*/ 261 w 885"/>
                <a:gd name="T25" fmla="*/ 67 h 303"/>
                <a:gd name="T26" fmla="*/ 677 w 885"/>
                <a:gd name="T27" fmla="*/ 28 h 303"/>
                <a:gd name="T28" fmla="*/ 884 w 885"/>
                <a:gd name="T29" fmla="*/ 0 h 303"/>
                <a:gd name="T30" fmla="*/ 878 w 885"/>
                <a:gd name="T31" fmla="*/ 30 h 303"/>
                <a:gd name="T32" fmla="*/ 865 w 885"/>
                <a:gd name="T33" fmla="*/ 40 h 303"/>
                <a:gd name="T34" fmla="*/ 846 w 885"/>
                <a:gd name="T35" fmla="*/ 72 h 303"/>
                <a:gd name="T36" fmla="*/ 832 w 885"/>
                <a:gd name="T37" fmla="*/ 69 h 303"/>
                <a:gd name="T38" fmla="*/ 817 w 885"/>
                <a:gd name="T39" fmla="*/ 78 h 303"/>
                <a:gd name="T40" fmla="*/ 805 w 885"/>
                <a:gd name="T41" fmla="*/ 94 h 303"/>
                <a:gd name="T42" fmla="*/ 790 w 885"/>
                <a:gd name="T43" fmla="*/ 85 h 303"/>
                <a:gd name="T44" fmla="*/ 766 w 885"/>
                <a:gd name="T45" fmla="*/ 105 h 303"/>
                <a:gd name="T46" fmla="*/ 763 w 885"/>
                <a:gd name="T47" fmla="*/ 122 h 303"/>
                <a:gd name="T48" fmla="*/ 663 w 885"/>
                <a:gd name="T49" fmla="*/ 182 h 303"/>
                <a:gd name="T50" fmla="*/ 657 w 885"/>
                <a:gd name="T51" fmla="*/ 204 h 303"/>
                <a:gd name="T52" fmla="*/ 631 w 885"/>
                <a:gd name="T53" fmla="*/ 217 h 303"/>
                <a:gd name="T54" fmla="*/ 631 w 885"/>
                <a:gd name="T55" fmla="*/ 246 h 303"/>
                <a:gd name="T56" fmla="*/ 495 w 885"/>
                <a:gd name="T57" fmla="*/ 264 h 303"/>
                <a:gd name="T58" fmla="*/ 221 w 885"/>
                <a:gd name="T59" fmla="*/ 288 h 303"/>
                <a:gd name="T60" fmla="*/ 0 w 885"/>
                <a:gd name="T61" fmla="*/ 302 h 303"/>
                <a:gd name="T62" fmla="*/ 0 w 885"/>
                <a:gd name="T63" fmla="*/ 302 h 3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5"/>
                <a:gd name="T97" fmla="*/ 0 h 303"/>
                <a:gd name="T98" fmla="*/ 885 w 885"/>
                <a:gd name="T99" fmla="*/ 303 h 3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5" h="303">
                  <a:moveTo>
                    <a:pt x="0" y="302"/>
                  </a:moveTo>
                  <a:lnTo>
                    <a:pt x="0" y="302"/>
                  </a:lnTo>
                  <a:lnTo>
                    <a:pt x="14" y="248"/>
                  </a:lnTo>
                  <a:lnTo>
                    <a:pt x="8" y="243"/>
                  </a:lnTo>
                  <a:lnTo>
                    <a:pt x="34" y="223"/>
                  </a:lnTo>
                  <a:lnTo>
                    <a:pt x="58" y="175"/>
                  </a:lnTo>
                  <a:lnTo>
                    <a:pt x="51" y="166"/>
                  </a:lnTo>
                  <a:lnTo>
                    <a:pt x="62" y="143"/>
                  </a:lnTo>
                  <a:lnTo>
                    <a:pt x="65" y="117"/>
                  </a:lnTo>
                  <a:lnTo>
                    <a:pt x="80" y="98"/>
                  </a:lnTo>
                  <a:lnTo>
                    <a:pt x="220" y="88"/>
                  </a:lnTo>
                  <a:lnTo>
                    <a:pt x="218" y="66"/>
                  </a:lnTo>
                  <a:lnTo>
                    <a:pt x="261" y="67"/>
                  </a:lnTo>
                  <a:lnTo>
                    <a:pt x="677" y="28"/>
                  </a:lnTo>
                  <a:lnTo>
                    <a:pt x="884" y="0"/>
                  </a:lnTo>
                  <a:lnTo>
                    <a:pt x="878" y="30"/>
                  </a:lnTo>
                  <a:lnTo>
                    <a:pt x="865" y="40"/>
                  </a:lnTo>
                  <a:lnTo>
                    <a:pt x="846" y="72"/>
                  </a:lnTo>
                  <a:lnTo>
                    <a:pt x="832" y="69"/>
                  </a:lnTo>
                  <a:lnTo>
                    <a:pt x="817" y="78"/>
                  </a:lnTo>
                  <a:lnTo>
                    <a:pt x="805" y="94"/>
                  </a:lnTo>
                  <a:lnTo>
                    <a:pt x="790" y="85"/>
                  </a:lnTo>
                  <a:lnTo>
                    <a:pt x="766" y="105"/>
                  </a:lnTo>
                  <a:lnTo>
                    <a:pt x="763" y="122"/>
                  </a:lnTo>
                  <a:lnTo>
                    <a:pt x="663" y="182"/>
                  </a:lnTo>
                  <a:lnTo>
                    <a:pt x="657" y="204"/>
                  </a:lnTo>
                  <a:lnTo>
                    <a:pt x="631" y="217"/>
                  </a:lnTo>
                  <a:lnTo>
                    <a:pt x="631" y="246"/>
                  </a:lnTo>
                  <a:lnTo>
                    <a:pt x="495" y="264"/>
                  </a:lnTo>
                  <a:lnTo>
                    <a:pt x="221" y="288"/>
                  </a:lnTo>
                  <a:lnTo>
                    <a:pt x="0" y="30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69" name="Freeform 61"/>
            <p:cNvSpPr>
              <a:spLocks/>
            </p:cNvSpPr>
            <p:nvPr/>
          </p:nvSpPr>
          <p:spPr bwMode="auto">
            <a:xfrm>
              <a:off x="1532219" y="3713978"/>
              <a:ext cx="1098052" cy="1064987"/>
            </a:xfrm>
            <a:custGeom>
              <a:avLst/>
              <a:gdLst>
                <a:gd name="T0" fmla="*/ 0 w 1450"/>
                <a:gd name="T1" fmla="*/ 550 h 1406"/>
                <a:gd name="T2" fmla="*/ 448 w 1450"/>
                <a:gd name="T3" fmla="*/ 0 h 1406"/>
                <a:gd name="T4" fmla="*/ 781 w 1450"/>
                <a:gd name="T5" fmla="*/ 297 h 1406"/>
                <a:gd name="T6" fmla="*/ 834 w 1450"/>
                <a:gd name="T7" fmla="*/ 304 h 1406"/>
                <a:gd name="T8" fmla="*/ 881 w 1450"/>
                <a:gd name="T9" fmla="*/ 333 h 1406"/>
                <a:gd name="T10" fmla="*/ 920 w 1450"/>
                <a:gd name="T11" fmla="*/ 330 h 1406"/>
                <a:gd name="T12" fmla="*/ 976 w 1450"/>
                <a:gd name="T13" fmla="*/ 375 h 1406"/>
                <a:gd name="T14" fmla="*/ 1047 w 1450"/>
                <a:gd name="T15" fmla="*/ 368 h 1406"/>
                <a:gd name="T16" fmla="*/ 1078 w 1450"/>
                <a:gd name="T17" fmla="*/ 360 h 1406"/>
                <a:gd name="T18" fmla="*/ 1135 w 1450"/>
                <a:gd name="T19" fmla="*/ 393 h 1406"/>
                <a:gd name="T20" fmla="*/ 1268 w 1450"/>
                <a:gd name="T21" fmla="*/ 359 h 1406"/>
                <a:gd name="T22" fmla="*/ 1351 w 1450"/>
                <a:gd name="T23" fmla="*/ 413 h 1406"/>
                <a:gd name="T24" fmla="*/ 1395 w 1450"/>
                <a:gd name="T25" fmla="*/ 620 h 1406"/>
                <a:gd name="T26" fmla="*/ 1449 w 1450"/>
                <a:gd name="T27" fmla="*/ 721 h 1406"/>
                <a:gd name="T28" fmla="*/ 1431 w 1450"/>
                <a:gd name="T29" fmla="*/ 825 h 1406"/>
                <a:gd name="T30" fmla="*/ 1424 w 1450"/>
                <a:gd name="T31" fmla="*/ 883 h 1406"/>
                <a:gd name="T32" fmla="*/ 1361 w 1450"/>
                <a:gd name="T33" fmla="*/ 932 h 1406"/>
                <a:gd name="T34" fmla="*/ 1312 w 1450"/>
                <a:gd name="T35" fmla="*/ 936 h 1406"/>
                <a:gd name="T36" fmla="*/ 1284 w 1450"/>
                <a:gd name="T37" fmla="*/ 914 h 1406"/>
                <a:gd name="T38" fmla="*/ 1297 w 1450"/>
                <a:gd name="T39" fmla="*/ 965 h 1406"/>
                <a:gd name="T40" fmla="*/ 1265 w 1450"/>
                <a:gd name="T41" fmla="*/ 1005 h 1406"/>
                <a:gd name="T42" fmla="*/ 1195 w 1450"/>
                <a:gd name="T43" fmla="*/ 1039 h 1406"/>
                <a:gd name="T44" fmla="*/ 1137 w 1450"/>
                <a:gd name="T45" fmla="*/ 1054 h 1406"/>
                <a:gd name="T46" fmla="*/ 1096 w 1450"/>
                <a:gd name="T47" fmla="*/ 1047 h 1406"/>
                <a:gd name="T48" fmla="*/ 1093 w 1450"/>
                <a:gd name="T49" fmla="*/ 1095 h 1406"/>
                <a:gd name="T50" fmla="*/ 1059 w 1450"/>
                <a:gd name="T51" fmla="*/ 1107 h 1406"/>
                <a:gd name="T52" fmla="*/ 1040 w 1450"/>
                <a:gd name="T53" fmla="*/ 1154 h 1406"/>
                <a:gd name="T54" fmla="*/ 1011 w 1450"/>
                <a:gd name="T55" fmla="*/ 1185 h 1406"/>
                <a:gd name="T56" fmla="*/ 994 w 1450"/>
                <a:gd name="T57" fmla="*/ 1231 h 1406"/>
                <a:gd name="T58" fmla="*/ 963 w 1450"/>
                <a:gd name="T59" fmla="*/ 1207 h 1406"/>
                <a:gd name="T60" fmla="*/ 987 w 1450"/>
                <a:gd name="T61" fmla="*/ 1272 h 1406"/>
                <a:gd name="T62" fmla="*/ 991 w 1450"/>
                <a:gd name="T63" fmla="*/ 1405 h 1406"/>
                <a:gd name="T64" fmla="*/ 865 w 1450"/>
                <a:gd name="T65" fmla="*/ 1360 h 1406"/>
                <a:gd name="T66" fmla="*/ 787 w 1450"/>
                <a:gd name="T67" fmla="*/ 1282 h 1406"/>
                <a:gd name="T68" fmla="*/ 759 w 1450"/>
                <a:gd name="T69" fmla="*/ 1221 h 1406"/>
                <a:gd name="T70" fmla="*/ 687 w 1450"/>
                <a:gd name="T71" fmla="*/ 1102 h 1406"/>
                <a:gd name="T72" fmla="*/ 562 w 1450"/>
                <a:gd name="T73" fmla="*/ 893 h 1406"/>
                <a:gd name="T74" fmla="*/ 457 w 1450"/>
                <a:gd name="T75" fmla="*/ 871 h 1406"/>
                <a:gd name="T76" fmla="*/ 387 w 1450"/>
                <a:gd name="T77" fmla="*/ 951 h 1406"/>
                <a:gd name="T78" fmla="*/ 284 w 1450"/>
                <a:gd name="T79" fmla="*/ 935 h 1406"/>
                <a:gd name="T80" fmla="*/ 193 w 1450"/>
                <a:gd name="T81" fmla="*/ 842 h 1406"/>
                <a:gd name="T82" fmla="*/ 123 w 1450"/>
                <a:gd name="T83" fmla="*/ 712 h 1406"/>
                <a:gd name="T84" fmla="*/ 26 w 1450"/>
                <a:gd name="T85" fmla="*/ 583 h 14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0"/>
                <a:gd name="T130" fmla="*/ 0 h 1406"/>
                <a:gd name="T131" fmla="*/ 1450 w 1450"/>
                <a:gd name="T132" fmla="*/ 1406 h 14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0" h="1406">
                  <a:moveTo>
                    <a:pt x="9" y="577"/>
                  </a:moveTo>
                  <a:lnTo>
                    <a:pt x="9" y="577"/>
                  </a:lnTo>
                  <a:lnTo>
                    <a:pt x="0" y="550"/>
                  </a:lnTo>
                  <a:lnTo>
                    <a:pt x="29" y="552"/>
                  </a:lnTo>
                  <a:lnTo>
                    <a:pt x="394" y="587"/>
                  </a:lnTo>
                  <a:lnTo>
                    <a:pt x="448" y="0"/>
                  </a:lnTo>
                  <a:lnTo>
                    <a:pt x="760" y="18"/>
                  </a:lnTo>
                  <a:lnTo>
                    <a:pt x="751" y="271"/>
                  </a:lnTo>
                  <a:lnTo>
                    <a:pt x="781" y="297"/>
                  </a:lnTo>
                  <a:lnTo>
                    <a:pt x="811" y="298"/>
                  </a:lnTo>
                  <a:lnTo>
                    <a:pt x="818" y="288"/>
                  </a:lnTo>
                  <a:lnTo>
                    <a:pt x="834" y="304"/>
                  </a:lnTo>
                  <a:lnTo>
                    <a:pt x="833" y="320"/>
                  </a:lnTo>
                  <a:lnTo>
                    <a:pt x="861" y="324"/>
                  </a:lnTo>
                  <a:lnTo>
                    <a:pt x="881" y="333"/>
                  </a:lnTo>
                  <a:lnTo>
                    <a:pt x="897" y="328"/>
                  </a:lnTo>
                  <a:lnTo>
                    <a:pt x="916" y="340"/>
                  </a:lnTo>
                  <a:lnTo>
                    <a:pt x="920" y="330"/>
                  </a:lnTo>
                  <a:lnTo>
                    <a:pt x="949" y="333"/>
                  </a:lnTo>
                  <a:lnTo>
                    <a:pt x="964" y="365"/>
                  </a:lnTo>
                  <a:lnTo>
                    <a:pt x="976" y="375"/>
                  </a:lnTo>
                  <a:lnTo>
                    <a:pt x="994" y="356"/>
                  </a:lnTo>
                  <a:lnTo>
                    <a:pt x="1026" y="382"/>
                  </a:lnTo>
                  <a:lnTo>
                    <a:pt x="1047" y="368"/>
                  </a:lnTo>
                  <a:lnTo>
                    <a:pt x="1054" y="393"/>
                  </a:lnTo>
                  <a:lnTo>
                    <a:pt x="1056" y="375"/>
                  </a:lnTo>
                  <a:lnTo>
                    <a:pt x="1078" y="360"/>
                  </a:lnTo>
                  <a:lnTo>
                    <a:pt x="1083" y="377"/>
                  </a:lnTo>
                  <a:lnTo>
                    <a:pt x="1113" y="371"/>
                  </a:lnTo>
                  <a:lnTo>
                    <a:pt x="1135" y="393"/>
                  </a:lnTo>
                  <a:lnTo>
                    <a:pt x="1192" y="373"/>
                  </a:lnTo>
                  <a:lnTo>
                    <a:pt x="1250" y="368"/>
                  </a:lnTo>
                  <a:lnTo>
                    <a:pt x="1268" y="359"/>
                  </a:lnTo>
                  <a:lnTo>
                    <a:pt x="1312" y="390"/>
                  </a:lnTo>
                  <a:lnTo>
                    <a:pt x="1340" y="400"/>
                  </a:lnTo>
                  <a:lnTo>
                    <a:pt x="1351" y="413"/>
                  </a:lnTo>
                  <a:lnTo>
                    <a:pt x="1388" y="412"/>
                  </a:lnTo>
                  <a:lnTo>
                    <a:pt x="1389" y="483"/>
                  </a:lnTo>
                  <a:lnTo>
                    <a:pt x="1395" y="620"/>
                  </a:lnTo>
                  <a:lnTo>
                    <a:pt x="1412" y="637"/>
                  </a:lnTo>
                  <a:lnTo>
                    <a:pt x="1417" y="673"/>
                  </a:lnTo>
                  <a:lnTo>
                    <a:pt x="1449" y="721"/>
                  </a:lnTo>
                  <a:lnTo>
                    <a:pt x="1448" y="763"/>
                  </a:lnTo>
                  <a:lnTo>
                    <a:pt x="1430" y="803"/>
                  </a:lnTo>
                  <a:lnTo>
                    <a:pt x="1431" y="825"/>
                  </a:lnTo>
                  <a:lnTo>
                    <a:pt x="1436" y="847"/>
                  </a:lnTo>
                  <a:lnTo>
                    <a:pt x="1434" y="869"/>
                  </a:lnTo>
                  <a:lnTo>
                    <a:pt x="1424" y="883"/>
                  </a:lnTo>
                  <a:lnTo>
                    <a:pt x="1409" y="902"/>
                  </a:lnTo>
                  <a:lnTo>
                    <a:pt x="1419" y="913"/>
                  </a:lnTo>
                  <a:lnTo>
                    <a:pt x="1361" y="932"/>
                  </a:lnTo>
                  <a:lnTo>
                    <a:pt x="1314" y="959"/>
                  </a:lnTo>
                  <a:lnTo>
                    <a:pt x="1342" y="936"/>
                  </a:lnTo>
                  <a:lnTo>
                    <a:pt x="1312" y="936"/>
                  </a:lnTo>
                  <a:lnTo>
                    <a:pt x="1321" y="901"/>
                  </a:lnTo>
                  <a:lnTo>
                    <a:pt x="1296" y="921"/>
                  </a:lnTo>
                  <a:lnTo>
                    <a:pt x="1284" y="914"/>
                  </a:lnTo>
                  <a:lnTo>
                    <a:pt x="1286" y="939"/>
                  </a:lnTo>
                  <a:lnTo>
                    <a:pt x="1295" y="943"/>
                  </a:lnTo>
                  <a:lnTo>
                    <a:pt x="1297" y="965"/>
                  </a:lnTo>
                  <a:lnTo>
                    <a:pt x="1280" y="981"/>
                  </a:lnTo>
                  <a:lnTo>
                    <a:pt x="1268" y="980"/>
                  </a:lnTo>
                  <a:lnTo>
                    <a:pt x="1265" y="1005"/>
                  </a:lnTo>
                  <a:lnTo>
                    <a:pt x="1130" y="1088"/>
                  </a:lnTo>
                  <a:lnTo>
                    <a:pt x="1132" y="1079"/>
                  </a:lnTo>
                  <a:lnTo>
                    <a:pt x="1195" y="1039"/>
                  </a:lnTo>
                  <a:lnTo>
                    <a:pt x="1147" y="1064"/>
                  </a:lnTo>
                  <a:lnTo>
                    <a:pt x="1150" y="1041"/>
                  </a:lnTo>
                  <a:lnTo>
                    <a:pt x="1137" y="1054"/>
                  </a:lnTo>
                  <a:lnTo>
                    <a:pt x="1123" y="1047"/>
                  </a:lnTo>
                  <a:lnTo>
                    <a:pt x="1117" y="1064"/>
                  </a:lnTo>
                  <a:lnTo>
                    <a:pt x="1096" y="1047"/>
                  </a:lnTo>
                  <a:lnTo>
                    <a:pt x="1098" y="1063"/>
                  </a:lnTo>
                  <a:lnTo>
                    <a:pt x="1123" y="1080"/>
                  </a:lnTo>
                  <a:lnTo>
                    <a:pt x="1093" y="1095"/>
                  </a:lnTo>
                  <a:lnTo>
                    <a:pt x="1082" y="1075"/>
                  </a:lnTo>
                  <a:lnTo>
                    <a:pt x="1071" y="1129"/>
                  </a:lnTo>
                  <a:lnTo>
                    <a:pt x="1059" y="1107"/>
                  </a:lnTo>
                  <a:lnTo>
                    <a:pt x="1033" y="1116"/>
                  </a:lnTo>
                  <a:lnTo>
                    <a:pt x="1028" y="1130"/>
                  </a:lnTo>
                  <a:lnTo>
                    <a:pt x="1040" y="1154"/>
                  </a:lnTo>
                  <a:lnTo>
                    <a:pt x="993" y="1156"/>
                  </a:lnTo>
                  <a:lnTo>
                    <a:pt x="1009" y="1161"/>
                  </a:lnTo>
                  <a:lnTo>
                    <a:pt x="1011" y="1185"/>
                  </a:lnTo>
                  <a:lnTo>
                    <a:pt x="1021" y="1179"/>
                  </a:lnTo>
                  <a:lnTo>
                    <a:pt x="1015" y="1195"/>
                  </a:lnTo>
                  <a:lnTo>
                    <a:pt x="994" y="1231"/>
                  </a:lnTo>
                  <a:lnTo>
                    <a:pt x="995" y="1214"/>
                  </a:lnTo>
                  <a:lnTo>
                    <a:pt x="982" y="1229"/>
                  </a:lnTo>
                  <a:lnTo>
                    <a:pt x="963" y="1207"/>
                  </a:lnTo>
                  <a:lnTo>
                    <a:pt x="967" y="1232"/>
                  </a:lnTo>
                  <a:lnTo>
                    <a:pt x="1003" y="1236"/>
                  </a:lnTo>
                  <a:lnTo>
                    <a:pt x="987" y="1272"/>
                  </a:lnTo>
                  <a:lnTo>
                    <a:pt x="1000" y="1343"/>
                  </a:lnTo>
                  <a:lnTo>
                    <a:pt x="1032" y="1403"/>
                  </a:lnTo>
                  <a:lnTo>
                    <a:pt x="991" y="1405"/>
                  </a:lnTo>
                  <a:lnTo>
                    <a:pt x="950" y="1388"/>
                  </a:lnTo>
                  <a:lnTo>
                    <a:pt x="915" y="1389"/>
                  </a:lnTo>
                  <a:lnTo>
                    <a:pt x="865" y="1360"/>
                  </a:lnTo>
                  <a:lnTo>
                    <a:pt x="806" y="1339"/>
                  </a:lnTo>
                  <a:lnTo>
                    <a:pt x="800" y="1316"/>
                  </a:lnTo>
                  <a:lnTo>
                    <a:pt x="787" y="1282"/>
                  </a:lnTo>
                  <a:lnTo>
                    <a:pt x="767" y="1257"/>
                  </a:lnTo>
                  <a:lnTo>
                    <a:pt x="770" y="1231"/>
                  </a:lnTo>
                  <a:lnTo>
                    <a:pt x="759" y="1221"/>
                  </a:lnTo>
                  <a:lnTo>
                    <a:pt x="759" y="1185"/>
                  </a:lnTo>
                  <a:lnTo>
                    <a:pt x="724" y="1157"/>
                  </a:lnTo>
                  <a:lnTo>
                    <a:pt x="687" y="1102"/>
                  </a:lnTo>
                  <a:lnTo>
                    <a:pt x="625" y="962"/>
                  </a:lnTo>
                  <a:lnTo>
                    <a:pt x="577" y="926"/>
                  </a:lnTo>
                  <a:lnTo>
                    <a:pt x="562" y="893"/>
                  </a:lnTo>
                  <a:lnTo>
                    <a:pt x="521" y="889"/>
                  </a:lnTo>
                  <a:lnTo>
                    <a:pt x="487" y="883"/>
                  </a:lnTo>
                  <a:lnTo>
                    <a:pt x="457" y="871"/>
                  </a:lnTo>
                  <a:lnTo>
                    <a:pt x="448" y="883"/>
                  </a:lnTo>
                  <a:lnTo>
                    <a:pt x="416" y="883"/>
                  </a:lnTo>
                  <a:lnTo>
                    <a:pt x="387" y="951"/>
                  </a:lnTo>
                  <a:lnTo>
                    <a:pt x="357" y="979"/>
                  </a:lnTo>
                  <a:lnTo>
                    <a:pt x="338" y="979"/>
                  </a:lnTo>
                  <a:lnTo>
                    <a:pt x="284" y="935"/>
                  </a:lnTo>
                  <a:lnTo>
                    <a:pt x="259" y="929"/>
                  </a:lnTo>
                  <a:lnTo>
                    <a:pt x="206" y="881"/>
                  </a:lnTo>
                  <a:lnTo>
                    <a:pt x="193" y="842"/>
                  </a:lnTo>
                  <a:lnTo>
                    <a:pt x="193" y="803"/>
                  </a:lnTo>
                  <a:lnTo>
                    <a:pt x="167" y="747"/>
                  </a:lnTo>
                  <a:lnTo>
                    <a:pt x="123" y="712"/>
                  </a:lnTo>
                  <a:lnTo>
                    <a:pt x="62" y="636"/>
                  </a:lnTo>
                  <a:lnTo>
                    <a:pt x="41" y="623"/>
                  </a:lnTo>
                  <a:lnTo>
                    <a:pt x="26" y="583"/>
                  </a:lnTo>
                  <a:lnTo>
                    <a:pt x="9" y="57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0" name="Freeform 62"/>
            <p:cNvSpPr>
              <a:spLocks/>
            </p:cNvSpPr>
            <p:nvPr/>
          </p:nvSpPr>
          <p:spPr bwMode="auto">
            <a:xfrm>
              <a:off x="1018027" y="3054231"/>
              <a:ext cx="443007" cy="556732"/>
            </a:xfrm>
            <a:custGeom>
              <a:avLst/>
              <a:gdLst>
                <a:gd name="T0" fmla="*/ 0 w 585"/>
                <a:gd name="T1" fmla="*/ 646 h 735"/>
                <a:gd name="T2" fmla="*/ 0 w 585"/>
                <a:gd name="T3" fmla="*/ 646 h 735"/>
                <a:gd name="T4" fmla="*/ 126 w 585"/>
                <a:gd name="T5" fmla="*/ 0 h 735"/>
                <a:gd name="T6" fmla="*/ 412 w 585"/>
                <a:gd name="T7" fmla="*/ 51 h 735"/>
                <a:gd name="T8" fmla="*/ 390 w 585"/>
                <a:gd name="T9" fmla="*/ 182 h 735"/>
                <a:gd name="T10" fmla="*/ 584 w 585"/>
                <a:gd name="T11" fmla="*/ 212 h 735"/>
                <a:gd name="T12" fmla="*/ 511 w 585"/>
                <a:gd name="T13" fmla="*/ 734 h 735"/>
                <a:gd name="T14" fmla="*/ 0 w 585"/>
                <a:gd name="T15" fmla="*/ 646 h 735"/>
                <a:gd name="T16" fmla="*/ 0 w 585"/>
                <a:gd name="T17" fmla="*/ 646 h 7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5"/>
                <a:gd name="T28" fmla="*/ 0 h 735"/>
                <a:gd name="T29" fmla="*/ 585 w 585"/>
                <a:gd name="T30" fmla="*/ 735 h 7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5" h="735">
                  <a:moveTo>
                    <a:pt x="0" y="646"/>
                  </a:moveTo>
                  <a:lnTo>
                    <a:pt x="0" y="646"/>
                  </a:lnTo>
                  <a:lnTo>
                    <a:pt x="126" y="0"/>
                  </a:lnTo>
                  <a:lnTo>
                    <a:pt x="412" y="51"/>
                  </a:lnTo>
                  <a:lnTo>
                    <a:pt x="390" y="182"/>
                  </a:lnTo>
                  <a:lnTo>
                    <a:pt x="584" y="212"/>
                  </a:lnTo>
                  <a:lnTo>
                    <a:pt x="511" y="734"/>
                  </a:lnTo>
                  <a:lnTo>
                    <a:pt x="0" y="64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1" name="Freeform 63"/>
            <p:cNvSpPr>
              <a:spLocks/>
            </p:cNvSpPr>
            <p:nvPr/>
          </p:nvSpPr>
          <p:spPr bwMode="auto">
            <a:xfrm>
              <a:off x="4003215" y="2674744"/>
              <a:ext cx="126465" cy="250719"/>
            </a:xfrm>
            <a:custGeom>
              <a:avLst/>
              <a:gdLst>
                <a:gd name="T0" fmla="*/ 0 w 167"/>
                <a:gd name="T1" fmla="*/ 42 h 331"/>
                <a:gd name="T2" fmla="*/ 0 w 167"/>
                <a:gd name="T3" fmla="*/ 42 h 331"/>
                <a:gd name="T4" fmla="*/ 26 w 167"/>
                <a:gd name="T5" fmla="*/ 135 h 331"/>
                <a:gd name="T6" fmla="*/ 32 w 167"/>
                <a:gd name="T7" fmla="*/ 196 h 331"/>
                <a:gd name="T8" fmla="*/ 60 w 167"/>
                <a:gd name="T9" fmla="*/ 256 h 331"/>
                <a:gd name="T10" fmla="*/ 75 w 167"/>
                <a:gd name="T11" fmla="*/ 330 h 331"/>
                <a:gd name="T12" fmla="*/ 150 w 167"/>
                <a:gd name="T13" fmla="*/ 313 h 331"/>
                <a:gd name="T14" fmla="*/ 136 w 167"/>
                <a:gd name="T15" fmla="*/ 200 h 331"/>
                <a:gd name="T16" fmla="*/ 144 w 167"/>
                <a:gd name="T17" fmla="*/ 121 h 331"/>
                <a:gd name="T18" fmla="*/ 164 w 167"/>
                <a:gd name="T19" fmla="*/ 84 h 331"/>
                <a:gd name="T20" fmla="*/ 166 w 167"/>
                <a:gd name="T21" fmla="*/ 0 h 331"/>
                <a:gd name="T22" fmla="*/ 0 w 167"/>
                <a:gd name="T23" fmla="*/ 42 h 331"/>
                <a:gd name="T24" fmla="*/ 0 w 167"/>
                <a:gd name="T25" fmla="*/ 42 h 3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331"/>
                <a:gd name="T41" fmla="*/ 167 w 167"/>
                <a:gd name="T42" fmla="*/ 331 h 3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331">
                  <a:moveTo>
                    <a:pt x="0" y="42"/>
                  </a:moveTo>
                  <a:lnTo>
                    <a:pt x="0" y="42"/>
                  </a:lnTo>
                  <a:lnTo>
                    <a:pt x="26" y="135"/>
                  </a:lnTo>
                  <a:lnTo>
                    <a:pt x="32" y="196"/>
                  </a:lnTo>
                  <a:lnTo>
                    <a:pt x="60" y="256"/>
                  </a:lnTo>
                  <a:lnTo>
                    <a:pt x="75" y="330"/>
                  </a:lnTo>
                  <a:lnTo>
                    <a:pt x="150" y="313"/>
                  </a:lnTo>
                  <a:lnTo>
                    <a:pt x="136" y="200"/>
                  </a:lnTo>
                  <a:lnTo>
                    <a:pt x="144" y="121"/>
                  </a:lnTo>
                  <a:lnTo>
                    <a:pt x="164" y="84"/>
                  </a:lnTo>
                  <a:lnTo>
                    <a:pt x="166" y="0"/>
                  </a:lnTo>
                  <a:lnTo>
                    <a:pt x="0" y="4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72" name="Group 64"/>
            <p:cNvGrpSpPr>
              <a:grpSpLocks/>
            </p:cNvGrpSpPr>
            <p:nvPr/>
          </p:nvGrpSpPr>
          <p:grpSpPr bwMode="auto">
            <a:xfrm>
              <a:off x="3398151" y="3322372"/>
              <a:ext cx="614909" cy="344644"/>
              <a:chOff x="4201" y="1870"/>
              <a:chExt cx="812" cy="455"/>
            </a:xfrm>
            <a:solidFill>
              <a:schemeClr val="accent3">
                <a:lumMod val="20000"/>
                <a:lumOff val="80000"/>
              </a:schemeClr>
            </a:solidFill>
          </p:grpSpPr>
          <p:sp>
            <p:nvSpPr>
              <p:cNvPr id="82080" name="Freeform 65"/>
              <p:cNvSpPr>
                <a:spLocks/>
              </p:cNvSpPr>
              <p:nvPr/>
            </p:nvSpPr>
            <p:spPr bwMode="auto">
              <a:xfrm>
                <a:off x="4201" y="1870"/>
                <a:ext cx="802" cy="455"/>
              </a:xfrm>
              <a:custGeom>
                <a:avLst/>
                <a:gdLst>
                  <a:gd name="T0" fmla="*/ 0 w 802"/>
                  <a:gd name="T1" fmla="*/ 454 h 455"/>
                  <a:gd name="T2" fmla="*/ 75 w 802"/>
                  <a:gd name="T3" fmla="*/ 395 h 455"/>
                  <a:gd name="T4" fmla="*/ 127 w 802"/>
                  <a:gd name="T5" fmla="*/ 344 h 455"/>
                  <a:gd name="T6" fmla="*/ 184 w 802"/>
                  <a:gd name="T7" fmla="*/ 344 h 455"/>
                  <a:gd name="T8" fmla="*/ 236 w 802"/>
                  <a:gd name="T9" fmla="*/ 337 h 455"/>
                  <a:gd name="T10" fmla="*/ 273 w 802"/>
                  <a:gd name="T11" fmla="*/ 307 h 455"/>
                  <a:gd name="T12" fmla="*/ 334 w 802"/>
                  <a:gd name="T13" fmla="*/ 272 h 455"/>
                  <a:gd name="T14" fmla="*/ 360 w 802"/>
                  <a:gd name="T15" fmla="*/ 178 h 455"/>
                  <a:gd name="T16" fmla="*/ 405 w 802"/>
                  <a:gd name="T17" fmla="*/ 152 h 455"/>
                  <a:gd name="T18" fmla="*/ 442 w 802"/>
                  <a:gd name="T19" fmla="*/ 99 h 455"/>
                  <a:gd name="T20" fmla="*/ 478 w 802"/>
                  <a:gd name="T21" fmla="*/ 0 h 455"/>
                  <a:gd name="T22" fmla="*/ 544 w 802"/>
                  <a:gd name="T23" fmla="*/ 6 h 455"/>
                  <a:gd name="T24" fmla="*/ 586 w 802"/>
                  <a:gd name="T25" fmla="*/ 33 h 455"/>
                  <a:gd name="T26" fmla="*/ 622 w 802"/>
                  <a:gd name="T27" fmla="*/ 61 h 455"/>
                  <a:gd name="T28" fmla="*/ 603 w 802"/>
                  <a:gd name="T29" fmla="*/ 104 h 455"/>
                  <a:gd name="T30" fmla="*/ 631 w 802"/>
                  <a:gd name="T31" fmla="*/ 116 h 455"/>
                  <a:gd name="T32" fmla="*/ 646 w 802"/>
                  <a:gd name="T33" fmla="*/ 137 h 455"/>
                  <a:gd name="T34" fmla="*/ 693 w 802"/>
                  <a:gd name="T35" fmla="*/ 152 h 455"/>
                  <a:gd name="T36" fmla="*/ 717 w 802"/>
                  <a:gd name="T37" fmla="*/ 170 h 455"/>
                  <a:gd name="T38" fmla="*/ 723 w 802"/>
                  <a:gd name="T39" fmla="*/ 199 h 455"/>
                  <a:gd name="T40" fmla="*/ 688 w 802"/>
                  <a:gd name="T41" fmla="*/ 183 h 455"/>
                  <a:gd name="T42" fmla="*/ 702 w 802"/>
                  <a:gd name="T43" fmla="*/ 206 h 455"/>
                  <a:gd name="T44" fmla="*/ 714 w 802"/>
                  <a:gd name="T45" fmla="*/ 214 h 455"/>
                  <a:gd name="T46" fmla="*/ 739 w 802"/>
                  <a:gd name="T47" fmla="*/ 237 h 455"/>
                  <a:gd name="T48" fmla="*/ 719 w 802"/>
                  <a:gd name="T49" fmla="*/ 229 h 455"/>
                  <a:gd name="T50" fmla="*/ 729 w 802"/>
                  <a:gd name="T51" fmla="*/ 245 h 455"/>
                  <a:gd name="T52" fmla="*/ 692 w 802"/>
                  <a:gd name="T53" fmla="*/ 230 h 455"/>
                  <a:gd name="T54" fmla="*/ 687 w 802"/>
                  <a:gd name="T55" fmla="*/ 234 h 455"/>
                  <a:gd name="T56" fmla="*/ 726 w 802"/>
                  <a:gd name="T57" fmla="*/ 254 h 455"/>
                  <a:gd name="T58" fmla="*/ 737 w 802"/>
                  <a:gd name="T59" fmla="*/ 267 h 455"/>
                  <a:gd name="T60" fmla="*/ 745 w 802"/>
                  <a:gd name="T61" fmla="*/ 273 h 455"/>
                  <a:gd name="T62" fmla="*/ 714 w 802"/>
                  <a:gd name="T63" fmla="*/ 273 h 455"/>
                  <a:gd name="T64" fmla="*/ 682 w 802"/>
                  <a:gd name="T65" fmla="*/ 259 h 455"/>
                  <a:gd name="T66" fmla="*/ 667 w 802"/>
                  <a:gd name="T67" fmla="*/ 262 h 455"/>
                  <a:gd name="T68" fmla="*/ 706 w 802"/>
                  <a:gd name="T69" fmla="*/ 280 h 455"/>
                  <a:gd name="T70" fmla="*/ 745 w 802"/>
                  <a:gd name="T71" fmla="*/ 294 h 455"/>
                  <a:gd name="T72" fmla="*/ 759 w 802"/>
                  <a:gd name="T73" fmla="*/ 287 h 455"/>
                  <a:gd name="T74" fmla="*/ 801 w 802"/>
                  <a:gd name="T75" fmla="*/ 326 h 455"/>
                  <a:gd name="T76" fmla="*/ 782 w 802"/>
                  <a:gd name="T77" fmla="*/ 332 h 455"/>
                  <a:gd name="T78" fmla="*/ 207 w 802"/>
                  <a:gd name="T79" fmla="*/ 426 h 455"/>
                  <a:gd name="T80" fmla="*/ 0 w 802"/>
                  <a:gd name="T81" fmla="*/ 454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2"/>
                  <a:gd name="T124" fmla="*/ 0 h 455"/>
                  <a:gd name="T125" fmla="*/ 802 w 802"/>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2" h="455">
                    <a:moveTo>
                      <a:pt x="0" y="454"/>
                    </a:moveTo>
                    <a:lnTo>
                      <a:pt x="0" y="454"/>
                    </a:lnTo>
                    <a:lnTo>
                      <a:pt x="75" y="405"/>
                    </a:lnTo>
                    <a:lnTo>
                      <a:pt x="75" y="395"/>
                    </a:lnTo>
                    <a:lnTo>
                      <a:pt x="101" y="362"/>
                    </a:lnTo>
                    <a:lnTo>
                      <a:pt x="127" y="344"/>
                    </a:lnTo>
                    <a:lnTo>
                      <a:pt x="155" y="310"/>
                    </a:lnTo>
                    <a:lnTo>
                      <a:pt x="184" y="344"/>
                    </a:lnTo>
                    <a:lnTo>
                      <a:pt x="221" y="326"/>
                    </a:lnTo>
                    <a:lnTo>
                      <a:pt x="236" y="337"/>
                    </a:lnTo>
                    <a:lnTo>
                      <a:pt x="259" y="326"/>
                    </a:lnTo>
                    <a:lnTo>
                      <a:pt x="273" y="307"/>
                    </a:lnTo>
                    <a:lnTo>
                      <a:pt x="313" y="300"/>
                    </a:lnTo>
                    <a:lnTo>
                      <a:pt x="334" y="272"/>
                    </a:lnTo>
                    <a:lnTo>
                      <a:pt x="323" y="265"/>
                    </a:lnTo>
                    <a:lnTo>
                      <a:pt x="360" y="178"/>
                    </a:lnTo>
                    <a:lnTo>
                      <a:pt x="369" y="135"/>
                    </a:lnTo>
                    <a:lnTo>
                      <a:pt x="405" y="152"/>
                    </a:lnTo>
                    <a:lnTo>
                      <a:pt x="424" y="102"/>
                    </a:lnTo>
                    <a:lnTo>
                      <a:pt x="442" y="99"/>
                    </a:lnTo>
                    <a:lnTo>
                      <a:pt x="470" y="52"/>
                    </a:lnTo>
                    <a:lnTo>
                      <a:pt x="478" y="0"/>
                    </a:lnTo>
                    <a:lnTo>
                      <a:pt x="534" y="32"/>
                    </a:lnTo>
                    <a:lnTo>
                      <a:pt x="544" y="6"/>
                    </a:lnTo>
                    <a:lnTo>
                      <a:pt x="570" y="12"/>
                    </a:lnTo>
                    <a:lnTo>
                      <a:pt x="586" y="33"/>
                    </a:lnTo>
                    <a:lnTo>
                      <a:pt x="610" y="45"/>
                    </a:lnTo>
                    <a:lnTo>
                      <a:pt x="622" y="61"/>
                    </a:lnTo>
                    <a:lnTo>
                      <a:pt x="620" y="75"/>
                    </a:lnTo>
                    <a:lnTo>
                      <a:pt x="603" y="104"/>
                    </a:lnTo>
                    <a:lnTo>
                      <a:pt x="610" y="124"/>
                    </a:lnTo>
                    <a:lnTo>
                      <a:pt x="631" y="116"/>
                    </a:lnTo>
                    <a:lnTo>
                      <a:pt x="639" y="130"/>
                    </a:lnTo>
                    <a:lnTo>
                      <a:pt x="646" y="137"/>
                    </a:lnTo>
                    <a:lnTo>
                      <a:pt x="682" y="139"/>
                    </a:lnTo>
                    <a:lnTo>
                      <a:pt x="693" y="152"/>
                    </a:lnTo>
                    <a:lnTo>
                      <a:pt x="726" y="160"/>
                    </a:lnTo>
                    <a:lnTo>
                      <a:pt x="717" y="170"/>
                    </a:lnTo>
                    <a:lnTo>
                      <a:pt x="721" y="190"/>
                    </a:lnTo>
                    <a:lnTo>
                      <a:pt x="723" y="199"/>
                    </a:lnTo>
                    <a:lnTo>
                      <a:pt x="710" y="196"/>
                    </a:lnTo>
                    <a:lnTo>
                      <a:pt x="688" y="183"/>
                    </a:lnTo>
                    <a:lnTo>
                      <a:pt x="653" y="159"/>
                    </a:lnTo>
                    <a:lnTo>
                      <a:pt x="702" y="206"/>
                    </a:lnTo>
                    <a:lnTo>
                      <a:pt x="728" y="206"/>
                    </a:lnTo>
                    <a:lnTo>
                      <a:pt x="714" y="214"/>
                    </a:lnTo>
                    <a:lnTo>
                      <a:pt x="739" y="227"/>
                    </a:lnTo>
                    <a:lnTo>
                      <a:pt x="739" y="237"/>
                    </a:lnTo>
                    <a:lnTo>
                      <a:pt x="729" y="229"/>
                    </a:lnTo>
                    <a:lnTo>
                      <a:pt x="719" y="229"/>
                    </a:lnTo>
                    <a:lnTo>
                      <a:pt x="722" y="238"/>
                    </a:lnTo>
                    <a:lnTo>
                      <a:pt x="729" y="245"/>
                    </a:lnTo>
                    <a:lnTo>
                      <a:pt x="719" y="250"/>
                    </a:lnTo>
                    <a:lnTo>
                      <a:pt x="692" y="230"/>
                    </a:lnTo>
                    <a:lnTo>
                      <a:pt x="681" y="220"/>
                    </a:lnTo>
                    <a:lnTo>
                      <a:pt x="687" y="234"/>
                    </a:lnTo>
                    <a:lnTo>
                      <a:pt x="714" y="254"/>
                    </a:lnTo>
                    <a:lnTo>
                      <a:pt x="726" y="254"/>
                    </a:lnTo>
                    <a:lnTo>
                      <a:pt x="738" y="259"/>
                    </a:lnTo>
                    <a:lnTo>
                      <a:pt x="737" y="267"/>
                    </a:lnTo>
                    <a:lnTo>
                      <a:pt x="744" y="267"/>
                    </a:lnTo>
                    <a:lnTo>
                      <a:pt x="745" y="273"/>
                    </a:lnTo>
                    <a:lnTo>
                      <a:pt x="735" y="282"/>
                    </a:lnTo>
                    <a:lnTo>
                      <a:pt x="714" y="273"/>
                    </a:lnTo>
                    <a:lnTo>
                      <a:pt x="707" y="262"/>
                    </a:lnTo>
                    <a:lnTo>
                      <a:pt x="682" y="259"/>
                    </a:lnTo>
                    <a:lnTo>
                      <a:pt x="677" y="251"/>
                    </a:lnTo>
                    <a:lnTo>
                      <a:pt x="667" y="262"/>
                    </a:lnTo>
                    <a:lnTo>
                      <a:pt x="704" y="271"/>
                    </a:lnTo>
                    <a:lnTo>
                      <a:pt x="706" y="280"/>
                    </a:lnTo>
                    <a:lnTo>
                      <a:pt x="735" y="294"/>
                    </a:lnTo>
                    <a:lnTo>
                      <a:pt x="745" y="294"/>
                    </a:lnTo>
                    <a:lnTo>
                      <a:pt x="747" y="283"/>
                    </a:lnTo>
                    <a:lnTo>
                      <a:pt x="759" y="287"/>
                    </a:lnTo>
                    <a:lnTo>
                      <a:pt x="778" y="284"/>
                    </a:lnTo>
                    <a:lnTo>
                      <a:pt x="801" y="326"/>
                    </a:lnTo>
                    <a:lnTo>
                      <a:pt x="787" y="319"/>
                    </a:lnTo>
                    <a:lnTo>
                      <a:pt x="782" y="332"/>
                    </a:lnTo>
                    <a:lnTo>
                      <a:pt x="466" y="393"/>
                    </a:lnTo>
                    <a:lnTo>
                      <a:pt x="207" y="426"/>
                    </a:lnTo>
                    <a:lnTo>
                      <a:pt x="0" y="45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81" name="Freeform 66"/>
              <p:cNvSpPr>
                <a:spLocks/>
              </p:cNvSpPr>
              <p:nvPr/>
            </p:nvSpPr>
            <p:spPr bwMode="auto">
              <a:xfrm>
                <a:off x="4968" y="1996"/>
                <a:ext cx="45" cy="130"/>
              </a:xfrm>
              <a:custGeom>
                <a:avLst/>
                <a:gdLst>
                  <a:gd name="T0" fmla="*/ 0 w 45"/>
                  <a:gd name="T1" fmla="*/ 73 h 130"/>
                  <a:gd name="T2" fmla="*/ 0 w 45"/>
                  <a:gd name="T3" fmla="*/ 73 h 130"/>
                  <a:gd name="T4" fmla="*/ 0 w 45"/>
                  <a:gd name="T5" fmla="*/ 113 h 130"/>
                  <a:gd name="T6" fmla="*/ 9 w 45"/>
                  <a:gd name="T7" fmla="*/ 129 h 130"/>
                  <a:gd name="T8" fmla="*/ 15 w 45"/>
                  <a:gd name="T9" fmla="*/ 82 h 130"/>
                  <a:gd name="T10" fmla="*/ 32 w 45"/>
                  <a:gd name="T11" fmla="*/ 62 h 130"/>
                  <a:gd name="T12" fmla="*/ 44 w 45"/>
                  <a:gd name="T13" fmla="*/ 0 h 130"/>
                  <a:gd name="T14" fmla="*/ 18 w 45"/>
                  <a:gd name="T15" fmla="*/ 14 h 130"/>
                  <a:gd name="T16" fmla="*/ 0 w 45"/>
                  <a:gd name="T17" fmla="*/ 73 h 130"/>
                  <a:gd name="T18" fmla="*/ 0 w 45"/>
                  <a:gd name="T19" fmla="*/ 73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30"/>
                  <a:gd name="T32" fmla="*/ 45 w 45"/>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30">
                    <a:moveTo>
                      <a:pt x="0" y="73"/>
                    </a:moveTo>
                    <a:lnTo>
                      <a:pt x="0" y="73"/>
                    </a:lnTo>
                    <a:lnTo>
                      <a:pt x="0" y="113"/>
                    </a:lnTo>
                    <a:lnTo>
                      <a:pt x="9" y="129"/>
                    </a:lnTo>
                    <a:lnTo>
                      <a:pt x="15" y="82"/>
                    </a:lnTo>
                    <a:lnTo>
                      <a:pt x="32" y="62"/>
                    </a:lnTo>
                    <a:lnTo>
                      <a:pt x="44" y="0"/>
                    </a:lnTo>
                    <a:lnTo>
                      <a:pt x="18" y="14"/>
                    </a:lnTo>
                    <a:lnTo>
                      <a:pt x="0" y="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2073" name="Group 67"/>
            <p:cNvGrpSpPr>
              <a:grpSpLocks/>
            </p:cNvGrpSpPr>
            <p:nvPr/>
          </p:nvGrpSpPr>
          <p:grpSpPr bwMode="auto">
            <a:xfrm>
              <a:off x="531855" y="2239963"/>
              <a:ext cx="526308" cy="383274"/>
              <a:chOff x="416" y="441"/>
              <a:chExt cx="695" cy="506"/>
            </a:xfrm>
            <a:solidFill>
              <a:schemeClr val="accent3">
                <a:lumMod val="20000"/>
                <a:lumOff val="80000"/>
              </a:schemeClr>
            </a:solidFill>
          </p:grpSpPr>
          <p:sp>
            <p:nvSpPr>
              <p:cNvPr id="82077" name="Freeform 68"/>
              <p:cNvSpPr>
                <a:spLocks/>
              </p:cNvSpPr>
              <p:nvPr/>
            </p:nvSpPr>
            <p:spPr bwMode="auto">
              <a:xfrm>
                <a:off x="416" y="441"/>
                <a:ext cx="695" cy="506"/>
              </a:xfrm>
              <a:custGeom>
                <a:avLst/>
                <a:gdLst>
                  <a:gd name="T0" fmla="*/ 26 w 695"/>
                  <a:gd name="T1" fmla="*/ 109 h 506"/>
                  <a:gd name="T2" fmla="*/ 26 w 695"/>
                  <a:gd name="T3" fmla="*/ 177 h 506"/>
                  <a:gd name="T4" fmla="*/ 50 w 695"/>
                  <a:gd name="T5" fmla="*/ 223 h 506"/>
                  <a:gd name="T6" fmla="*/ 16 w 695"/>
                  <a:gd name="T7" fmla="*/ 238 h 506"/>
                  <a:gd name="T8" fmla="*/ 35 w 695"/>
                  <a:gd name="T9" fmla="*/ 255 h 506"/>
                  <a:gd name="T10" fmla="*/ 15 w 695"/>
                  <a:gd name="T11" fmla="*/ 293 h 506"/>
                  <a:gd name="T12" fmla="*/ 12 w 695"/>
                  <a:gd name="T13" fmla="*/ 260 h 506"/>
                  <a:gd name="T14" fmla="*/ 50 w 695"/>
                  <a:gd name="T15" fmla="*/ 325 h 506"/>
                  <a:gd name="T16" fmla="*/ 92 w 695"/>
                  <a:gd name="T17" fmla="*/ 390 h 506"/>
                  <a:gd name="T18" fmla="*/ 197 w 695"/>
                  <a:gd name="T19" fmla="*/ 439 h 506"/>
                  <a:gd name="T20" fmla="*/ 433 w 695"/>
                  <a:gd name="T21" fmla="*/ 461 h 506"/>
                  <a:gd name="T22" fmla="*/ 694 w 695"/>
                  <a:gd name="T23" fmla="*/ 125 h 506"/>
                  <a:gd name="T24" fmla="*/ 211 w 695"/>
                  <a:gd name="T25" fmla="*/ 9 h 506"/>
                  <a:gd name="T26" fmla="*/ 210 w 695"/>
                  <a:gd name="T27" fmla="*/ 26 h 506"/>
                  <a:gd name="T28" fmla="*/ 226 w 695"/>
                  <a:gd name="T29" fmla="*/ 35 h 506"/>
                  <a:gd name="T30" fmla="*/ 216 w 695"/>
                  <a:gd name="T31" fmla="*/ 75 h 506"/>
                  <a:gd name="T32" fmla="*/ 201 w 695"/>
                  <a:gd name="T33" fmla="*/ 73 h 506"/>
                  <a:gd name="T34" fmla="*/ 213 w 695"/>
                  <a:gd name="T35" fmla="*/ 122 h 506"/>
                  <a:gd name="T36" fmla="*/ 220 w 695"/>
                  <a:gd name="T37" fmla="*/ 138 h 506"/>
                  <a:gd name="T38" fmla="*/ 201 w 695"/>
                  <a:gd name="T39" fmla="*/ 162 h 506"/>
                  <a:gd name="T40" fmla="*/ 197 w 695"/>
                  <a:gd name="T41" fmla="*/ 180 h 506"/>
                  <a:gd name="T42" fmla="*/ 179 w 695"/>
                  <a:gd name="T43" fmla="*/ 216 h 506"/>
                  <a:gd name="T44" fmla="*/ 170 w 695"/>
                  <a:gd name="T45" fmla="*/ 220 h 506"/>
                  <a:gd name="T46" fmla="*/ 140 w 695"/>
                  <a:gd name="T47" fmla="*/ 226 h 506"/>
                  <a:gd name="T48" fmla="*/ 130 w 695"/>
                  <a:gd name="T49" fmla="*/ 240 h 506"/>
                  <a:gd name="T50" fmla="*/ 122 w 695"/>
                  <a:gd name="T51" fmla="*/ 231 h 506"/>
                  <a:gd name="T52" fmla="*/ 128 w 695"/>
                  <a:gd name="T53" fmla="*/ 217 h 506"/>
                  <a:gd name="T54" fmla="*/ 132 w 695"/>
                  <a:gd name="T55" fmla="*/ 216 h 506"/>
                  <a:gd name="T56" fmla="*/ 143 w 695"/>
                  <a:gd name="T57" fmla="*/ 217 h 506"/>
                  <a:gd name="T58" fmla="*/ 165 w 695"/>
                  <a:gd name="T59" fmla="*/ 202 h 506"/>
                  <a:gd name="T60" fmla="*/ 165 w 695"/>
                  <a:gd name="T61" fmla="*/ 210 h 506"/>
                  <a:gd name="T62" fmla="*/ 178 w 695"/>
                  <a:gd name="T63" fmla="*/ 183 h 506"/>
                  <a:gd name="T64" fmla="*/ 174 w 695"/>
                  <a:gd name="T65" fmla="*/ 177 h 506"/>
                  <a:gd name="T66" fmla="*/ 192 w 695"/>
                  <a:gd name="T67" fmla="*/ 143 h 506"/>
                  <a:gd name="T68" fmla="*/ 181 w 695"/>
                  <a:gd name="T69" fmla="*/ 146 h 506"/>
                  <a:gd name="T70" fmla="*/ 154 w 695"/>
                  <a:gd name="T71" fmla="*/ 165 h 506"/>
                  <a:gd name="T72" fmla="*/ 148 w 695"/>
                  <a:gd name="T73" fmla="*/ 191 h 506"/>
                  <a:gd name="T74" fmla="*/ 138 w 695"/>
                  <a:gd name="T75" fmla="*/ 165 h 506"/>
                  <a:gd name="T76" fmla="*/ 168 w 695"/>
                  <a:gd name="T77" fmla="*/ 150 h 506"/>
                  <a:gd name="T78" fmla="*/ 183 w 695"/>
                  <a:gd name="T79" fmla="*/ 111 h 506"/>
                  <a:gd name="T80" fmla="*/ 180 w 695"/>
                  <a:gd name="T81" fmla="*/ 105 h 506"/>
                  <a:gd name="T82" fmla="*/ 166 w 695"/>
                  <a:gd name="T83" fmla="*/ 122 h 506"/>
                  <a:gd name="T84" fmla="*/ 157 w 695"/>
                  <a:gd name="T85" fmla="*/ 111 h 506"/>
                  <a:gd name="T86" fmla="*/ 72 w 695"/>
                  <a:gd name="T87" fmla="*/ 63 h 506"/>
                  <a:gd name="T88" fmla="*/ 16 w 695"/>
                  <a:gd name="T89" fmla="*/ 86 h 5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5"/>
                  <a:gd name="T136" fmla="*/ 0 h 506"/>
                  <a:gd name="T137" fmla="*/ 695 w 695"/>
                  <a:gd name="T138" fmla="*/ 506 h 5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5" h="506">
                    <a:moveTo>
                      <a:pt x="16" y="86"/>
                    </a:moveTo>
                    <a:lnTo>
                      <a:pt x="16" y="86"/>
                    </a:lnTo>
                    <a:lnTo>
                      <a:pt x="26" y="109"/>
                    </a:lnTo>
                    <a:lnTo>
                      <a:pt x="24" y="139"/>
                    </a:lnTo>
                    <a:lnTo>
                      <a:pt x="22" y="165"/>
                    </a:lnTo>
                    <a:lnTo>
                      <a:pt x="26" y="177"/>
                    </a:lnTo>
                    <a:lnTo>
                      <a:pt x="20" y="215"/>
                    </a:lnTo>
                    <a:lnTo>
                      <a:pt x="32" y="207"/>
                    </a:lnTo>
                    <a:lnTo>
                      <a:pt x="50" y="223"/>
                    </a:lnTo>
                    <a:lnTo>
                      <a:pt x="30" y="224"/>
                    </a:lnTo>
                    <a:lnTo>
                      <a:pt x="18" y="223"/>
                    </a:lnTo>
                    <a:lnTo>
                      <a:pt x="16" y="238"/>
                    </a:lnTo>
                    <a:lnTo>
                      <a:pt x="16" y="249"/>
                    </a:lnTo>
                    <a:lnTo>
                      <a:pt x="32" y="249"/>
                    </a:lnTo>
                    <a:lnTo>
                      <a:pt x="35" y="255"/>
                    </a:lnTo>
                    <a:lnTo>
                      <a:pt x="22" y="261"/>
                    </a:lnTo>
                    <a:lnTo>
                      <a:pt x="24" y="277"/>
                    </a:lnTo>
                    <a:lnTo>
                      <a:pt x="15" y="293"/>
                    </a:lnTo>
                    <a:lnTo>
                      <a:pt x="9" y="292"/>
                    </a:lnTo>
                    <a:lnTo>
                      <a:pt x="15" y="267"/>
                    </a:lnTo>
                    <a:lnTo>
                      <a:pt x="12" y="260"/>
                    </a:lnTo>
                    <a:lnTo>
                      <a:pt x="0" y="298"/>
                    </a:lnTo>
                    <a:lnTo>
                      <a:pt x="18" y="311"/>
                    </a:lnTo>
                    <a:lnTo>
                      <a:pt x="50" y="325"/>
                    </a:lnTo>
                    <a:lnTo>
                      <a:pt x="52" y="338"/>
                    </a:lnTo>
                    <a:lnTo>
                      <a:pt x="65" y="339"/>
                    </a:lnTo>
                    <a:lnTo>
                      <a:pt x="92" y="390"/>
                    </a:lnTo>
                    <a:lnTo>
                      <a:pt x="85" y="407"/>
                    </a:lnTo>
                    <a:lnTo>
                      <a:pt x="127" y="441"/>
                    </a:lnTo>
                    <a:lnTo>
                      <a:pt x="197" y="439"/>
                    </a:lnTo>
                    <a:lnTo>
                      <a:pt x="249" y="461"/>
                    </a:lnTo>
                    <a:lnTo>
                      <a:pt x="274" y="457"/>
                    </a:lnTo>
                    <a:lnTo>
                      <a:pt x="433" y="461"/>
                    </a:lnTo>
                    <a:lnTo>
                      <a:pt x="614" y="505"/>
                    </a:lnTo>
                    <a:lnTo>
                      <a:pt x="617" y="449"/>
                    </a:lnTo>
                    <a:lnTo>
                      <a:pt x="694" y="125"/>
                    </a:lnTo>
                    <a:lnTo>
                      <a:pt x="212" y="0"/>
                    </a:lnTo>
                    <a:lnTo>
                      <a:pt x="208" y="2"/>
                    </a:lnTo>
                    <a:lnTo>
                      <a:pt x="211" y="9"/>
                    </a:lnTo>
                    <a:lnTo>
                      <a:pt x="206" y="11"/>
                    </a:lnTo>
                    <a:lnTo>
                      <a:pt x="211" y="19"/>
                    </a:lnTo>
                    <a:lnTo>
                      <a:pt x="210" y="26"/>
                    </a:lnTo>
                    <a:lnTo>
                      <a:pt x="211" y="35"/>
                    </a:lnTo>
                    <a:lnTo>
                      <a:pt x="218" y="31"/>
                    </a:lnTo>
                    <a:lnTo>
                      <a:pt x="226" y="35"/>
                    </a:lnTo>
                    <a:lnTo>
                      <a:pt x="224" y="49"/>
                    </a:lnTo>
                    <a:lnTo>
                      <a:pt x="225" y="56"/>
                    </a:lnTo>
                    <a:lnTo>
                      <a:pt x="216" y="75"/>
                    </a:lnTo>
                    <a:lnTo>
                      <a:pt x="204" y="63"/>
                    </a:lnTo>
                    <a:lnTo>
                      <a:pt x="201" y="64"/>
                    </a:lnTo>
                    <a:lnTo>
                      <a:pt x="201" y="73"/>
                    </a:lnTo>
                    <a:lnTo>
                      <a:pt x="209" y="75"/>
                    </a:lnTo>
                    <a:lnTo>
                      <a:pt x="218" y="96"/>
                    </a:lnTo>
                    <a:lnTo>
                      <a:pt x="213" y="122"/>
                    </a:lnTo>
                    <a:lnTo>
                      <a:pt x="218" y="130"/>
                    </a:lnTo>
                    <a:lnTo>
                      <a:pt x="224" y="131"/>
                    </a:lnTo>
                    <a:lnTo>
                      <a:pt x="220" y="138"/>
                    </a:lnTo>
                    <a:lnTo>
                      <a:pt x="213" y="139"/>
                    </a:lnTo>
                    <a:lnTo>
                      <a:pt x="201" y="156"/>
                    </a:lnTo>
                    <a:lnTo>
                      <a:pt x="201" y="162"/>
                    </a:lnTo>
                    <a:lnTo>
                      <a:pt x="197" y="171"/>
                    </a:lnTo>
                    <a:lnTo>
                      <a:pt x="192" y="173"/>
                    </a:lnTo>
                    <a:lnTo>
                      <a:pt x="197" y="180"/>
                    </a:lnTo>
                    <a:lnTo>
                      <a:pt x="191" y="184"/>
                    </a:lnTo>
                    <a:lnTo>
                      <a:pt x="191" y="213"/>
                    </a:lnTo>
                    <a:lnTo>
                      <a:pt x="179" y="216"/>
                    </a:lnTo>
                    <a:lnTo>
                      <a:pt x="179" y="224"/>
                    </a:lnTo>
                    <a:lnTo>
                      <a:pt x="171" y="215"/>
                    </a:lnTo>
                    <a:lnTo>
                      <a:pt x="170" y="220"/>
                    </a:lnTo>
                    <a:lnTo>
                      <a:pt x="150" y="237"/>
                    </a:lnTo>
                    <a:lnTo>
                      <a:pt x="144" y="236"/>
                    </a:lnTo>
                    <a:lnTo>
                      <a:pt x="140" y="226"/>
                    </a:lnTo>
                    <a:lnTo>
                      <a:pt x="138" y="232"/>
                    </a:lnTo>
                    <a:lnTo>
                      <a:pt x="133" y="227"/>
                    </a:lnTo>
                    <a:lnTo>
                      <a:pt x="130" y="240"/>
                    </a:lnTo>
                    <a:lnTo>
                      <a:pt x="128" y="239"/>
                    </a:lnTo>
                    <a:lnTo>
                      <a:pt x="128" y="230"/>
                    </a:lnTo>
                    <a:lnTo>
                      <a:pt x="122" y="231"/>
                    </a:lnTo>
                    <a:lnTo>
                      <a:pt x="130" y="223"/>
                    </a:lnTo>
                    <a:lnTo>
                      <a:pt x="120" y="223"/>
                    </a:lnTo>
                    <a:lnTo>
                      <a:pt x="128" y="217"/>
                    </a:lnTo>
                    <a:lnTo>
                      <a:pt x="118" y="216"/>
                    </a:lnTo>
                    <a:lnTo>
                      <a:pt x="123" y="209"/>
                    </a:lnTo>
                    <a:lnTo>
                      <a:pt x="132" y="216"/>
                    </a:lnTo>
                    <a:lnTo>
                      <a:pt x="136" y="207"/>
                    </a:lnTo>
                    <a:lnTo>
                      <a:pt x="150" y="199"/>
                    </a:lnTo>
                    <a:lnTo>
                      <a:pt x="143" y="217"/>
                    </a:lnTo>
                    <a:lnTo>
                      <a:pt x="146" y="226"/>
                    </a:lnTo>
                    <a:lnTo>
                      <a:pt x="151" y="209"/>
                    </a:lnTo>
                    <a:lnTo>
                      <a:pt x="165" y="202"/>
                    </a:lnTo>
                    <a:lnTo>
                      <a:pt x="158" y="213"/>
                    </a:lnTo>
                    <a:lnTo>
                      <a:pt x="165" y="219"/>
                    </a:lnTo>
                    <a:lnTo>
                      <a:pt x="165" y="210"/>
                    </a:lnTo>
                    <a:lnTo>
                      <a:pt x="172" y="203"/>
                    </a:lnTo>
                    <a:lnTo>
                      <a:pt x="180" y="191"/>
                    </a:lnTo>
                    <a:lnTo>
                      <a:pt x="178" y="183"/>
                    </a:lnTo>
                    <a:lnTo>
                      <a:pt x="165" y="183"/>
                    </a:lnTo>
                    <a:lnTo>
                      <a:pt x="168" y="171"/>
                    </a:lnTo>
                    <a:lnTo>
                      <a:pt x="174" y="177"/>
                    </a:lnTo>
                    <a:lnTo>
                      <a:pt x="175" y="159"/>
                    </a:lnTo>
                    <a:lnTo>
                      <a:pt x="191" y="160"/>
                    </a:lnTo>
                    <a:lnTo>
                      <a:pt x="192" y="143"/>
                    </a:lnTo>
                    <a:lnTo>
                      <a:pt x="186" y="132"/>
                    </a:lnTo>
                    <a:lnTo>
                      <a:pt x="186" y="149"/>
                    </a:lnTo>
                    <a:lnTo>
                      <a:pt x="181" y="146"/>
                    </a:lnTo>
                    <a:lnTo>
                      <a:pt x="171" y="153"/>
                    </a:lnTo>
                    <a:lnTo>
                      <a:pt x="164" y="165"/>
                    </a:lnTo>
                    <a:lnTo>
                      <a:pt x="154" y="165"/>
                    </a:lnTo>
                    <a:lnTo>
                      <a:pt x="138" y="176"/>
                    </a:lnTo>
                    <a:lnTo>
                      <a:pt x="125" y="191"/>
                    </a:lnTo>
                    <a:lnTo>
                      <a:pt x="148" y="191"/>
                    </a:lnTo>
                    <a:lnTo>
                      <a:pt x="128" y="196"/>
                    </a:lnTo>
                    <a:lnTo>
                      <a:pt x="118" y="193"/>
                    </a:lnTo>
                    <a:lnTo>
                      <a:pt x="138" y="165"/>
                    </a:lnTo>
                    <a:lnTo>
                      <a:pt x="151" y="159"/>
                    </a:lnTo>
                    <a:lnTo>
                      <a:pt x="166" y="141"/>
                    </a:lnTo>
                    <a:lnTo>
                      <a:pt x="168" y="150"/>
                    </a:lnTo>
                    <a:lnTo>
                      <a:pt x="178" y="143"/>
                    </a:lnTo>
                    <a:lnTo>
                      <a:pt x="186" y="124"/>
                    </a:lnTo>
                    <a:lnTo>
                      <a:pt x="183" y="111"/>
                    </a:lnTo>
                    <a:lnTo>
                      <a:pt x="181" y="120"/>
                    </a:lnTo>
                    <a:lnTo>
                      <a:pt x="175" y="119"/>
                    </a:lnTo>
                    <a:lnTo>
                      <a:pt x="180" y="105"/>
                    </a:lnTo>
                    <a:lnTo>
                      <a:pt x="173" y="105"/>
                    </a:lnTo>
                    <a:lnTo>
                      <a:pt x="172" y="118"/>
                    </a:lnTo>
                    <a:lnTo>
                      <a:pt x="166" y="122"/>
                    </a:lnTo>
                    <a:lnTo>
                      <a:pt x="166" y="108"/>
                    </a:lnTo>
                    <a:lnTo>
                      <a:pt x="161" y="105"/>
                    </a:lnTo>
                    <a:lnTo>
                      <a:pt x="157" y="111"/>
                    </a:lnTo>
                    <a:lnTo>
                      <a:pt x="150" y="95"/>
                    </a:lnTo>
                    <a:lnTo>
                      <a:pt x="133" y="93"/>
                    </a:lnTo>
                    <a:lnTo>
                      <a:pt x="72" y="63"/>
                    </a:lnTo>
                    <a:lnTo>
                      <a:pt x="30" y="24"/>
                    </a:lnTo>
                    <a:lnTo>
                      <a:pt x="16" y="51"/>
                    </a:lnTo>
                    <a:lnTo>
                      <a:pt x="16" y="8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78" name="Freeform 69"/>
              <p:cNvSpPr>
                <a:spLocks/>
              </p:cNvSpPr>
              <p:nvPr/>
            </p:nvSpPr>
            <p:spPr bwMode="auto">
              <a:xfrm>
                <a:off x="579" y="470"/>
                <a:ext cx="32" cy="38"/>
              </a:xfrm>
              <a:custGeom>
                <a:avLst/>
                <a:gdLst>
                  <a:gd name="T0" fmla="*/ 0 w 32"/>
                  <a:gd name="T1" fmla="*/ 16 h 38"/>
                  <a:gd name="T2" fmla="*/ 0 w 32"/>
                  <a:gd name="T3" fmla="*/ 16 h 38"/>
                  <a:gd name="T4" fmla="*/ 26 w 32"/>
                  <a:gd name="T5" fmla="*/ 0 h 38"/>
                  <a:gd name="T6" fmla="*/ 31 w 32"/>
                  <a:gd name="T7" fmla="*/ 15 h 38"/>
                  <a:gd name="T8" fmla="*/ 27 w 32"/>
                  <a:gd name="T9" fmla="*/ 37 h 38"/>
                  <a:gd name="T10" fmla="*/ 0 w 32"/>
                  <a:gd name="T11" fmla="*/ 16 h 38"/>
                  <a:gd name="T12" fmla="*/ 0 w 32"/>
                  <a:gd name="T13" fmla="*/ 16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16"/>
                    </a:moveTo>
                    <a:lnTo>
                      <a:pt x="0" y="16"/>
                    </a:lnTo>
                    <a:lnTo>
                      <a:pt x="26" y="0"/>
                    </a:lnTo>
                    <a:lnTo>
                      <a:pt x="31" y="15"/>
                    </a:lnTo>
                    <a:lnTo>
                      <a:pt x="27" y="37"/>
                    </a:lnTo>
                    <a:lnTo>
                      <a:pt x="0" y="1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79" name="Freeform 70"/>
              <p:cNvSpPr>
                <a:spLocks/>
              </p:cNvSpPr>
              <p:nvPr/>
            </p:nvSpPr>
            <p:spPr bwMode="auto">
              <a:xfrm>
                <a:off x="600" y="519"/>
                <a:ext cx="24" cy="54"/>
              </a:xfrm>
              <a:custGeom>
                <a:avLst/>
                <a:gdLst>
                  <a:gd name="T0" fmla="*/ 0 w 24"/>
                  <a:gd name="T1" fmla="*/ 15 h 54"/>
                  <a:gd name="T2" fmla="*/ 0 w 24"/>
                  <a:gd name="T3" fmla="*/ 15 h 54"/>
                  <a:gd name="T4" fmla="*/ 14 w 24"/>
                  <a:gd name="T5" fmla="*/ 0 h 54"/>
                  <a:gd name="T6" fmla="*/ 23 w 24"/>
                  <a:gd name="T7" fmla="*/ 8 h 54"/>
                  <a:gd name="T8" fmla="*/ 18 w 24"/>
                  <a:gd name="T9" fmla="*/ 53 h 54"/>
                  <a:gd name="T10" fmla="*/ 0 w 24"/>
                  <a:gd name="T11" fmla="*/ 15 h 54"/>
                  <a:gd name="T12" fmla="*/ 0 w 24"/>
                  <a:gd name="T13" fmla="*/ 15 h 54"/>
                  <a:gd name="T14" fmla="*/ 0 60000 65536"/>
                  <a:gd name="T15" fmla="*/ 0 60000 65536"/>
                  <a:gd name="T16" fmla="*/ 0 60000 65536"/>
                  <a:gd name="T17" fmla="*/ 0 60000 65536"/>
                  <a:gd name="T18" fmla="*/ 0 60000 65536"/>
                  <a:gd name="T19" fmla="*/ 0 60000 65536"/>
                  <a:gd name="T20" fmla="*/ 0 60000 65536"/>
                  <a:gd name="T21" fmla="*/ 0 w 24"/>
                  <a:gd name="T22" fmla="*/ 0 h 54"/>
                  <a:gd name="T23" fmla="*/ 24 w 2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4">
                    <a:moveTo>
                      <a:pt x="0" y="15"/>
                    </a:moveTo>
                    <a:lnTo>
                      <a:pt x="0" y="15"/>
                    </a:lnTo>
                    <a:lnTo>
                      <a:pt x="14" y="0"/>
                    </a:lnTo>
                    <a:lnTo>
                      <a:pt x="23" y="8"/>
                    </a:lnTo>
                    <a:lnTo>
                      <a:pt x="18" y="53"/>
                    </a:lnTo>
                    <a:lnTo>
                      <a:pt x="0" y="1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74" name="Freeform 71"/>
            <p:cNvSpPr>
              <a:spLocks/>
            </p:cNvSpPr>
            <p:nvPr/>
          </p:nvSpPr>
          <p:spPr bwMode="auto">
            <a:xfrm>
              <a:off x="3457218" y="3232234"/>
              <a:ext cx="353649" cy="351461"/>
            </a:xfrm>
            <a:custGeom>
              <a:avLst/>
              <a:gdLst>
                <a:gd name="T0" fmla="*/ 0 w 467"/>
                <a:gd name="T1" fmla="*/ 320 h 464"/>
                <a:gd name="T2" fmla="*/ 0 w 467"/>
                <a:gd name="T3" fmla="*/ 320 h 464"/>
                <a:gd name="T4" fmla="*/ 19 w 467"/>
                <a:gd name="T5" fmla="*/ 384 h 464"/>
                <a:gd name="T6" fmla="*/ 39 w 467"/>
                <a:gd name="T7" fmla="*/ 406 h 464"/>
                <a:gd name="T8" fmla="*/ 77 w 467"/>
                <a:gd name="T9" fmla="*/ 429 h 464"/>
                <a:gd name="T10" fmla="*/ 106 w 467"/>
                <a:gd name="T11" fmla="*/ 463 h 464"/>
                <a:gd name="T12" fmla="*/ 143 w 467"/>
                <a:gd name="T13" fmla="*/ 445 h 464"/>
                <a:gd name="T14" fmla="*/ 158 w 467"/>
                <a:gd name="T15" fmla="*/ 456 h 464"/>
                <a:gd name="T16" fmla="*/ 181 w 467"/>
                <a:gd name="T17" fmla="*/ 445 h 464"/>
                <a:gd name="T18" fmla="*/ 195 w 467"/>
                <a:gd name="T19" fmla="*/ 426 h 464"/>
                <a:gd name="T20" fmla="*/ 235 w 467"/>
                <a:gd name="T21" fmla="*/ 419 h 464"/>
                <a:gd name="T22" fmla="*/ 256 w 467"/>
                <a:gd name="T23" fmla="*/ 391 h 464"/>
                <a:gd name="T24" fmla="*/ 245 w 467"/>
                <a:gd name="T25" fmla="*/ 384 h 464"/>
                <a:gd name="T26" fmla="*/ 282 w 467"/>
                <a:gd name="T27" fmla="*/ 297 h 464"/>
                <a:gd name="T28" fmla="*/ 291 w 467"/>
                <a:gd name="T29" fmla="*/ 254 h 464"/>
                <a:gd name="T30" fmla="*/ 327 w 467"/>
                <a:gd name="T31" fmla="*/ 271 h 464"/>
                <a:gd name="T32" fmla="*/ 346 w 467"/>
                <a:gd name="T33" fmla="*/ 221 h 464"/>
                <a:gd name="T34" fmla="*/ 364 w 467"/>
                <a:gd name="T35" fmla="*/ 218 h 464"/>
                <a:gd name="T36" fmla="*/ 392 w 467"/>
                <a:gd name="T37" fmla="*/ 171 h 464"/>
                <a:gd name="T38" fmla="*/ 400 w 467"/>
                <a:gd name="T39" fmla="*/ 119 h 464"/>
                <a:gd name="T40" fmla="*/ 456 w 467"/>
                <a:gd name="T41" fmla="*/ 151 h 464"/>
                <a:gd name="T42" fmla="*/ 466 w 467"/>
                <a:gd name="T43" fmla="*/ 125 h 464"/>
                <a:gd name="T44" fmla="*/ 451 w 467"/>
                <a:gd name="T45" fmla="*/ 104 h 464"/>
                <a:gd name="T46" fmla="*/ 425 w 467"/>
                <a:gd name="T47" fmla="*/ 93 h 464"/>
                <a:gd name="T48" fmla="*/ 394 w 467"/>
                <a:gd name="T49" fmla="*/ 96 h 464"/>
                <a:gd name="T50" fmla="*/ 384 w 467"/>
                <a:gd name="T51" fmla="*/ 114 h 464"/>
                <a:gd name="T52" fmla="*/ 327 w 467"/>
                <a:gd name="T53" fmla="*/ 129 h 464"/>
                <a:gd name="T54" fmla="*/ 293 w 467"/>
                <a:gd name="T55" fmla="*/ 172 h 464"/>
                <a:gd name="T56" fmla="*/ 281 w 467"/>
                <a:gd name="T57" fmla="*/ 104 h 464"/>
                <a:gd name="T58" fmla="*/ 180 w 467"/>
                <a:gd name="T59" fmla="*/ 121 h 464"/>
                <a:gd name="T60" fmla="*/ 160 w 467"/>
                <a:gd name="T61" fmla="*/ 0 h 464"/>
                <a:gd name="T62" fmla="*/ 146 w 467"/>
                <a:gd name="T63" fmla="*/ 11 h 464"/>
                <a:gd name="T64" fmla="*/ 155 w 467"/>
                <a:gd name="T65" fmla="*/ 34 h 464"/>
                <a:gd name="T66" fmla="*/ 142 w 467"/>
                <a:gd name="T67" fmla="*/ 141 h 464"/>
                <a:gd name="T68" fmla="*/ 123 w 467"/>
                <a:gd name="T69" fmla="*/ 164 h 464"/>
                <a:gd name="T70" fmla="*/ 69 w 467"/>
                <a:gd name="T71" fmla="*/ 205 h 464"/>
                <a:gd name="T72" fmla="*/ 59 w 467"/>
                <a:gd name="T73" fmla="*/ 250 h 464"/>
                <a:gd name="T74" fmla="*/ 39 w 467"/>
                <a:gd name="T75" fmla="*/ 239 h 464"/>
                <a:gd name="T76" fmla="*/ 32 w 467"/>
                <a:gd name="T77" fmla="*/ 293 h 464"/>
                <a:gd name="T78" fmla="*/ 0 w 467"/>
                <a:gd name="T79" fmla="*/ 320 h 464"/>
                <a:gd name="T80" fmla="*/ 0 w 467"/>
                <a:gd name="T81" fmla="*/ 320 h 4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7"/>
                <a:gd name="T124" fmla="*/ 0 h 464"/>
                <a:gd name="T125" fmla="*/ 467 w 467"/>
                <a:gd name="T126" fmla="*/ 464 h 4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7" h="464">
                  <a:moveTo>
                    <a:pt x="0" y="320"/>
                  </a:moveTo>
                  <a:lnTo>
                    <a:pt x="0" y="320"/>
                  </a:lnTo>
                  <a:lnTo>
                    <a:pt x="19" y="384"/>
                  </a:lnTo>
                  <a:lnTo>
                    <a:pt x="39" y="406"/>
                  </a:lnTo>
                  <a:lnTo>
                    <a:pt x="77" y="429"/>
                  </a:lnTo>
                  <a:lnTo>
                    <a:pt x="106" y="463"/>
                  </a:lnTo>
                  <a:lnTo>
                    <a:pt x="143" y="445"/>
                  </a:lnTo>
                  <a:lnTo>
                    <a:pt x="158" y="456"/>
                  </a:lnTo>
                  <a:lnTo>
                    <a:pt x="181" y="445"/>
                  </a:lnTo>
                  <a:lnTo>
                    <a:pt x="195" y="426"/>
                  </a:lnTo>
                  <a:lnTo>
                    <a:pt x="235" y="419"/>
                  </a:lnTo>
                  <a:lnTo>
                    <a:pt x="256" y="391"/>
                  </a:lnTo>
                  <a:lnTo>
                    <a:pt x="245" y="384"/>
                  </a:lnTo>
                  <a:lnTo>
                    <a:pt x="282" y="297"/>
                  </a:lnTo>
                  <a:lnTo>
                    <a:pt x="291" y="254"/>
                  </a:lnTo>
                  <a:lnTo>
                    <a:pt x="327" y="271"/>
                  </a:lnTo>
                  <a:lnTo>
                    <a:pt x="346" y="221"/>
                  </a:lnTo>
                  <a:lnTo>
                    <a:pt x="364" y="218"/>
                  </a:lnTo>
                  <a:lnTo>
                    <a:pt x="392" y="171"/>
                  </a:lnTo>
                  <a:lnTo>
                    <a:pt x="400" y="119"/>
                  </a:lnTo>
                  <a:lnTo>
                    <a:pt x="456" y="151"/>
                  </a:lnTo>
                  <a:lnTo>
                    <a:pt x="466" y="125"/>
                  </a:lnTo>
                  <a:lnTo>
                    <a:pt x="451" y="104"/>
                  </a:lnTo>
                  <a:lnTo>
                    <a:pt x="425" y="93"/>
                  </a:lnTo>
                  <a:lnTo>
                    <a:pt x="394" y="96"/>
                  </a:lnTo>
                  <a:lnTo>
                    <a:pt x="384" y="114"/>
                  </a:lnTo>
                  <a:lnTo>
                    <a:pt x="327" y="129"/>
                  </a:lnTo>
                  <a:lnTo>
                    <a:pt x="293" y="172"/>
                  </a:lnTo>
                  <a:lnTo>
                    <a:pt x="281" y="104"/>
                  </a:lnTo>
                  <a:lnTo>
                    <a:pt x="180" y="121"/>
                  </a:lnTo>
                  <a:lnTo>
                    <a:pt x="160" y="0"/>
                  </a:lnTo>
                  <a:lnTo>
                    <a:pt x="146" y="11"/>
                  </a:lnTo>
                  <a:lnTo>
                    <a:pt x="155" y="34"/>
                  </a:lnTo>
                  <a:lnTo>
                    <a:pt x="142" y="141"/>
                  </a:lnTo>
                  <a:lnTo>
                    <a:pt x="123" y="164"/>
                  </a:lnTo>
                  <a:lnTo>
                    <a:pt x="69" y="205"/>
                  </a:lnTo>
                  <a:lnTo>
                    <a:pt x="59" y="250"/>
                  </a:lnTo>
                  <a:lnTo>
                    <a:pt x="39" y="239"/>
                  </a:lnTo>
                  <a:lnTo>
                    <a:pt x="32" y="293"/>
                  </a:lnTo>
                  <a:lnTo>
                    <a:pt x="0" y="32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5" name="Freeform 72"/>
            <p:cNvSpPr>
              <a:spLocks/>
            </p:cNvSpPr>
            <p:nvPr/>
          </p:nvSpPr>
          <p:spPr bwMode="auto">
            <a:xfrm>
              <a:off x="2644660" y="2689136"/>
              <a:ext cx="416503" cy="438569"/>
            </a:xfrm>
            <a:custGeom>
              <a:avLst/>
              <a:gdLst>
                <a:gd name="T0" fmla="*/ 0 w 550"/>
                <a:gd name="T1" fmla="*/ 176 h 579"/>
                <a:gd name="T2" fmla="*/ 0 w 550"/>
                <a:gd name="T3" fmla="*/ 176 h 579"/>
                <a:gd name="T4" fmla="*/ 14 w 550"/>
                <a:gd name="T5" fmla="*/ 220 h 579"/>
                <a:gd name="T6" fmla="*/ 13 w 550"/>
                <a:gd name="T7" fmla="*/ 290 h 579"/>
                <a:gd name="T8" fmla="*/ 80 w 550"/>
                <a:gd name="T9" fmla="*/ 332 h 579"/>
                <a:gd name="T10" fmla="*/ 106 w 550"/>
                <a:gd name="T11" fmla="*/ 362 h 579"/>
                <a:gd name="T12" fmla="*/ 144 w 550"/>
                <a:gd name="T13" fmla="*/ 387 h 579"/>
                <a:gd name="T14" fmla="*/ 158 w 550"/>
                <a:gd name="T15" fmla="*/ 403 h 579"/>
                <a:gd name="T16" fmla="*/ 168 w 550"/>
                <a:gd name="T17" fmla="*/ 450 h 579"/>
                <a:gd name="T18" fmla="*/ 177 w 550"/>
                <a:gd name="T19" fmla="*/ 516 h 579"/>
                <a:gd name="T20" fmla="*/ 228 w 550"/>
                <a:gd name="T21" fmla="*/ 578 h 579"/>
                <a:gd name="T22" fmla="*/ 501 w 550"/>
                <a:gd name="T23" fmla="*/ 559 h 579"/>
                <a:gd name="T24" fmla="*/ 485 w 550"/>
                <a:gd name="T25" fmla="*/ 470 h 579"/>
                <a:gd name="T26" fmla="*/ 494 w 550"/>
                <a:gd name="T27" fmla="*/ 378 h 579"/>
                <a:gd name="T28" fmla="*/ 511 w 550"/>
                <a:gd name="T29" fmla="*/ 336 h 579"/>
                <a:gd name="T30" fmla="*/ 509 w 550"/>
                <a:gd name="T31" fmla="*/ 299 h 579"/>
                <a:gd name="T32" fmla="*/ 543 w 550"/>
                <a:gd name="T33" fmla="*/ 216 h 579"/>
                <a:gd name="T34" fmla="*/ 549 w 550"/>
                <a:gd name="T35" fmla="*/ 194 h 579"/>
                <a:gd name="T36" fmla="*/ 539 w 550"/>
                <a:gd name="T37" fmla="*/ 190 h 579"/>
                <a:gd name="T38" fmla="*/ 525 w 550"/>
                <a:gd name="T39" fmla="*/ 207 h 579"/>
                <a:gd name="T40" fmla="*/ 514 w 550"/>
                <a:gd name="T41" fmla="*/ 250 h 579"/>
                <a:gd name="T42" fmla="*/ 492 w 550"/>
                <a:gd name="T43" fmla="*/ 255 h 579"/>
                <a:gd name="T44" fmla="*/ 481 w 550"/>
                <a:gd name="T45" fmla="*/ 280 h 579"/>
                <a:gd name="T46" fmla="*/ 458 w 550"/>
                <a:gd name="T47" fmla="*/ 297 h 579"/>
                <a:gd name="T48" fmla="*/ 460 w 550"/>
                <a:gd name="T49" fmla="*/ 269 h 579"/>
                <a:gd name="T50" fmla="*/ 474 w 550"/>
                <a:gd name="T51" fmla="*/ 240 h 579"/>
                <a:gd name="T52" fmla="*/ 490 w 550"/>
                <a:gd name="T53" fmla="*/ 230 h 579"/>
                <a:gd name="T54" fmla="*/ 492 w 550"/>
                <a:gd name="T55" fmla="*/ 220 h 579"/>
                <a:gd name="T56" fmla="*/ 463 w 550"/>
                <a:gd name="T57" fmla="*/ 139 h 579"/>
                <a:gd name="T58" fmla="*/ 442 w 550"/>
                <a:gd name="T59" fmla="*/ 133 h 579"/>
                <a:gd name="T60" fmla="*/ 434 w 550"/>
                <a:gd name="T61" fmla="*/ 115 h 579"/>
                <a:gd name="T62" fmla="*/ 383 w 550"/>
                <a:gd name="T63" fmla="*/ 109 h 579"/>
                <a:gd name="T64" fmla="*/ 268 w 550"/>
                <a:gd name="T65" fmla="*/ 79 h 579"/>
                <a:gd name="T66" fmla="*/ 222 w 550"/>
                <a:gd name="T67" fmla="*/ 46 h 579"/>
                <a:gd name="T68" fmla="*/ 196 w 550"/>
                <a:gd name="T69" fmla="*/ 35 h 579"/>
                <a:gd name="T70" fmla="*/ 180 w 550"/>
                <a:gd name="T71" fmla="*/ 46 h 579"/>
                <a:gd name="T72" fmla="*/ 175 w 550"/>
                <a:gd name="T73" fmla="*/ 42 h 579"/>
                <a:gd name="T74" fmla="*/ 184 w 550"/>
                <a:gd name="T75" fmla="*/ 35 h 579"/>
                <a:gd name="T76" fmla="*/ 184 w 550"/>
                <a:gd name="T77" fmla="*/ 20 h 579"/>
                <a:gd name="T78" fmla="*/ 189 w 550"/>
                <a:gd name="T79" fmla="*/ 15 h 579"/>
                <a:gd name="T80" fmla="*/ 189 w 550"/>
                <a:gd name="T81" fmla="*/ 4 h 579"/>
                <a:gd name="T82" fmla="*/ 182 w 550"/>
                <a:gd name="T83" fmla="*/ 0 h 579"/>
                <a:gd name="T84" fmla="*/ 118 w 550"/>
                <a:gd name="T85" fmla="*/ 28 h 579"/>
                <a:gd name="T86" fmla="*/ 94 w 550"/>
                <a:gd name="T87" fmla="*/ 38 h 579"/>
                <a:gd name="T88" fmla="*/ 84 w 550"/>
                <a:gd name="T89" fmla="*/ 39 h 579"/>
                <a:gd name="T90" fmla="*/ 68 w 550"/>
                <a:gd name="T91" fmla="*/ 30 h 579"/>
                <a:gd name="T92" fmla="*/ 66 w 550"/>
                <a:gd name="T93" fmla="*/ 38 h 579"/>
                <a:gd name="T94" fmla="*/ 63 w 550"/>
                <a:gd name="T95" fmla="*/ 30 h 579"/>
                <a:gd name="T96" fmla="*/ 51 w 550"/>
                <a:gd name="T97" fmla="*/ 41 h 579"/>
                <a:gd name="T98" fmla="*/ 54 w 550"/>
                <a:gd name="T99" fmla="*/ 108 h 579"/>
                <a:gd name="T100" fmla="*/ 0 w 550"/>
                <a:gd name="T101" fmla="*/ 176 h 579"/>
                <a:gd name="T102" fmla="*/ 0 w 550"/>
                <a:gd name="T103" fmla="*/ 176 h 5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0"/>
                <a:gd name="T157" fmla="*/ 0 h 579"/>
                <a:gd name="T158" fmla="*/ 550 w 550"/>
                <a:gd name="T159" fmla="*/ 579 h 5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0" h="579">
                  <a:moveTo>
                    <a:pt x="0" y="176"/>
                  </a:moveTo>
                  <a:lnTo>
                    <a:pt x="0" y="176"/>
                  </a:lnTo>
                  <a:lnTo>
                    <a:pt x="14" y="220"/>
                  </a:lnTo>
                  <a:lnTo>
                    <a:pt x="13" y="290"/>
                  </a:lnTo>
                  <a:lnTo>
                    <a:pt x="80" y="332"/>
                  </a:lnTo>
                  <a:lnTo>
                    <a:pt x="106" y="362"/>
                  </a:lnTo>
                  <a:lnTo>
                    <a:pt x="144" y="387"/>
                  </a:lnTo>
                  <a:lnTo>
                    <a:pt x="158" y="403"/>
                  </a:lnTo>
                  <a:lnTo>
                    <a:pt x="168" y="450"/>
                  </a:lnTo>
                  <a:lnTo>
                    <a:pt x="177" y="516"/>
                  </a:lnTo>
                  <a:lnTo>
                    <a:pt x="228" y="578"/>
                  </a:lnTo>
                  <a:lnTo>
                    <a:pt x="501" y="559"/>
                  </a:lnTo>
                  <a:lnTo>
                    <a:pt x="485" y="470"/>
                  </a:lnTo>
                  <a:lnTo>
                    <a:pt x="494" y="378"/>
                  </a:lnTo>
                  <a:lnTo>
                    <a:pt x="511" y="336"/>
                  </a:lnTo>
                  <a:lnTo>
                    <a:pt x="509" y="299"/>
                  </a:lnTo>
                  <a:lnTo>
                    <a:pt x="543" y="216"/>
                  </a:lnTo>
                  <a:lnTo>
                    <a:pt x="549" y="194"/>
                  </a:lnTo>
                  <a:lnTo>
                    <a:pt x="539" y="190"/>
                  </a:lnTo>
                  <a:lnTo>
                    <a:pt x="525" y="207"/>
                  </a:lnTo>
                  <a:lnTo>
                    <a:pt x="514" y="250"/>
                  </a:lnTo>
                  <a:lnTo>
                    <a:pt x="492" y="255"/>
                  </a:lnTo>
                  <a:lnTo>
                    <a:pt x="481" y="280"/>
                  </a:lnTo>
                  <a:lnTo>
                    <a:pt x="458" y="297"/>
                  </a:lnTo>
                  <a:lnTo>
                    <a:pt x="460" y="269"/>
                  </a:lnTo>
                  <a:lnTo>
                    <a:pt x="474" y="240"/>
                  </a:lnTo>
                  <a:lnTo>
                    <a:pt x="490" y="230"/>
                  </a:lnTo>
                  <a:lnTo>
                    <a:pt x="492" y="220"/>
                  </a:lnTo>
                  <a:lnTo>
                    <a:pt x="463" y="139"/>
                  </a:lnTo>
                  <a:lnTo>
                    <a:pt x="442" y="133"/>
                  </a:lnTo>
                  <a:lnTo>
                    <a:pt x="434" y="115"/>
                  </a:lnTo>
                  <a:lnTo>
                    <a:pt x="383" y="109"/>
                  </a:lnTo>
                  <a:lnTo>
                    <a:pt x="268" y="79"/>
                  </a:lnTo>
                  <a:lnTo>
                    <a:pt x="222" y="46"/>
                  </a:lnTo>
                  <a:lnTo>
                    <a:pt x="196" y="35"/>
                  </a:lnTo>
                  <a:lnTo>
                    <a:pt x="180" y="46"/>
                  </a:lnTo>
                  <a:lnTo>
                    <a:pt x="175" y="42"/>
                  </a:lnTo>
                  <a:lnTo>
                    <a:pt x="184" y="35"/>
                  </a:lnTo>
                  <a:lnTo>
                    <a:pt x="184" y="20"/>
                  </a:lnTo>
                  <a:lnTo>
                    <a:pt x="189" y="15"/>
                  </a:lnTo>
                  <a:lnTo>
                    <a:pt x="189" y="4"/>
                  </a:lnTo>
                  <a:lnTo>
                    <a:pt x="182" y="0"/>
                  </a:lnTo>
                  <a:lnTo>
                    <a:pt x="118" y="28"/>
                  </a:lnTo>
                  <a:lnTo>
                    <a:pt x="94" y="38"/>
                  </a:lnTo>
                  <a:lnTo>
                    <a:pt x="84" y="39"/>
                  </a:lnTo>
                  <a:lnTo>
                    <a:pt x="68" y="30"/>
                  </a:lnTo>
                  <a:lnTo>
                    <a:pt x="66" y="38"/>
                  </a:lnTo>
                  <a:lnTo>
                    <a:pt x="63" y="30"/>
                  </a:lnTo>
                  <a:lnTo>
                    <a:pt x="51" y="41"/>
                  </a:lnTo>
                  <a:lnTo>
                    <a:pt x="54" y="108"/>
                  </a:lnTo>
                  <a:lnTo>
                    <a:pt x="0" y="17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76" name="Freeform 73"/>
            <p:cNvSpPr>
              <a:spLocks/>
            </p:cNvSpPr>
            <p:nvPr/>
          </p:nvSpPr>
          <p:spPr bwMode="auto">
            <a:xfrm>
              <a:off x="1313366" y="2799725"/>
              <a:ext cx="553570" cy="457505"/>
            </a:xfrm>
            <a:custGeom>
              <a:avLst/>
              <a:gdLst>
                <a:gd name="T0" fmla="*/ 0 w 731"/>
                <a:gd name="T1" fmla="*/ 518 h 604"/>
                <a:gd name="T2" fmla="*/ 0 w 731"/>
                <a:gd name="T3" fmla="*/ 518 h 604"/>
                <a:gd name="T4" fmla="*/ 22 w 731"/>
                <a:gd name="T5" fmla="*/ 387 h 604"/>
                <a:gd name="T6" fmla="*/ 75 w 731"/>
                <a:gd name="T7" fmla="*/ 64 h 604"/>
                <a:gd name="T8" fmla="*/ 87 w 731"/>
                <a:gd name="T9" fmla="*/ 0 h 604"/>
                <a:gd name="T10" fmla="*/ 374 w 731"/>
                <a:gd name="T11" fmla="*/ 43 h 604"/>
                <a:gd name="T12" fmla="*/ 730 w 731"/>
                <a:gd name="T13" fmla="*/ 80 h 604"/>
                <a:gd name="T14" fmla="*/ 705 w 731"/>
                <a:gd name="T15" fmla="*/ 342 h 604"/>
                <a:gd name="T16" fmla="*/ 680 w 731"/>
                <a:gd name="T17" fmla="*/ 603 h 604"/>
                <a:gd name="T18" fmla="*/ 194 w 731"/>
                <a:gd name="T19" fmla="*/ 548 h 604"/>
                <a:gd name="T20" fmla="*/ 0 w 731"/>
                <a:gd name="T21" fmla="*/ 518 h 604"/>
                <a:gd name="T22" fmla="*/ 0 w 731"/>
                <a:gd name="T23" fmla="*/ 518 h 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1"/>
                <a:gd name="T37" fmla="*/ 0 h 604"/>
                <a:gd name="T38" fmla="*/ 731 w 731"/>
                <a:gd name="T39" fmla="*/ 604 h 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1" h="604">
                  <a:moveTo>
                    <a:pt x="0" y="518"/>
                  </a:moveTo>
                  <a:lnTo>
                    <a:pt x="0" y="518"/>
                  </a:lnTo>
                  <a:lnTo>
                    <a:pt x="22" y="387"/>
                  </a:lnTo>
                  <a:lnTo>
                    <a:pt x="75" y="64"/>
                  </a:lnTo>
                  <a:lnTo>
                    <a:pt x="87" y="0"/>
                  </a:lnTo>
                  <a:lnTo>
                    <a:pt x="374" y="43"/>
                  </a:lnTo>
                  <a:lnTo>
                    <a:pt x="730" y="80"/>
                  </a:lnTo>
                  <a:lnTo>
                    <a:pt x="705" y="342"/>
                  </a:lnTo>
                  <a:lnTo>
                    <a:pt x="680" y="603"/>
                  </a:lnTo>
                  <a:lnTo>
                    <a:pt x="194" y="548"/>
                  </a:lnTo>
                  <a:lnTo>
                    <a:pt x="0" y="51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27" name="Freeform 74"/>
          <p:cNvSpPr>
            <a:spLocks/>
          </p:cNvSpPr>
          <p:nvPr/>
        </p:nvSpPr>
        <p:spPr bwMode="auto">
          <a:xfrm>
            <a:off x="2384425" y="2243139"/>
            <a:ext cx="242888" cy="1906587"/>
          </a:xfrm>
          <a:custGeom>
            <a:avLst/>
            <a:gdLst>
              <a:gd name="T0" fmla="*/ 2147483647 w 153"/>
              <a:gd name="T1" fmla="*/ 2147483647 h 1201"/>
              <a:gd name="T2" fmla="*/ 2147483647 w 153"/>
              <a:gd name="T3" fmla="*/ 2147483647 h 1201"/>
              <a:gd name="T4" fmla="*/ 2147483647 w 153"/>
              <a:gd name="T5" fmla="*/ 2147483647 h 1201"/>
              <a:gd name="T6" fmla="*/ 2147483647 w 153"/>
              <a:gd name="T7" fmla="*/ 0 h 1201"/>
              <a:gd name="T8" fmla="*/ 0 60000 65536"/>
              <a:gd name="T9" fmla="*/ 0 60000 65536"/>
              <a:gd name="T10" fmla="*/ 0 60000 65536"/>
              <a:gd name="T11" fmla="*/ 0 60000 65536"/>
              <a:gd name="T12" fmla="*/ 0 w 153"/>
              <a:gd name="T13" fmla="*/ 0 h 1201"/>
              <a:gd name="T14" fmla="*/ 153 w 153"/>
              <a:gd name="T15" fmla="*/ 1201 h 1201"/>
            </a:gdLst>
            <a:ahLst/>
            <a:cxnLst>
              <a:cxn ang="T8">
                <a:pos x="T0" y="T1"/>
              </a:cxn>
              <a:cxn ang="T9">
                <a:pos x="T2" y="T3"/>
              </a:cxn>
              <a:cxn ang="T10">
                <a:pos x="T4" y="T5"/>
              </a:cxn>
              <a:cxn ang="T11">
                <a:pos x="T6" y="T7"/>
              </a:cxn>
            </a:cxnLst>
            <a:rect l="T12" t="T13" r="T14" b="T15"/>
            <a:pathLst>
              <a:path w="153" h="1201">
                <a:moveTo>
                  <a:pt x="118" y="1201"/>
                </a:moveTo>
                <a:cubicBezTo>
                  <a:pt x="84" y="1106"/>
                  <a:pt x="50" y="1011"/>
                  <a:pt x="34" y="878"/>
                </a:cubicBezTo>
                <a:cubicBezTo>
                  <a:pt x="18" y="745"/>
                  <a:pt x="0" y="546"/>
                  <a:pt x="20" y="400"/>
                </a:cubicBezTo>
                <a:cubicBezTo>
                  <a:pt x="40" y="254"/>
                  <a:pt x="96" y="127"/>
                  <a:pt x="153"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28" name="Freeform 75"/>
          <p:cNvSpPr>
            <a:spLocks/>
          </p:cNvSpPr>
          <p:nvPr/>
        </p:nvSpPr>
        <p:spPr bwMode="auto">
          <a:xfrm>
            <a:off x="3243263" y="2376488"/>
            <a:ext cx="677862" cy="2341562"/>
          </a:xfrm>
          <a:custGeom>
            <a:avLst/>
            <a:gdLst>
              <a:gd name="T0" fmla="*/ 2147483647 w 427"/>
              <a:gd name="T1" fmla="*/ 2147483647 h 1475"/>
              <a:gd name="T2" fmla="*/ 2147483647 w 427"/>
              <a:gd name="T3" fmla="*/ 2147483647 h 1475"/>
              <a:gd name="T4" fmla="*/ 2147483647 w 427"/>
              <a:gd name="T5" fmla="*/ 2147483647 h 1475"/>
              <a:gd name="T6" fmla="*/ 2147483647 w 427"/>
              <a:gd name="T7" fmla="*/ 0 h 1475"/>
              <a:gd name="T8" fmla="*/ 0 60000 65536"/>
              <a:gd name="T9" fmla="*/ 0 60000 65536"/>
              <a:gd name="T10" fmla="*/ 0 60000 65536"/>
              <a:gd name="T11" fmla="*/ 0 60000 65536"/>
              <a:gd name="T12" fmla="*/ 0 w 427"/>
              <a:gd name="T13" fmla="*/ 0 h 1475"/>
              <a:gd name="T14" fmla="*/ 427 w 427"/>
              <a:gd name="T15" fmla="*/ 1475 h 1475"/>
            </a:gdLst>
            <a:ahLst/>
            <a:cxnLst>
              <a:cxn ang="T8">
                <a:pos x="T0" y="T1"/>
              </a:cxn>
              <a:cxn ang="T9">
                <a:pos x="T2" y="T3"/>
              </a:cxn>
              <a:cxn ang="T10">
                <a:pos x="T4" y="T5"/>
              </a:cxn>
              <a:cxn ang="T11">
                <a:pos x="T6" y="T7"/>
              </a:cxn>
            </a:cxnLst>
            <a:rect l="T12" t="T13" r="T14" b="T15"/>
            <a:pathLst>
              <a:path w="427" h="1475">
                <a:moveTo>
                  <a:pt x="427" y="1475"/>
                </a:moveTo>
                <a:cubicBezTo>
                  <a:pt x="367" y="1384"/>
                  <a:pt x="138" y="1106"/>
                  <a:pt x="69" y="927"/>
                </a:cubicBezTo>
                <a:cubicBezTo>
                  <a:pt x="0" y="748"/>
                  <a:pt x="12" y="554"/>
                  <a:pt x="13" y="400"/>
                </a:cubicBezTo>
                <a:cubicBezTo>
                  <a:pt x="14" y="246"/>
                  <a:pt x="63" y="83"/>
                  <a:pt x="76"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29" name="Freeform 76"/>
          <p:cNvSpPr>
            <a:spLocks/>
          </p:cNvSpPr>
          <p:nvPr/>
        </p:nvSpPr>
        <p:spPr bwMode="auto">
          <a:xfrm>
            <a:off x="3908425" y="2409826"/>
            <a:ext cx="693738" cy="2028825"/>
          </a:xfrm>
          <a:custGeom>
            <a:avLst/>
            <a:gdLst>
              <a:gd name="T0" fmla="*/ 2147483647 w 437"/>
              <a:gd name="T1" fmla="*/ 2147483647 h 1278"/>
              <a:gd name="T2" fmla="*/ 2147483647 w 437"/>
              <a:gd name="T3" fmla="*/ 2147483647 h 1278"/>
              <a:gd name="T4" fmla="*/ 2147483647 w 437"/>
              <a:gd name="T5" fmla="*/ 2147483647 h 1278"/>
              <a:gd name="T6" fmla="*/ 2147483647 w 437"/>
              <a:gd name="T7" fmla="*/ 2147483647 h 1278"/>
              <a:gd name="T8" fmla="*/ 2147483647 w 437"/>
              <a:gd name="T9" fmla="*/ 0 h 1278"/>
              <a:gd name="T10" fmla="*/ 0 60000 65536"/>
              <a:gd name="T11" fmla="*/ 0 60000 65536"/>
              <a:gd name="T12" fmla="*/ 0 60000 65536"/>
              <a:gd name="T13" fmla="*/ 0 60000 65536"/>
              <a:gd name="T14" fmla="*/ 0 60000 65536"/>
              <a:gd name="T15" fmla="*/ 0 w 437"/>
              <a:gd name="T16" fmla="*/ 0 h 1278"/>
              <a:gd name="T17" fmla="*/ 437 w 437"/>
              <a:gd name="T18" fmla="*/ 1278 h 1278"/>
            </a:gdLst>
            <a:ahLst/>
            <a:cxnLst>
              <a:cxn ang="T10">
                <a:pos x="T0" y="T1"/>
              </a:cxn>
              <a:cxn ang="T11">
                <a:pos x="T2" y="T3"/>
              </a:cxn>
              <a:cxn ang="T12">
                <a:pos x="T4" y="T5"/>
              </a:cxn>
              <a:cxn ang="T13">
                <a:pos x="T6" y="T7"/>
              </a:cxn>
              <a:cxn ang="T14">
                <a:pos x="T8" y="T9"/>
              </a:cxn>
            </a:cxnLst>
            <a:rect l="T15" t="T16" r="T17" b="T18"/>
            <a:pathLst>
              <a:path w="437" h="1278">
                <a:moveTo>
                  <a:pt x="437" y="1278"/>
                </a:moveTo>
                <a:cubicBezTo>
                  <a:pt x="382" y="1236"/>
                  <a:pt x="324" y="1194"/>
                  <a:pt x="261" y="1110"/>
                </a:cubicBezTo>
                <a:cubicBezTo>
                  <a:pt x="198" y="1026"/>
                  <a:pt x="99" y="908"/>
                  <a:pt x="57" y="773"/>
                </a:cubicBezTo>
                <a:cubicBezTo>
                  <a:pt x="15" y="638"/>
                  <a:pt x="0" y="431"/>
                  <a:pt x="8" y="302"/>
                </a:cubicBezTo>
                <a:cubicBezTo>
                  <a:pt x="16" y="173"/>
                  <a:pt x="63" y="87"/>
                  <a:pt x="107"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0" name="Freeform 77"/>
          <p:cNvSpPr>
            <a:spLocks/>
          </p:cNvSpPr>
          <p:nvPr/>
        </p:nvSpPr>
        <p:spPr bwMode="auto">
          <a:xfrm>
            <a:off x="4467225" y="2598739"/>
            <a:ext cx="781050" cy="1584325"/>
          </a:xfrm>
          <a:custGeom>
            <a:avLst/>
            <a:gdLst>
              <a:gd name="T0" fmla="*/ 2147483647 w 492"/>
              <a:gd name="T1" fmla="*/ 2147483647 h 998"/>
              <a:gd name="T2" fmla="*/ 2147483647 w 492"/>
              <a:gd name="T3" fmla="*/ 2147483647 h 998"/>
              <a:gd name="T4" fmla="*/ 2147483647 w 492"/>
              <a:gd name="T5" fmla="*/ 2147483647 h 998"/>
              <a:gd name="T6" fmla="*/ 2147483647 w 492"/>
              <a:gd name="T7" fmla="*/ 2147483647 h 998"/>
              <a:gd name="T8" fmla="*/ 2147483647 w 492"/>
              <a:gd name="T9" fmla="*/ 0 h 998"/>
              <a:gd name="T10" fmla="*/ 0 60000 65536"/>
              <a:gd name="T11" fmla="*/ 0 60000 65536"/>
              <a:gd name="T12" fmla="*/ 0 60000 65536"/>
              <a:gd name="T13" fmla="*/ 0 60000 65536"/>
              <a:gd name="T14" fmla="*/ 0 60000 65536"/>
              <a:gd name="T15" fmla="*/ 0 w 492"/>
              <a:gd name="T16" fmla="*/ 0 h 998"/>
              <a:gd name="T17" fmla="*/ 492 w 492"/>
              <a:gd name="T18" fmla="*/ 998 h 998"/>
            </a:gdLst>
            <a:ahLst/>
            <a:cxnLst>
              <a:cxn ang="T10">
                <a:pos x="T0" y="T1"/>
              </a:cxn>
              <a:cxn ang="T11">
                <a:pos x="T2" y="T3"/>
              </a:cxn>
              <a:cxn ang="T12">
                <a:pos x="T4" y="T5"/>
              </a:cxn>
              <a:cxn ang="T13">
                <a:pos x="T6" y="T7"/>
              </a:cxn>
              <a:cxn ang="T14">
                <a:pos x="T8" y="T9"/>
              </a:cxn>
            </a:cxnLst>
            <a:rect l="T15" t="T16" r="T17" b="T18"/>
            <a:pathLst>
              <a:path w="492" h="998">
                <a:moveTo>
                  <a:pt x="492" y="998"/>
                </a:moveTo>
                <a:cubicBezTo>
                  <a:pt x="377" y="931"/>
                  <a:pt x="267" y="882"/>
                  <a:pt x="190" y="801"/>
                </a:cubicBezTo>
                <a:cubicBezTo>
                  <a:pt x="113" y="720"/>
                  <a:pt x="58" y="612"/>
                  <a:pt x="29" y="513"/>
                </a:cubicBezTo>
                <a:cubicBezTo>
                  <a:pt x="0" y="414"/>
                  <a:pt x="2" y="289"/>
                  <a:pt x="14" y="204"/>
                </a:cubicBezTo>
                <a:cubicBezTo>
                  <a:pt x="26" y="119"/>
                  <a:pt x="60" y="50"/>
                  <a:pt x="99"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1" name="Freeform 78"/>
          <p:cNvSpPr>
            <a:spLocks/>
          </p:cNvSpPr>
          <p:nvPr/>
        </p:nvSpPr>
        <p:spPr bwMode="auto">
          <a:xfrm>
            <a:off x="5002213" y="2822576"/>
            <a:ext cx="614362" cy="847725"/>
          </a:xfrm>
          <a:custGeom>
            <a:avLst/>
            <a:gdLst>
              <a:gd name="T0" fmla="*/ 2147483647 w 387"/>
              <a:gd name="T1" fmla="*/ 2147483647 h 534"/>
              <a:gd name="T2" fmla="*/ 2147483647 w 387"/>
              <a:gd name="T3" fmla="*/ 2147483647 h 534"/>
              <a:gd name="T4" fmla="*/ 2147483647 w 387"/>
              <a:gd name="T5" fmla="*/ 2147483647 h 534"/>
              <a:gd name="T6" fmla="*/ 2147483647 w 387"/>
              <a:gd name="T7" fmla="*/ 0 h 534"/>
              <a:gd name="T8" fmla="*/ 0 60000 65536"/>
              <a:gd name="T9" fmla="*/ 0 60000 65536"/>
              <a:gd name="T10" fmla="*/ 0 60000 65536"/>
              <a:gd name="T11" fmla="*/ 0 60000 65536"/>
              <a:gd name="T12" fmla="*/ 0 w 387"/>
              <a:gd name="T13" fmla="*/ 0 h 534"/>
              <a:gd name="T14" fmla="*/ 387 w 387"/>
              <a:gd name="T15" fmla="*/ 534 h 534"/>
            </a:gdLst>
            <a:ahLst/>
            <a:cxnLst>
              <a:cxn ang="T8">
                <a:pos x="T0" y="T1"/>
              </a:cxn>
              <a:cxn ang="T9">
                <a:pos x="T2" y="T3"/>
              </a:cxn>
              <a:cxn ang="T10">
                <a:pos x="T4" y="T5"/>
              </a:cxn>
              <a:cxn ang="T11">
                <a:pos x="T6" y="T7"/>
              </a:cxn>
            </a:cxnLst>
            <a:rect l="T12" t="T13" r="T14" b="T15"/>
            <a:pathLst>
              <a:path w="387" h="534">
                <a:moveTo>
                  <a:pt x="387" y="534"/>
                </a:moveTo>
                <a:cubicBezTo>
                  <a:pt x="295" y="512"/>
                  <a:pt x="203" y="491"/>
                  <a:pt x="141" y="435"/>
                </a:cubicBezTo>
                <a:cubicBezTo>
                  <a:pt x="79" y="379"/>
                  <a:pt x="30" y="268"/>
                  <a:pt x="15" y="196"/>
                </a:cubicBezTo>
                <a:cubicBezTo>
                  <a:pt x="0" y="124"/>
                  <a:pt x="25" y="62"/>
                  <a:pt x="50"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2" name="Freeform 79"/>
          <p:cNvSpPr>
            <a:spLocks/>
          </p:cNvSpPr>
          <p:nvPr/>
        </p:nvSpPr>
        <p:spPr bwMode="auto">
          <a:xfrm>
            <a:off x="5395913" y="2930526"/>
            <a:ext cx="431800" cy="460375"/>
          </a:xfrm>
          <a:custGeom>
            <a:avLst/>
            <a:gdLst>
              <a:gd name="T0" fmla="*/ 2147483647 w 272"/>
              <a:gd name="T1" fmla="*/ 2147483647 h 290"/>
              <a:gd name="T2" fmla="*/ 2147483647 w 272"/>
              <a:gd name="T3" fmla="*/ 2147483647 h 290"/>
              <a:gd name="T4" fmla="*/ 2147483647 w 272"/>
              <a:gd name="T5" fmla="*/ 2147483647 h 290"/>
              <a:gd name="T6" fmla="*/ 2147483647 w 272"/>
              <a:gd name="T7" fmla="*/ 2147483647 h 290"/>
              <a:gd name="T8" fmla="*/ 2147483647 w 272"/>
              <a:gd name="T9" fmla="*/ 2147483647 h 290"/>
              <a:gd name="T10" fmla="*/ 0 60000 65536"/>
              <a:gd name="T11" fmla="*/ 0 60000 65536"/>
              <a:gd name="T12" fmla="*/ 0 60000 65536"/>
              <a:gd name="T13" fmla="*/ 0 60000 65536"/>
              <a:gd name="T14" fmla="*/ 0 60000 65536"/>
              <a:gd name="T15" fmla="*/ 0 w 272"/>
              <a:gd name="T16" fmla="*/ 0 h 290"/>
              <a:gd name="T17" fmla="*/ 272 w 272"/>
              <a:gd name="T18" fmla="*/ 290 h 290"/>
            </a:gdLst>
            <a:ahLst/>
            <a:cxnLst>
              <a:cxn ang="T10">
                <a:pos x="T0" y="T1"/>
              </a:cxn>
              <a:cxn ang="T11">
                <a:pos x="T2" y="T3"/>
              </a:cxn>
              <a:cxn ang="T12">
                <a:pos x="T4" y="T5"/>
              </a:cxn>
              <a:cxn ang="T13">
                <a:pos x="T6" y="T7"/>
              </a:cxn>
              <a:cxn ang="T14">
                <a:pos x="T8" y="T9"/>
              </a:cxn>
            </a:cxnLst>
            <a:rect l="T15" t="T16" r="T17" b="T18"/>
            <a:pathLst>
              <a:path w="272" h="290">
                <a:moveTo>
                  <a:pt x="111" y="290"/>
                </a:moveTo>
                <a:cubicBezTo>
                  <a:pt x="68" y="267"/>
                  <a:pt x="26" y="245"/>
                  <a:pt x="13" y="206"/>
                </a:cubicBezTo>
                <a:cubicBezTo>
                  <a:pt x="0" y="167"/>
                  <a:pt x="6" y="91"/>
                  <a:pt x="34" y="58"/>
                </a:cubicBezTo>
                <a:cubicBezTo>
                  <a:pt x="62" y="25"/>
                  <a:pt x="141" y="0"/>
                  <a:pt x="181" y="9"/>
                </a:cubicBezTo>
                <a:cubicBezTo>
                  <a:pt x="221" y="18"/>
                  <a:pt x="246" y="66"/>
                  <a:pt x="272" y="114"/>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33" name="Text Box 80"/>
          <p:cNvSpPr txBox="1">
            <a:spLocks noChangeArrowheads="1"/>
          </p:cNvSpPr>
          <p:nvPr/>
        </p:nvSpPr>
        <p:spPr bwMode="auto">
          <a:xfrm>
            <a:off x="5402263" y="3074989"/>
            <a:ext cx="663964" cy="246221"/>
          </a:xfrm>
          <a:prstGeom prst="rect">
            <a:avLst/>
          </a:prstGeom>
          <a:noFill/>
          <a:ln w="9525">
            <a:noFill/>
            <a:miter lim="800000"/>
            <a:headEnd/>
            <a:tailEnd/>
          </a:ln>
        </p:spPr>
        <p:txBody>
          <a:bodyPr wrap="none">
            <a:spAutoFit/>
          </a:bodyPr>
          <a:lstStyle/>
          <a:p>
            <a:r>
              <a:rPr lang="en-US" sz="1000" b="1">
                <a:latin typeface="Agency FB" pitchFamily="34" charset="0"/>
              </a:rPr>
              <a:t>Vegetables</a:t>
            </a:r>
          </a:p>
        </p:txBody>
      </p:sp>
      <p:sp>
        <p:nvSpPr>
          <p:cNvPr id="81934" name="Text Box 81"/>
          <p:cNvSpPr txBox="1">
            <a:spLocks noChangeArrowheads="1"/>
          </p:cNvSpPr>
          <p:nvPr/>
        </p:nvSpPr>
        <p:spPr bwMode="auto">
          <a:xfrm>
            <a:off x="5108575" y="2736851"/>
            <a:ext cx="420308" cy="246221"/>
          </a:xfrm>
          <a:prstGeom prst="rect">
            <a:avLst/>
          </a:prstGeom>
          <a:noFill/>
          <a:ln w="9525">
            <a:noFill/>
            <a:miter lim="800000"/>
            <a:headEnd/>
            <a:tailEnd/>
          </a:ln>
        </p:spPr>
        <p:txBody>
          <a:bodyPr wrap="none">
            <a:spAutoFit/>
          </a:bodyPr>
          <a:lstStyle/>
          <a:p>
            <a:r>
              <a:rPr lang="en-US" sz="1000" b="1">
                <a:latin typeface="Agency FB" pitchFamily="34" charset="0"/>
              </a:rPr>
              <a:t>Dairy</a:t>
            </a:r>
          </a:p>
        </p:txBody>
      </p:sp>
      <p:sp>
        <p:nvSpPr>
          <p:cNvPr id="81935" name="Text Box 82"/>
          <p:cNvSpPr txBox="1">
            <a:spLocks noChangeArrowheads="1"/>
          </p:cNvSpPr>
          <p:nvPr/>
        </p:nvSpPr>
        <p:spPr bwMode="auto">
          <a:xfrm>
            <a:off x="4781551" y="3617913"/>
            <a:ext cx="652743" cy="338554"/>
          </a:xfrm>
          <a:prstGeom prst="rect">
            <a:avLst/>
          </a:prstGeom>
          <a:noFill/>
          <a:ln w="9525">
            <a:noFill/>
            <a:miter lim="800000"/>
            <a:headEnd/>
            <a:tailEnd/>
          </a:ln>
        </p:spPr>
        <p:txBody>
          <a:bodyPr wrap="none">
            <a:spAutoFit/>
          </a:bodyPr>
          <a:lstStyle/>
          <a:p>
            <a:pPr>
              <a:lnSpc>
                <a:spcPct val="80000"/>
              </a:lnSpc>
            </a:pPr>
            <a:r>
              <a:rPr lang="en-US" sz="1000" b="1" dirty="0">
                <a:latin typeface="Agency FB" pitchFamily="34" charset="0"/>
              </a:rPr>
              <a:t>Cotton and</a:t>
            </a:r>
          </a:p>
          <a:p>
            <a:pPr>
              <a:lnSpc>
                <a:spcPct val="80000"/>
              </a:lnSpc>
            </a:pPr>
            <a:r>
              <a:rPr lang="en-US" sz="1000" b="1" dirty="0">
                <a:latin typeface="Agency FB" pitchFamily="34" charset="0"/>
              </a:rPr>
              <a:t>Tobacco</a:t>
            </a:r>
          </a:p>
        </p:txBody>
      </p:sp>
      <p:sp>
        <p:nvSpPr>
          <p:cNvPr id="81936" name="Text Box 83"/>
          <p:cNvSpPr txBox="1">
            <a:spLocks noChangeArrowheads="1"/>
          </p:cNvSpPr>
          <p:nvPr/>
        </p:nvSpPr>
        <p:spPr bwMode="auto">
          <a:xfrm>
            <a:off x="3871913" y="3060700"/>
            <a:ext cx="60305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Corn and</a:t>
            </a:r>
          </a:p>
          <a:p>
            <a:pPr>
              <a:lnSpc>
                <a:spcPct val="80000"/>
              </a:lnSpc>
            </a:pPr>
            <a:r>
              <a:rPr lang="en-US" sz="1000" b="1">
                <a:latin typeface="Agency FB" pitchFamily="34" charset="0"/>
              </a:rPr>
              <a:t>Soybeans</a:t>
            </a:r>
          </a:p>
        </p:txBody>
      </p:sp>
      <p:sp>
        <p:nvSpPr>
          <p:cNvPr id="81937" name="Text Box 84"/>
          <p:cNvSpPr txBox="1">
            <a:spLocks noChangeArrowheads="1"/>
          </p:cNvSpPr>
          <p:nvPr/>
        </p:nvSpPr>
        <p:spPr bwMode="auto">
          <a:xfrm>
            <a:off x="3379788" y="3087689"/>
            <a:ext cx="455574" cy="246221"/>
          </a:xfrm>
          <a:prstGeom prst="rect">
            <a:avLst/>
          </a:prstGeom>
          <a:noFill/>
          <a:ln w="9525">
            <a:noFill/>
            <a:miter lim="800000"/>
            <a:headEnd/>
            <a:tailEnd/>
          </a:ln>
        </p:spPr>
        <p:txBody>
          <a:bodyPr wrap="none">
            <a:spAutoFit/>
          </a:bodyPr>
          <a:lstStyle/>
          <a:p>
            <a:r>
              <a:rPr lang="en-US" sz="1000" b="1">
                <a:latin typeface="Agency FB" pitchFamily="34" charset="0"/>
              </a:rPr>
              <a:t>Wheat</a:t>
            </a:r>
          </a:p>
        </p:txBody>
      </p:sp>
      <p:sp>
        <p:nvSpPr>
          <p:cNvPr id="81938" name="Text Box 85"/>
          <p:cNvSpPr txBox="1">
            <a:spLocks noChangeArrowheads="1"/>
          </p:cNvSpPr>
          <p:nvPr/>
        </p:nvSpPr>
        <p:spPr bwMode="auto">
          <a:xfrm>
            <a:off x="2551113" y="3265488"/>
            <a:ext cx="663964"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Beef Cattle</a:t>
            </a:r>
          </a:p>
          <a:p>
            <a:pPr>
              <a:lnSpc>
                <a:spcPct val="80000"/>
              </a:lnSpc>
            </a:pPr>
            <a:r>
              <a:rPr lang="en-US" sz="1000" b="1">
                <a:latin typeface="Agency FB" pitchFamily="34" charset="0"/>
              </a:rPr>
              <a:t>and Sheep</a:t>
            </a:r>
          </a:p>
        </p:txBody>
      </p:sp>
      <p:sp>
        <p:nvSpPr>
          <p:cNvPr id="81939" name="Text Box 86"/>
          <p:cNvSpPr txBox="1">
            <a:spLocks noChangeArrowheads="1"/>
          </p:cNvSpPr>
          <p:nvPr/>
        </p:nvSpPr>
        <p:spPr bwMode="auto">
          <a:xfrm>
            <a:off x="1879600" y="3057526"/>
            <a:ext cx="468398" cy="246221"/>
          </a:xfrm>
          <a:prstGeom prst="rect">
            <a:avLst/>
          </a:prstGeom>
          <a:noFill/>
          <a:ln w="9525">
            <a:noFill/>
            <a:miter lim="800000"/>
            <a:headEnd/>
            <a:tailEnd/>
          </a:ln>
        </p:spPr>
        <p:txBody>
          <a:bodyPr wrap="none">
            <a:spAutoFit/>
          </a:bodyPr>
          <a:lstStyle/>
          <a:p>
            <a:r>
              <a:rPr lang="en-US" sz="1000" b="1">
                <a:latin typeface="Agency FB" pitchFamily="34" charset="0"/>
              </a:rPr>
              <a:t>Forest</a:t>
            </a:r>
          </a:p>
        </p:txBody>
      </p:sp>
      <p:grpSp>
        <p:nvGrpSpPr>
          <p:cNvPr id="3" name="Group 2"/>
          <p:cNvGrpSpPr/>
          <p:nvPr/>
        </p:nvGrpSpPr>
        <p:grpSpPr>
          <a:xfrm>
            <a:off x="6237289" y="2247900"/>
            <a:ext cx="4103687" cy="2584450"/>
            <a:chOff x="4713288" y="2247900"/>
            <a:chExt cx="4103687" cy="2584450"/>
          </a:xfrm>
        </p:grpSpPr>
        <p:sp>
          <p:nvSpPr>
            <p:cNvPr id="81962" name="Freeform 88"/>
            <p:cNvSpPr>
              <a:spLocks/>
            </p:cNvSpPr>
            <p:nvPr/>
          </p:nvSpPr>
          <p:spPr bwMode="auto">
            <a:xfrm>
              <a:off x="7431157" y="3852956"/>
              <a:ext cx="299882" cy="487046"/>
            </a:xfrm>
            <a:custGeom>
              <a:avLst/>
              <a:gdLst>
                <a:gd name="T0" fmla="*/ 0 w 396"/>
                <a:gd name="T1" fmla="*/ 24 h 643"/>
                <a:gd name="T2" fmla="*/ 0 w 396"/>
                <a:gd name="T3" fmla="*/ 24 h 643"/>
                <a:gd name="T4" fmla="*/ 10 w 396"/>
                <a:gd name="T5" fmla="*/ 35 h 643"/>
                <a:gd name="T6" fmla="*/ 0 w 396"/>
                <a:gd name="T7" fmla="*/ 432 h 643"/>
                <a:gd name="T8" fmla="*/ 25 w 396"/>
                <a:gd name="T9" fmla="*/ 624 h 643"/>
                <a:gd name="T10" fmla="*/ 53 w 396"/>
                <a:gd name="T11" fmla="*/ 631 h 643"/>
                <a:gd name="T12" fmla="*/ 63 w 396"/>
                <a:gd name="T13" fmla="*/ 572 h 643"/>
                <a:gd name="T14" fmla="*/ 74 w 396"/>
                <a:gd name="T15" fmla="*/ 586 h 643"/>
                <a:gd name="T16" fmla="*/ 76 w 396"/>
                <a:gd name="T17" fmla="*/ 616 h 643"/>
                <a:gd name="T18" fmla="*/ 92 w 396"/>
                <a:gd name="T19" fmla="*/ 630 h 643"/>
                <a:gd name="T20" fmla="*/ 69 w 396"/>
                <a:gd name="T21" fmla="*/ 642 h 643"/>
                <a:gd name="T22" fmla="*/ 125 w 396"/>
                <a:gd name="T23" fmla="*/ 629 h 643"/>
                <a:gd name="T24" fmla="*/ 135 w 396"/>
                <a:gd name="T25" fmla="*/ 610 h 643"/>
                <a:gd name="T26" fmla="*/ 127 w 396"/>
                <a:gd name="T27" fmla="*/ 600 h 643"/>
                <a:gd name="T28" fmla="*/ 132 w 396"/>
                <a:gd name="T29" fmla="*/ 584 h 643"/>
                <a:gd name="T30" fmla="*/ 105 w 396"/>
                <a:gd name="T31" fmla="*/ 558 h 643"/>
                <a:gd name="T32" fmla="*/ 107 w 396"/>
                <a:gd name="T33" fmla="*/ 539 h 643"/>
                <a:gd name="T34" fmla="*/ 395 w 396"/>
                <a:gd name="T35" fmla="*/ 513 h 643"/>
                <a:gd name="T36" fmla="*/ 370 w 396"/>
                <a:gd name="T37" fmla="*/ 411 h 643"/>
                <a:gd name="T38" fmla="*/ 375 w 396"/>
                <a:gd name="T39" fmla="*/ 374 h 643"/>
                <a:gd name="T40" fmla="*/ 386 w 396"/>
                <a:gd name="T41" fmla="*/ 351 h 643"/>
                <a:gd name="T42" fmla="*/ 376 w 396"/>
                <a:gd name="T43" fmla="*/ 316 h 643"/>
                <a:gd name="T44" fmla="*/ 349 w 396"/>
                <a:gd name="T45" fmla="*/ 272 h 643"/>
                <a:gd name="T46" fmla="*/ 274 w 396"/>
                <a:gd name="T47" fmla="*/ 0 h 643"/>
                <a:gd name="T48" fmla="*/ 0 w 396"/>
                <a:gd name="T49" fmla="*/ 24 h 643"/>
                <a:gd name="T50" fmla="*/ 0 w 396"/>
                <a:gd name="T51" fmla="*/ 24 h 6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6"/>
                <a:gd name="T79" fmla="*/ 0 h 643"/>
                <a:gd name="T80" fmla="*/ 396 w 396"/>
                <a:gd name="T81" fmla="*/ 643 h 6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6" h="643">
                  <a:moveTo>
                    <a:pt x="0" y="24"/>
                  </a:moveTo>
                  <a:lnTo>
                    <a:pt x="0" y="24"/>
                  </a:lnTo>
                  <a:lnTo>
                    <a:pt x="10" y="35"/>
                  </a:lnTo>
                  <a:lnTo>
                    <a:pt x="0" y="432"/>
                  </a:lnTo>
                  <a:lnTo>
                    <a:pt x="25" y="624"/>
                  </a:lnTo>
                  <a:lnTo>
                    <a:pt x="53" y="631"/>
                  </a:lnTo>
                  <a:lnTo>
                    <a:pt x="63" y="572"/>
                  </a:lnTo>
                  <a:lnTo>
                    <a:pt x="74" y="586"/>
                  </a:lnTo>
                  <a:lnTo>
                    <a:pt x="76" y="616"/>
                  </a:lnTo>
                  <a:lnTo>
                    <a:pt x="92" y="630"/>
                  </a:lnTo>
                  <a:lnTo>
                    <a:pt x="69" y="642"/>
                  </a:lnTo>
                  <a:lnTo>
                    <a:pt x="125" y="629"/>
                  </a:lnTo>
                  <a:lnTo>
                    <a:pt x="135" y="610"/>
                  </a:lnTo>
                  <a:lnTo>
                    <a:pt x="127" y="600"/>
                  </a:lnTo>
                  <a:lnTo>
                    <a:pt x="132" y="584"/>
                  </a:lnTo>
                  <a:lnTo>
                    <a:pt x="105" y="558"/>
                  </a:lnTo>
                  <a:lnTo>
                    <a:pt x="107" y="539"/>
                  </a:lnTo>
                  <a:lnTo>
                    <a:pt x="395" y="513"/>
                  </a:lnTo>
                  <a:lnTo>
                    <a:pt x="370" y="411"/>
                  </a:lnTo>
                  <a:lnTo>
                    <a:pt x="375" y="374"/>
                  </a:lnTo>
                  <a:lnTo>
                    <a:pt x="386" y="351"/>
                  </a:lnTo>
                  <a:lnTo>
                    <a:pt x="376" y="316"/>
                  </a:lnTo>
                  <a:lnTo>
                    <a:pt x="349" y="272"/>
                  </a:lnTo>
                  <a:lnTo>
                    <a:pt x="274" y="0"/>
                  </a:lnTo>
                  <a:lnTo>
                    <a:pt x="0" y="2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3" name="Freeform 89"/>
            <p:cNvSpPr>
              <a:spLocks/>
            </p:cNvSpPr>
            <p:nvPr/>
          </p:nvSpPr>
          <p:spPr bwMode="auto">
            <a:xfrm>
              <a:off x="5247169" y="3551487"/>
              <a:ext cx="536910" cy="623389"/>
            </a:xfrm>
            <a:custGeom>
              <a:avLst/>
              <a:gdLst>
                <a:gd name="T0" fmla="*/ 0 w 709"/>
                <a:gd name="T1" fmla="*/ 562 h 823"/>
                <a:gd name="T2" fmla="*/ 0 w 709"/>
                <a:gd name="T3" fmla="*/ 562 h 823"/>
                <a:gd name="T4" fmla="*/ 45 w 709"/>
                <a:gd name="T5" fmla="*/ 523 h 823"/>
                <a:gd name="T6" fmla="*/ 27 w 709"/>
                <a:gd name="T7" fmla="*/ 491 h 823"/>
                <a:gd name="T8" fmla="*/ 37 w 709"/>
                <a:gd name="T9" fmla="*/ 446 h 823"/>
                <a:gd name="T10" fmla="*/ 83 w 709"/>
                <a:gd name="T11" fmla="*/ 369 h 823"/>
                <a:gd name="T12" fmla="*/ 117 w 709"/>
                <a:gd name="T13" fmla="*/ 347 h 823"/>
                <a:gd name="T14" fmla="*/ 97 w 709"/>
                <a:gd name="T15" fmla="*/ 320 h 823"/>
                <a:gd name="T16" fmla="*/ 85 w 709"/>
                <a:gd name="T17" fmla="*/ 243 h 823"/>
                <a:gd name="T18" fmla="*/ 99 w 709"/>
                <a:gd name="T19" fmla="*/ 106 h 823"/>
                <a:gd name="T20" fmla="*/ 123 w 709"/>
                <a:gd name="T21" fmla="*/ 99 h 823"/>
                <a:gd name="T22" fmla="*/ 163 w 709"/>
                <a:gd name="T23" fmla="*/ 122 h 823"/>
                <a:gd name="T24" fmla="*/ 197 w 709"/>
                <a:gd name="T25" fmla="*/ 0 h 823"/>
                <a:gd name="T26" fmla="*/ 708 w 709"/>
                <a:gd name="T27" fmla="*/ 88 h 823"/>
                <a:gd name="T28" fmla="*/ 601 w 709"/>
                <a:gd name="T29" fmla="*/ 822 h 823"/>
                <a:gd name="T30" fmla="*/ 444 w 709"/>
                <a:gd name="T31" fmla="*/ 797 h 823"/>
                <a:gd name="T32" fmla="*/ 345 w 709"/>
                <a:gd name="T33" fmla="*/ 770 h 823"/>
                <a:gd name="T34" fmla="*/ 146 w 709"/>
                <a:gd name="T35" fmla="*/ 651 h 823"/>
                <a:gd name="T36" fmla="*/ 0 w 709"/>
                <a:gd name="T37" fmla="*/ 562 h 823"/>
                <a:gd name="T38" fmla="*/ 0 w 709"/>
                <a:gd name="T39" fmla="*/ 562 h 8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9"/>
                <a:gd name="T61" fmla="*/ 0 h 823"/>
                <a:gd name="T62" fmla="*/ 709 w 709"/>
                <a:gd name="T63" fmla="*/ 823 h 8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9" h="823">
                  <a:moveTo>
                    <a:pt x="0" y="562"/>
                  </a:moveTo>
                  <a:lnTo>
                    <a:pt x="0" y="562"/>
                  </a:lnTo>
                  <a:lnTo>
                    <a:pt x="45" y="523"/>
                  </a:lnTo>
                  <a:lnTo>
                    <a:pt x="27" y="491"/>
                  </a:lnTo>
                  <a:lnTo>
                    <a:pt x="37" y="446"/>
                  </a:lnTo>
                  <a:lnTo>
                    <a:pt x="83" y="369"/>
                  </a:lnTo>
                  <a:lnTo>
                    <a:pt x="117" y="347"/>
                  </a:lnTo>
                  <a:lnTo>
                    <a:pt x="97" y="320"/>
                  </a:lnTo>
                  <a:lnTo>
                    <a:pt x="85" y="243"/>
                  </a:lnTo>
                  <a:lnTo>
                    <a:pt x="99" y="106"/>
                  </a:lnTo>
                  <a:lnTo>
                    <a:pt x="123" y="99"/>
                  </a:lnTo>
                  <a:lnTo>
                    <a:pt x="163" y="122"/>
                  </a:lnTo>
                  <a:lnTo>
                    <a:pt x="197" y="0"/>
                  </a:lnTo>
                  <a:lnTo>
                    <a:pt x="708" y="88"/>
                  </a:lnTo>
                  <a:lnTo>
                    <a:pt x="601" y="822"/>
                  </a:lnTo>
                  <a:lnTo>
                    <a:pt x="444" y="797"/>
                  </a:lnTo>
                  <a:lnTo>
                    <a:pt x="345" y="770"/>
                  </a:lnTo>
                  <a:lnTo>
                    <a:pt x="146" y="651"/>
                  </a:lnTo>
                  <a:lnTo>
                    <a:pt x="0" y="56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4" name="Freeform 90"/>
            <p:cNvSpPr>
              <a:spLocks/>
            </p:cNvSpPr>
            <p:nvPr/>
          </p:nvSpPr>
          <p:spPr bwMode="auto">
            <a:xfrm>
              <a:off x="6912422" y="3730247"/>
              <a:ext cx="396056" cy="358278"/>
            </a:xfrm>
            <a:custGeom>
              <a:avLst/>
              <a:gdLst>
                <a:gd name="T0" fmla="*/ 0 w 523"/>
                <a:gd name="T1" fmla="*/ 15 h 473"/>
                <a:gd name="T2" fmla="*/ 0 w 523"/>
                <a:gd name="T3" fmla="*/ 15 h 473"/>
                <a:gd name="T4" fmla="*/ 21 w 523"/>
                <a:gd name="T5" fmla="*/ 161 h 473"/>
                <a:gd name="T6" fmla="*/ 17 w 523"/>
                <a:gd name="T7" fmla="*/ 389 h 473"/>
                <a:gd name="T8" fmla="*/ 28 w 523"/>
                <a:gd name="T9" fmla="*/ 402 h 473"/>
                <a:gd name="T10" fmla="*/ 65 w 523"/>
                <a:gd name="T11" fmla="*/ 401 h 473"/>
                <a:gd name="T12" fmla="*/ 66 w 523"/>
                <a:gd name="T13" fmla="*/ 472 h 473"/>
                <a:gd name="T14" fmla="*/ 377 w 523"/>
                <a:gd name="T15" fmla="*/ 467 h 473"/>
                <a:gd name="T16" fmla="*/ 371 w 523"/>
                <a:gd name="T17" fmla="*/ 394 h 473"/>
                <a:gd name="T18" fmla="*/ 398 w 523"/>
                <a:gd name="T19" fmla="*/ 318 h 473"/>
                <a:gd name="T20" fmla="*/ 436 w 523"/>
                <a:gd name="T21" fmla="*/ 262 h 473"/>
                <a:gd name="T22" fmla="*/ 434 w 523"/>
                <a:gd name="T23" fmla="*/ 248 h 473"/>
                <a:gd name="T24" fmla="*/ 464 w 523"/>
                <a:gd name="T25" fmla="*/ 200 h 473"/>
                <a:gd name="T26" fmla="*/ 478 w 523"/>
                <a:gd name="T27" fmla="*/ 146 h 473"/>
                <a:gd name="T28" fmla="*/ 472 w 523"/>
                <a:gd name="T29" fmla="*/ 141 h 473"/>
                <a:gd name="T30" fmla="*/ 498 w 523"/>
                <a:gd name="T31" fmla="*/ 121 h 473"/>
                <a:gd name="T32" fmla="*/ 522 w 523"/>
                <a:gd name="T33" fmla="*/ 73 h 473"/>
                <a:gd name="T34" fmla="*/ 515 w 523"/>
                <a:gd name="T35" fmla="*/ 64 h 473"/>
                <a:gd name="T36" fmla="*/ 445 w 523"/>
                <a:gd name="T37" fmla="*/ 67 h 473"/>
                <a:gd name="T38" fmla="*/ 464 w 523"/>
                <a:gd name="T39" fmla="*/ 41 h 473"/>
                <a:gd name="T40" fmla="*/ 458 w 523"/>
                <a:gd name="T41" fmla="*/ 0 h 473"/>
                <a:gd name="T42" fmla="*/ 0 w 523"/>
                <a:gd name="T43" fmla="*/ 15 h 473"/>
                <a:gd name="T44" fmla="*/ 0 w 523"/>
                <a:gd name="T45" fmla="*/ 15 h 4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3"/>
                <a:gd name="T70" fmla="*/ 0 h 473"/>
                <a:gd name="T71" fmla="*/ 523 w 523"/>
                <a:gd name="T72" fmla="*/ 473 h 4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3" h="473">
                  <a:moveTo>
                    <a:pt x="0" y="15"/>
                  </a:moveTo>
                  <a:lnTo>
                    <a:pt x="0" y="15"/>
                  </a:lnTo>
                  <a:lnTo>
                    <a:pt x="21" y="161"/>
                  </a:lnTo>
                  <a:lnTo>
                    <a:pt x="17" y="389"/>
                  </a:lnTo>
                  <a:lnTo>
                    <a:pt x="28" y="402"/>
                  </a:lnTo>
                  <a:lnTo>
                    <a:pt x="65" y="401"/>
                  </a:lnTo>
                  <a:lnTo>
                    <a:pt x="66" y="472"/>
                  </a:lnTo>
                  <a:lnTo>
                    <a:pt x="377" y="467"/>
                  </a:lnTo>
                  <a:lnTo>
                    <a:pt x="371" y="394"/>
                  </a:lnTo>
                  <a:lnTo>
                    <a:pt x="398" y="318"/>
                  </a:lnTo>
                  <a:lnTo>
                    <a:pt x="436" y="262"/>
                  </a:lnTo>
                  <a:lnTo>
                    <a:pt x="434" y="248"/>
                  </a:lnTo>
                  <a:lnTo>
                    <a:pt x="464" y="200"/>
                  </a:lnTo>
                  <a:lnTo>
                    <a:pt x="478" y="146"/>
                  </a:lnTo>
                  <a:lnTo>
                    <a:pt x="472" y="141"/>
                  </a:lnTo>
                  <a:lnTo>
                    <a:pt x="498" y="121"/>
                  </a:lnTo>
                  <a:lnTo>
                    <a:pt x="522" y="73"/>
                  </a:lnTo>
                  <a:lnTo>
                    <a:pt x="515" y="64"/>
                  </a:lnTo>
                  <a:lnTo>
                    <a:pt x="445" y="67"/>
                  </a:lnTo>
                  <a:lnTo>
                    <a:pt x="464" y="41"/>
                  </a:lnTo>
                  <a:lnTo>
                    <a:pt x="458" y="0"/>
                  </a:lnTo>
                  <a:lnTo>
                    <a:pt x="0" y="1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5" name="Freeform 91"/>
            <p:cNvSpPr>
              <a:spLocks/>
            </p:cNvSpPr>
            <p:nvPr/>
          </p:nvSpPr>
          <p:spPr bwMode="auto">
            <a:xfrm>
              <a:off x="4713288" y="2878863"/>
              <a:ext cx="623239" cy="1069532"/>
            </a:xfrm>
            <a:custGeom>
              <a:avLst/>
              <a:gdLst>
                <a:gd name="T0" fmla="*/ 18 w 823"/>
                <a:gd name="T1" fmla="*/ 256 h 1412"/>
                <a:gd name="T2" fmla="*/ 18 w 823"/>
                <a:gd name="T3" fmla="*/ 256 h 1412"/>
                <a:gd name="T4" fmla="*/ 29 w 823"/>
                <a:gd name="T5" fmla="*/ 286 h 1412"/>
                <a:gd name="T6" fmla="*/ 5 w 823"/>
                <a:gd name="T7" fmla="*/ 397 h 1412"/>
                <a:gd name="T8" fmla="*/ 21 w 823"/>
                <a:gd name="T9" fmla="*/ 429 h 1412"/>
                <a:gd name="T10" fmla="*/ 85 w 823"/>
                <a:gd name="T11" fmla="*/ 574 h 1412"/>
                <a:gd name="T12" fmla="*/ 92 w 823"/>
                <a:gd name="T13" fmla="*/ 571 h 1412"/>
                <a:gd name="T14" fmla="*/ 95 w 823"/>
                <a:gd name="T15" fmla="*/ 539 h 1412"/>
                <a:gd name="T16" fmla="*/ 106 w 823"/>
                <a:gd name="T17" fmla="*/ 534 h 1412"/>
                <a:gd name="T18" fmla="*/ 117 w 823"/>
                <a:gd name="T19" fmla="*/ 543 h 1412"/>
                <a:gd name="T20" fmla="*/ 98 w 823"/>
                <a:gd name="T21" fmla="*/ 561 h 1412"/>
                <a:gd name="T22" fmla="*/ 106 w 823"/>
                <a:gd name="T23" fmla="*/ 573 h 1412"/>
                <a:gd name="T24" fmla="*/ 122 w 823"/>
                <a:gd name="T25" fmla="*/ 635 h 1412"/>
                <a:gd name="T26" fmla="*/ 112 w 823"/>
                <a:gd name="T27" fmla="*/ 631 h 1412"/>
                <a:gd name="T28" fmla="*/ 89 w 823"/>
                <a:gd name="T29" fmla="*/ 607 h 1412"/>
                <a:gd name="T30" fmla="*/ 95 w 823"/>
                <a:gd name="T31" fmla="*/ 582 h 1412"/>
                <a:gd name="T32" fmla="*/ 84 w 823"/>
                <a:gd name="T33" fmla="*/ 584 h 1412"/>
                <a:gd name="T34" fmla="*/ 71 w 823"/>
                <a:gd name="T35" fmla="*/ 610 h 1412"/>
                <a:gd name="T36" fmla="*/ 76 w 823"/>
                <a:gd name="T37" fmla="*/ 667 h 1412"/>
                <a:gd name="T38" fmla="*/ 89 w 823"/>
                <a:gd name="T39" fmla="*/ 693 h 1412"/>
                <a:gd name="T40" fmla="*/ 118 w 823"/>
                <a:gd name="T41" fmla="*/ 716 h 1412"/>
                <a:gd name="T42" fmla="*/ 109 w 823"/>
                <a:gd name="T43" fmla="*/ 744 h 1412"/>
                <a:gd name="T44" fmla="*/ 92 w 823"/>
                <a:gd name="T45" fmla="*/ 748 h 1412"/>
                <a:gd name="T46" fmla="*/ 89 w 823"/>
                <a:gd name="T47" fmla="*/ 785 h 1412"/>
                <a:gd name="T48" fmla="*/ 129 w 823"/>
                <a:gd name="T49" fmla="*/ 869 h 1412"/>
                <a:gd name="T50" fmla="*/ 161 w 823"/>
                <a:gd name="T51" fmla="*/ 921 h 1412"/>
                <a:gd name="T52" fmla="*/ 157 w 823"/>
                <a:gd name="T53" fmla="*/ 952 h 1412"/>
                <a:gd name="T54" fmla="*/ 176 w 823"/>
                <a:gd name="T55" fmla="*/ 972 h 1412"/>
                <a:gd name="T56" fmla="*/ 168 w 823"/>
                <a:gd name="T57" fmla="*/ 992 h 1412"/>
                <a:gd name="T58" fmla="*/ 156 w 823"/>
                <a:gd name="T59" fmla="*/ 1041 h 1412"/>
                <a:gd name="T60" fmla="*/ 170 w 823"/>
                <a:gd name="T61" fmla="*/ 1059 h 1412"/>
                <a:gd name="T62" fmla="*/ 271 w 823"/>
                <a:gd name="T63" fmla="*/ 1094 h 1412"/>
                <a:gd name="T64" fmla="*/ 312 w 823"/>
                <a:gd name="T65" fmla="*/ 1150 h 1412"/>
                <a:gd name="T66" fmla="*/ 359 w 823"/>
                <a:gd name="T67" fmla="*/ 1168 h 1412"/>
                <a:gd name="T68" fmla="*/ 360 w 823"/>
                <a:gd name="T69" fmla="*/ 1202 h 1412"/>
                <a:gd name="T70" fmla="*/ 392 w 823"/>
                <a:gd name="T71" fmla="*/ 1210 h 1412"/>
                <a:gd name="T72" fmla="*/ 434 w 823"/>
                <a:gd name="T73" fmla="*/ 1267 h 1412"/>
                <a:gd name="T74" fmla="*/ 457 w 823"/>
                <a:gd name="T75" fmla="*/ 1316 h 1412"/>
                <a:gd name="T76" fmla="*/ 458 w 823"/>
                <a:gd name="T77" fmla="*/ 1392 h 1412"/>
                <a:gd name="T78" fmla="*/ 750 w 823"/>
                <a:gd name="T79" fmla="*/ 1411 h 1412"/>
                <a:gd name="T80" fmla="*/ 732 w 823"/>
                <a:gd name="T81" fmla="*/ 1379 h 1412"/>
                <a:gd name="T82" fmla="*/ 742 w 823"/>
                <a:gd name="T83" fmla="*/ 1334 h 1412"/>
                <a:gd name="T84" fmla="*/ 788 w 823"/>
                <a:gd name="T85" fmla="*/ 1257 h 1412"/>
                <a:gd name="T86" fmla="*/ 822 w 823"/>
                <a:gd name="T87" fmla="*/ 1235 h 1412"/>
                <a:gd name="T88" fmla="*/ 802 w 823"/>
                <a:gd name="T89" fmla="*/ 1208 h 1412"/>
                <a:gd name="T90" fmla="*/ 790 w 823"/>
                <a:gd name="T91" fmla="*/ 1131 h 1412"/>
                <a:gd name="T92" fmla="*/ 399 w 823"/>
                <a:gd name="T93" fmla="*/ 544 h 1412"/>
                <a:gd name="T94" fmla="*/ 370 w 823"/>
                <a:gd name="T95" fmla="*/ 485 h 1412"/>
                <a:gd name="T96" fmla="*/ 467 w 823"/>
                <a:gd name="T97" fmla="*/ 110 h 1412"/>
                <a:gd name="T98" fmla="*/ 78 w 823"/>
                <a:gd name="T99" fmla="*/ 0 h 1412"/>
                <a:gd name="T100" fmla="*/ 68 w 823"/>
                <a:gd name="T101" fmla="*/ 22 h 1412"/>
                <a:gd name="T102" fmla="*/ 71 w 823"/>
                <a:gd name="T103" fmla="*/ 72 h 1412"/>
                <a:gd name="T104" fmla="*/ 0 w 823"/>
                <a:gd name="T105" fmla="*/ 188 h 1412"/>
                <a:gd name="T106" fmla="*/ 18 w 823"/>
                <a:gd name="T107" fmla="*/ 256 h 1412"/>
                <a:gd name="T108" fmla="*/ 18 w 823"/>
                <a:gd name="T109" fmla="*/ 256 h 14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23"/>
                <a:gd name="T166" fmla="*/ 0 h 1412"/>
                <a:gd name="T167" fmla="*/ 823 w 823"/>
                <a:gd name="T168" fmla="*/ 1412 h 14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23" h="1412">
                  <a:moveTo>
                    <a:pt x="18" y="256"/>
                  </a:moveTo>
                  <a:lnTo>
                    <a:pt x="18" y="256"/>
                  </a:lnTo>
                  <a:lnTo>
                    <a:pt x="29" y="286"/>
                  </a:lnTo>
                  <a:lnTo>
                    <a:pt x="5" y="397"/>
                  </a:lnTo>
                  <a:lnTo>
                    <a:pt x="21" y="429"/>
                  </a:lnTo>
                  <a:lnTo>
                    <a:pt x="85" y="574"/>
                  </a:lnTo>
                  <a:lnTo>
                    <a:pt x="92" y="571"/>
                  </a:lnTo>
                  <a:lnTo>
                    <a:pt x="95" y="539"/>
                  </a:lnTo>
                  <a:lnTo>
                    <a:pt x="106" y="534"/>
                  </a:lnTo>
                  <a:lnTo>
                    <a:pt x="117" y="543"/>
                  </a:lnTo>
                  <a:lnTo>
                    <a:pt x="98" y="561"/>
                  </a:lnTo>
                  <a:lnTo>
                    <a:pt x="106" y="573"/>
                  </a:lnTo>
                  <a:lnTo>
                    <a:pt x="122" y="635"/>
                  </a:lnTo>
                  <a:lnTo>
                    <a:pt x="112" y="631"/>
                  </a:lnTo>
                  <a:lnTo>
                    <a:pt x="89" y="607"/>
                  </a:lnTo>
                  <a:lnTo>
                    <a:pt x="95" y="582"/>
                  </a:lnTo>
                  <a:lnTo>
                    <a:pt x="84" y="584"/>
                  </a:lnTo>
                  <a:lnTo>
                    <a:pt x="71" y="610"/>
                  </a:lnTo>
                  <a:lnTo>
                    <a:pt x="76" y="667"/>
                  </a:lnTo>
                  <a:lnTo>
                    <a:pt x="89" y="693"/>
                  </a:lnTo>
                  <a:lnTo>
                    <a:pt x="118" y="716"/>
                  </a:lnTo>
                  <a:lnTo>
                    <a:pt x="109" y="744"/>
                  </a:lnTo>
                  <a:lnTo>
                    <a:pt x="92" y="748"/>
                  </a:lnTo>
                  <a:lnTo>
                    <a:pt x="89" y="785"/>
                  </a:lnTo>
                  <a:lnTo>
                    <a:pt x="129" y="869"/>
                  </a:lnTo>
                  <a:lnTo>
                    <a:pt x="161" y="921"/>
                  </a:lnTo>
                  <a:lnTo>
                    <a:pt x="157" y="952"/>
                  </a:lnTo>
                  <a:lnTo>
                    <a:pt x="176" y="972"/>
                  </a:lnTo>
                  <a:lnTo>
                    <a:pt x="168" y="992"/>
                  </a:lnTo>
                  <a:lnTo>
                    <a:pt x="156" y="1041"/>
                  </a:lnTo>
                  <a:lnTo>
                    <a:pt x="170" y="1059"/>
                  </a:lnTo>
                  <a:lnTo>
                    <a:pt x="271" y="1094"/>
                  </a:lnTo>
                  <a:lnTo>
                    <a:pt x="312" y="1150"/>
                  </a:lnTo>
                  <a:lnTo>
                    <a:pt x="359" y="1168"/>
                  </a:lnTo>
                  <a:lnTo>
                    <a:pt x="360" y="1202"/>
                  </a:lnTo>
                  <a:lnTo>
                    <a:pt x="392" y="1210"/>
                  </a:lnTo>
                  <a:lnTo>
                    <a:pt x="434" y="1267"/>
                  </a:lnTo>
                  <a:lnTo>
                    <a:pt x="457" y="1316"/>
                  </a:lnTo>
                  <a:lnTo>
                    <a:pt x="458" y="1392"/>
                  </a:lnTo>
                  <a:lnTo>
                    <a:pt x="750" y="1411"/>
                  </a:lnTo>
                  <a:lnTo>
                    <a:pt x="732" y="1379"/>
                  </a:lnTo>
                  <a:lnTo>
                    <a:pt x="742" y="1334"/>
                  </a:lnTo>
                  <a:lnTo>
                    <a:pt x="788" y="1257"/>
                  </a:lnTo>
                  <a:lnTo>
                    <a:pt x="822" y="1235"/>
                  </a:lnTo>
                  <a:lnTo>
                    <a:pt x="802" y="1208"/>
                  </a:lnTo>
                  <a:lnTo>
                    <a:pt x="790" y="1131"/>
                  </a:lnTo>
                  <a:lnTo>
                    <a:pt x="399" y="544"/>
                  </a:lnTo>
                  <a:lnTo>
                    <a:pt x="370" y="485"/>
                  </a:lnTo>
                  <a:lnTo>
                    <a:pt x="467" y="110"/>
                  </a:lnTo>
                  <a:lnTo>
                    <a:pt x="78" y="0"/>
                  </a:lnTo>
                  <a:lnTo>
                    <a:pt x="68" y="22"/>
                  </a:lnTo>
                  <a:lnTo>
                    <a:pt x="71" y="72"/>
                  </a:lnTo>
                  <a:lnTo>
                    <a:pt x="0" y="188"/>
                  </a:lnTo>
                  <a:lnTo>
                    <a:pt x="18" y="25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6" name="Freeform 92"/>
            <p:cNvSpPr>
              <a:spLocks/>
            </p:cNvSpPr>
            <p:nvPr/>
          </p:nvSpPr>
          <p:spPr bwMode="auto">
            <a:xfrm>
              <a:off x="5783321" y="3222750"/>
              <a:ext cx="572502" cy="452960"/>
            </a:xfrm>
            <a:custGeom>
              <a:avLst/>
              <a:gdLst>
                <a:gd name="T0" fmla="*/ 0 w 756"/>
                <a:gd name="T1" fmla="*/ 522 h 598"/>
                <a:gd name="T2" fmla="*/ 0 w 756"/>
                <a:gd name="T3" fmla="*/ 522 h 598"/>
                <a:gd name="T4" fmla="*/ 73 w 756"/>
                <a:gd name="T5" fmla="*/ 0 h 598"/>
                <a:gd name="T6" fmla="*/ 559 w 756"/>
                <a:gd name="T7" fmla="*/ 55 h 598"/>
                <a:gd name="T8" fmla="*/ 755 w 756"/>
                <a:gd name="T9" fmla="*/ 72 h 598"/>
                <a:gd name="T10" fmla="*/ 747 w 756"/>
                <a:gd name="T11" fmla="*/ 203 h 598"/>
                <a:gd name="T12" fmla="*/ 721 w 756"/>
                <a:gd name="T13" fmla="*/ 597 h 598"/>
                <a:gd name="T14" fmla="*/ 622 w 756"/>
                <a:gd name="T15" fmla="*/ 590 h 598"/>
                <a:gd name="T16" fmla="*/ 311 w 756"/>
                <a:gd name="T17" fmla="*/ 562 h 598"/>
                <a:gd name="T18" fmla="*/ 0 w 756"/>
                <a:gd name="T19" fmla="*/ 522 h 598"/>
                <a:gd name="T20" fmla="*/ 0 w 756"/>
                <a:gd name="T21" fmla="*/ 522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6"/>
                <a:gd name="T34" fmla="*/ 0 h 598"/>
                <a:gd name="T35" fmla="*/ 756 w 756"/>
                <a:gd name="T36" fmla="*/ 598 h 5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6" h="598">
                  <a:moveTo>
                    <a:pt x="0" y="522"/>
                  </a:moveTo>
                  <a:lnTo>
                    <a:pt x="0" y="522"/>
                  </a:lnTo>
                  <a:lnTo>
                    <a:pt x="73" y="0"/>
                  </a:lnTo>
                  <a:lnTo>
                    <a:pt x="559" y="55"/>
                  </a:lnTo>
                  <a:lnTo>
                    <a:pt x="755" y="72"/>
                  </a:lnTo>
                  <a:lnTo>
                    <a:pt x="747" y="203"/>
                  </a:lnTo>
                  <a:lnTo>
                    <a:pt x="721" y="597"/>
                  </a:lnTo>
                  <a:lnTo>
                    <a:pt x="622" y="590"/>
                  </a:lnTo>
                  <a:lnTo>
                    <a:pt x="311" y="562"/>
                  </a:lnTo>
                  <a:lnTo>
                    <a:pt x="0" y="52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7" name="Freeform 93"/>
            <p:cNvSpPr>
              <a:spLocks/>
            </p:cNvSpPr>
            <p:nvPr/>
          </p:nvSpPr>
          <p:spPr bwMode="auto">
            <a:xfrm>
              <a:off x="8439094" y="2978090"/>
              <a:ext cx="135553" cy="128011"/>
            </a:xfrm>
            <a:custGeom>
              <a:avLst/>
              <a:gdLst>
                <a:gd name="T0" fmla="*/ 0 w 179"/>
                <a:gd name="T1" fmla="*/ 33 h 169"/>
                <a:gd name="T2" fmla="*/ 0 w 179"/>
                <a:gd name="T3" fmla="*/ 33 h 169"/>
                <a:gd name="T4" fmla="*/ 15 w 179"/>
                <a:gd name="T5" fmla="*/ 122 h 169"/>
                <a:gd name="T6" fmla="*/ 14 w 179"/>
                <a:gd name="T7" fmla="*/ 168 h 169"/>
                <a:gd name="T8" fmla="*/ 28 w 179"/>
                <a:gd name="T9" fmla="*/ 165 h 169"/>
                <a:gd name="T10" fmla="*/ 37 w 179"/>
                <a:gd name="T11" fmla="*/ 152 h 169"/>
                <a:gd name="T12" fmla="*/ 62 w 179"/>
                <a:gd name="T13" fmla="*/ 140 h 169"/>
                <a:gd name="T14" fmla="*/ 74 w 179"/>
                <a:gd name="T15" fmla="*/ 118 h 169"/>
                <a:gd name="T16" fmla="*/ 82 w 179"/>
                <a:gd name="T17" fmla="*/ 122 h 169"/>
                <a:gd name="T18" fmla="*/ 102 w 179"/>
                <a:gd name="T19" fmla="*/ 114 h 169"/>
                <a:gd name="T20" fmla="*/ 128 w 179"/>
                <a:gd name="T21" fmla="*/ 109 h 169"/>
                <a:gd name="T22" fmla="*/ 129 w 179"/>
                <a:gd name="T23" fmla="*/ 100 h 169"/>
                <a:gd name="T24" fmla="*/ 137 w 179"/>
                <a:gd name="T25" fmla="*/ 105 h 169"/>
                <a:gd name="T26" fmla="*/ 146 w 179"/>
                <a:gd name="T27" fmla="*/ 97 h 169"/>
                <a:gd name="T28" fmla="*/ 160 w 179"/>
                <a:gd name="T29" fmla="*/ 94 h 169"/>
                <a:gd name="T30" fmla="*/ 178 w 179"/>
                <a:gd name="T31" fmla="*/ 86 h 169"/>
                <a:gd name="T32" fmla="*/ 161 w 179"/>
                <a:gd name="T33" fmla="*/ 0 h 169"/>
                <a:gd name="T34" fmla="*/ 0 w 179"/>
                <a:gd name="T35" fmla="*/ 33 h 169"/>
                <a:gd name="T36" fmla="*/ 0 w 179"/>
                <a:gd name="T37" fmla="*/ 33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169"/>
                <a:gd name="T59" fmla="*/ 179 w 179"/>
                <a:gd name="T60" fmla="*/ 169 h 1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169">
                  <a:moveTo>
                    <a:pt x="0" y="33"/>
                  </a:moveTo>
                  <a:lnTo>
                    <a:pt x="0" y="33"/>
                  </a:lnTo>
                  <a:lnTo>
                    <a:pt x="15" y="122"/>
                  </a:lnTo>
                  <a:lnTo>
                    <a:pt x="14" y="168"/>
                  </a:lnTo>
                  <a:lnTo>
                    <a:pt x="28" y="165"/>
                  </a:lnTo>
                  <a:lnTo>
                    <a:pt x="37" y="152"/>
                  </a:lnTo>
                  <a:lnTo>
                    <a:pt x="62" y="140"/>
                  </a:lnTo>
                  <a:lnTo>
                    <a:pt x="74" y="118"/>
                  </a:lnTo>
                  <a:lnTo>
                    <a:pt x="82" y="122"/>
                  </a:lnTo>
                  <a:lnTo>
                    <a:pt x="102" y="114"/>
                  </a:lnTo>
                  <a:lnTo>
                    <a:pt x="128" y="109"/>
                  </a:lnTo>
                  <a:lnTo>
                    <a:pt x="129" y="100"/>
                  </a:lnTo>
                  <a:lnTo>
                    <a:pt x="137" y="105"/>
                  </a:lnTo>
                  <a:lnTo>
                    <a:pt x="146" y="97"/>
                  </a:lnTo>
                  <a:lnTo>
                    <a:pt x="160" y="94"/>
                  </a:lnTo>
                  <a:lnTo>
                    <a:pt x="178" y="86"/>
                  </a:lnTo>
                  <a:lnTo>
                    <a:pt x="161" y="0"/>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8" name="Freeform 94"/>
            <p:cNvSpPr>
              <a:spLocks/>
            </p:cNvSpPr>
            <p:nvPr/>
          </p:nvSpPr>
          <p:spPr bwMode="auto">
            <a:xfrm>
              <a:off x="8322473" y="3252291"/>
              <a:ext cx="82543" cy="137100"/>
            </a:xfrm>
            <a:custGeom>
              <a:avLst/>
              <a:gdLst>
                <a:gd name="T0" fmla="*/ 0 w 109"/>
                <a:gd name="T1" fmla="*/ 19 h 181"/>
                <a:gd name="T2" fmla="*/ 0 w 109"/>
                <a:gd name="T3" fmla="*/ 19 h 181"/>
                <a:gd name="T4" fmla="*/ 14 w 109"/>
                <a:gd name="T5" fmla="*/ 0 h 181"/>
                <a:gd name="T6" fmla="*/ 34 w 109"/>
                <a:gd name="T7" fmla="*/ 0 h 181"/>
                <a:gd name="T8" fmla="*/ 28 w 109"/>
                <a:gd name="T9" fmla="*/ 20 h 181"/>
                <a:gd name="T10" fmla="*/ 23 w 109"/>
                <a:gd name="T11" fmla="*/ 26 h 181"/>
                <a:gd name="T12" fmla="*/ 26 w 109"/>
                <a:gd name="T13" fmla="*/ 47 h 181"/>
                <a:gd name="T14" fmla="*/ 38 w 109"/>
                <a:gd name="T15" fmla="*/ 60 h 181"/>
                <a:gd name="T16" fmla="*/ 53 w 109"/>
                <a:gd name="T17" fmla="*/ 74 h 181"/>
                <a:gd name="T18" fmla="*/ 58 w 109"/>
                <a:gd name="T19" fmla="*/ 95 h 181"/>
                <a:gd name="T20" fmla="*/ 68 w 109"/>
                <a:gd name="T21" fmla="*/ 111 h 181"/>
                <a:gd name="T22" fmla="*/ 79 w 109"/>
                <a:gd name="T23" fmla="*/ 121 h 181"/>
                <a:gd name="T24" fmla="*/ 96 w 109"/>
                <a:gd name="T25" fmla="*/ 127 h 181"/>
                <a:gd name="T26" fmla="*/ 104 w 109"/>
                <a:gd name="T27" fmla="*/ 143 h 181"/>
                <a:gd name="T28" fmla="*/ 90 w 109"/>
                <a:gd name="T29" fmla="*/ 157 h 181"/>
                <a:gd name="T30" fmla="*/ 104 w 109"/>
                <a:gd name="T31" fmla="*/ 154 h 181"/>
                <a:gd name="T32" fmla="*/ 108 w 109"/>
                <a:gd name="T33" fmla="*/ 167 h 181"/>
                <a:gd name="T34" fmla="*/ 80 w 109"/>
                <a:gd name="T35" fmla="*/ 174 h 181"/>
                <a:gd name="T36" fmla="*/ 43 w 109"/>
                <a:gd name="T37" fmla="*/ 180 h 181"/>
                <a:gd name="T38" fmla="*/ 40 w 109"/>
                <a:gd name="T39" fmla="*/ 168 h 181"/>
                <a:gd name="T40" fmla="*/ 0 w 109"/>
                <a:gd name="T41" fmla="*/ 19 h 181"/>
                <a:gd name="T42" fmla="*/ 0 w 109"/>
                <a:gd name="T43" fmla="*/ 19 h 1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
                <a:gd name="T67" fmla="*/ 0 h 181"/>
                <a:gd name="T68" fmla="*/ 109 w 109"/>
                <a:gd name="T69" fmla="*/ 181 h 1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 h="181">
                  <a:moveTo>
                    <a:pt x="0" y="19"/>
                  </a:moveTo>
                  <a:lnTo>
                    <a:pt x="0" y="19"/>
                  </a:lnTo>
                  <a:lnTo>
                    <a:pt x="14" y="0"/>
                  </a:lnTo>
                  <a:lnTo>
                    <a:pt x="34" y="0"/>
                  </a:lnTo>
                  <a:lnTo>
                    <a:pt x="28" y="20"/>
                  </a:lnTo>
                  <a:lnTo>
                    <a:pt x="23" y="26"/>
                  </a:lnTo>
                  <a:lnTo>
                    <a:pt x="26" y="47"/>
                  </a:lnTo>
                  <a:lnTo>
                    <a:pt x="38" y="60"/>
                  </a:lnTo>
                  <a:lnTo>
                    <a:pt x="53" y="74"/>
                  </a:lnTo>
                  <a:lnTo>
                    <a:pt x="58" y="95"/>
                  </a:lnTo>
                  <a:lnTo>
                    <a:pt x="68" y="111"/>
                  </a:lnTo>
                  <a:lnTo>
                    <a:pt x="79" y="121"/>
                  </a:lnTo>
                  <a:lnTo>
                    <a:pt x="96" y="127"/>
                  </a:lnTo>
                  <a:lnTo>
                    <a:pt x="104" y="143"/>
                  </a:lnTo>
                  <a:lnTo>
                    <a:pt x="90" y="157"/>
                  </a:lnTo>
                  <a:lnTo>
                    <a:pt x="104" y="154"/>
                  </a:lnTo>
                  <a:lnTo>
                    <a:pt x="108" y="167"/>
                  </a:lnTo>
                  <a:lnTo>
                    <a:pt x="80" y="174"/>
                  </a:lnTo>
                  <a:lnTo>
                    <a:pt x="43" y="180"/>
                  </a:lnTo>
                  <a:lnTo>
                    <a:pt x="40" y="168"/>
                  </a:lnTo>
                  <a:lnTo>
                    <a:pt x="0" y="1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69" name="Freeform 95"/>
            <p:cNvSpPr>
              <a:spLocks/>
            </p:cNvSpPr>
            <p:nvPr/>
          </p:nvSpPr>
          <p:spPr bwMode="auto">
            <a:xfrm>
              <a:off x="8238415" y="3359092"/>
              <a:ext cx="12874" cy="18179"/>
            </a:xfrm>
            <a:custGeom>
              <a:avLst/>
              <a:gdLst>
                <a:gd name="T0" fmla="*/ 0 w 17"/>
                <a:gd name="T1" fmla="*/ 7 h 24"/>
                <a:gd name="T2" fmla="*/ 0 w 17"/>
                <a:gd name="T3" fmla="*/ 7 h 24"/>
                <a:gd name="T4" fmla="*/ 11 w 17"/>
                <a:gd name="T5" fmla="*/ 0 h 24"/>
                <a:gd name="T6" fmla="*/ 16 w 17"/>
                <a:gd name="T7" fmla="*/ 13 h 24"/>
                <a:gd name="T8" fmla="*/ 12 w 17"/>
                <a:gd name="T9" fmla="*/ 23 h 24"/>
                <a:gd name="T10" fmla="*/ 0 w 17"/>
                <a:gd name="T11" fmla="*/ 7 h 24"/>
                <a:gd name="T12" fmla="*/ 0 w 17"/>
                <a:gd name="T13" fmla="*/ 7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0" y="7"/>
                  </a:moveTo>
                  <a:lnTo>
                    <a:pt x="0" y="7"/>
                  </a:lnTo>
                  <a:lnTo>
                    <a:pt x="11" y="0"/>
                  </a:lnTo>
                  <a:lnTo>
                    <a:pt x="16" y="13"/>
                  </a:lnTo>
                  <a:lnTo>
                    <a:pt x="12" y="23"/>
                  </a:lnTo>
                  <a:lnTo>
                    <a:pt x="0" y="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1970" name="Group 96"/>
            <p:cNvGrpSpPr>
              <a:grpSpLocks/>
            </p:cNvGrpSpPr>
            <p:nvPr/>
          </p:nvGrpSpPr>
          <p:grpSpPr bwMode="auto">
            <a:xfrm>
              <a:off x="7510671" y="4225625"/>
              <a:ext cx="713355" cy="606725"/>
              <a:chOff x="3850" y="3052"/>
              <a:chExt cx="942" cy="801"/>
            </a:xfrm>
            <a:solidFill>
              <a:schemeClr val="accent3">
                <a:lumMod val="20000"/>
                <a:lumOff val="80000"/>
              </a:schemeClr>
            </a:solidFill>
          </p:grpSpPr>
          <p:sp>
            <p:nvSpPr>
              <p:cNvPr id="82024" name="Freeform 97"/>
              <p:cNvSpPr>
                <a:spLocks/>
              </p:cNvSpPr>
              <p:nvPr/>
            </p:nvSpPr>
            <p:spPr bwMode="auto">
              <a:xfrm>
                <a:off x="3850" y="3052"/>
                <a:ext cx="942" cy="714"/>
              </a:xfrm>
              <a:custGeom>
                <a:avLst/>
                <a:gdLst>
                  <a:gd name="T0" fmla="*/ 2 w 942"/>
                  <a:gd name="T1" fmla="*/ 47 h 714"/>
                  <a:gd name="T2" fmla="*/ 27 w 942"/>
                  <a:gd name="T3" fmla="*/ 92 h 714"/>
                  <a:gd name="T4" fmla="*/ 30 w 942"/>
                  <a:gd name="T5" fmla="*/ 118 h 714"/>
                  <a:gd name="T6" fmla="*/ 40 w 942"/>
                  <a:gd name="T7" fmla="*/ 128 h 714"/>
                  <a:gd name="T8" fmla="*/ 51 w 942"/>
                  <a:gd name="T9" fmla="*/ 101 h 714"/>
                  <a:gd name="T10" fmla="*/ 70 w 942"/>
                  <a:gd name="T11" fmla="*/ 97 h 714"/>
                  <a:gd name="T12" fmla="*/ 56 w 942"/>
                  <a:gd name="T13" fmla="*/ 125 h 714"/>
                  <a:gd name="T14" fmla="*/ 129 w 942"/>
                  <a:gd name="T15" fmla="*/ 98 h 714"/>
                  <a:gd name="T16" fmla="*/ 161 w 942"/>
                  <a:gd name="T17" fmla="*/ 97 h 714"/>
                  <a:gd name="T18" fmla="*/ 130 w 942"/>
                  <a:gd name="T19" fmla="*/ 109 h 714"/>
                  <a:gd name="T20" fmla="*/ 190 w 942"/>
                  <a:gd name="T21" fmla="*/ 124 h 714"/>
                  <a:gd name="T22" fmla="*/ 210 w 942"/>
                  <a:gd name="T23" fmla="*/ 118 h 714"/>
                  <a:gd name="T24" fmla="*/ 245 w 942"/>
                  <a:gd name="T25" fmla="*/ 138 h 714"/>
                  <a:gd name="T26" fmla="*/ 259 w 942"/>
                  <a:gd name="T27" fmla="*/ 160 h 714"/>
                  <a:gd name="T28" fmla="*/ 270 w 942"/>
                  <a:gd name="T29" fmla="*/ 190 h 714"/>
                  <a:gd name="T30" fmla="*/ 265 w 942"/>
                  <a:gd name="T31" fmla="*/ 196 h 714"/>
                  <a:gd name="T32" fmla="*/ 306 w 942"/>
                  <a:gd name="T33" fmla="*/ 184 h 714"/>
                  <a:gd name="T34" fmla="*/ 322 w 942"/>
                  <a:gd name="T35" fmla="*/ 180 h 714"/>
                  <a:gd name="T36" fmla="*/ 379 w 942"/>
                  <a:gd name="T37" fmla="*/ 154 h 714"/>
                  <a:gd name="T38" fmla="*/ 385 w 942"/>
                  <a:gd name="T39" fmla="*/ 126 h 714"/>
                  <a:gd name="T40" fmla="*/ 452 w 942"/>
                  <a:gd name="T41" fmla="*/ 140 h 714"/>
                  <a:gd name="T42" fmla="*/ 491 w 942"/>
                  <a:gd name="T43" fmla="*/ 171 h 714"/>
                  <a:gd name="T44" fmla="*/ 517 w 942"/>
                  <a:gd name="T45" fmla="*/ 201 h 714"/>
                  <a:gd name="T46" fmla="*/ 537 w 942"/>
                  <a:gd name="T47" fmla="*/ 226 h 714"/>
                  <a:gd name="T48" fmla="*/ 579 w 942"/>
                  <a:gd name="T49" fmla="*/ 247 h 714"/>
                  <a:gd name="T50" fmla="*/ 586 w 942"/>
                  <a:gd name="T51" fmla="*/ 355 h 714"/>
                  <a:gd name="T52" fmla="*/ 607 w 942"/>
                  <a:gd name="T53" fmla="*/ 412 h 714"/>
                  <a:gd name="T54" fmla="*/ 597 w 942"/>
                  <a:gd name="T55" fmla="*/ 384 h 714"/>
                  <a:gd name="T56" fmla="*/ 605 w 942"/>
                  <a:gd name="T57" fmla="*/ 374 h 714"/>
                  <a:gd name="T58" fmla="*/ 622 w 942"/>
                  <a:gd name="T59" fmla="*/ 393 h 714"/>
                  <a:gd name="T60" fmla="*/ 638 w 942"/>
                  <a:gd name="T61" fmla="*/ 391 h 714"/>
                  <a:gd name="T62" fmla="*/ 611 w 942"/>
                  <a:gd name="T63" fmla="*/ 444 h 714"/>
                  <a:gd name="T64" fmla="*/ 641 w 942"/>
                  <a:gd name="T65" fmla="*/ 489 h 714"/>
                  <a:gd name="T66" fmla="*/ 669 w 942"/>
                  <a:gd name="T67" fmla="*/ 520 h 714"/>
                  <a:gd name="T68" fmla="*/ 668 w 942"/>
                  <a:gd name="T69" fmla="*/ 499 h 714"/>
                  <a:gd name="T70" fmla="*/ 694 w 942"/>
                  <a:gd name="T71" fmla="*/ 498 h 714"/>
                  <a:gd name="T72" fmla="*/ 694 w 942"/>
                  <a:gd name="T73" fmla="*/ 526 h 714"/>
                  <a:gd name="T74" fmla="*/ 722 w 942"/>
                  <a:gd name="T75" fmla="*/ 560 h 714"/>
                  <a:gd name="T76" fmla="*/ 748 w 942"/>
                  <a:gd name="T77" fmla="*/ 626 h 714"/>
                  <a:gd name="T78" fmla="*/ 793 w 942"/>
                  <a:gd name="T79" fmla="*/ 637 h 714"/>
                  <a:gd name="T80" fmla="*/ 857 w 942"/>
                  <a:gd name="T81" fmla="*/ 688 h 714"/>
                  <a:gd name="T82" fmla="*/ 851 w 942"/>
                  <a:gd name="T83" fmla="*/ 704 h 714"/>
                  <a:gd name="T84" fmla="*/ 836 w 942"/>
                  <a:gd name="T85" fmla="*/ 713 h 714"/>
                  <a:gd name="T86" fmla="*/ 885 w 942"/>
                  <a:gd name="T87" fmla="*/ 706 h 714"/>
                  <a:gd name="T88" fmla="*/ 916 w 942"/>
                  <a:gd name="T89" fmla="*/ 692 h 714"/>
                  <a:gd name="T90" fmla="*/ 922 w 942"/>
                  <a:gd name="T91" fmla="*/ 643 h 714"/>
                  <a:gd name="T92" fmla="*/ 941 w 942"/>
                  <a:gd name="T93" fmla="*/ 614 h 714"/>
                  <a:gd name="T94" fmla="*/ 922 w 942"/>
                  <a:gd name="T95" fmla="*/ 465 h 714"/>
                  <a:gd name="T96" fmla="*/ 796 w 942"/>
                  <a:gd name="T97" fmla="*/ 246 h 714"/>
                  <a:gd name="T98" fmla="*/ 740 w 942"/>
                  <a:gd name="T99" fmla="*/ 140 h 714"/>
                  <a:gd name="T100" fmla="*/ 692 w 942"/>
                  <a:gd name="T101" fmla="*/ 10 h 714"/>
                  <a:gd name="T102" fmla="*/ 636 w 942"/>
                  <a:gd name="T103" fmla="*/ 0 h 714"/>
                  <a:gd name="T104" fmla="*/ 632 w 942"/>
                  <a:gd name="T105" fmla="*/ 62 h 714"/>
                  <a:gd name="T106" fmla="*/ 609 w 942"/>
                  <a:gd name="T107" fmla="*/ 38 h 714"/>
                  <a:gd name="T108" fmla="*/ 290 w 942"/>
                  <a:gd name="T109" fmla="*/ 21 h 714"/>
                  <a:gd name="T110" fmla="*/ 2 w 942"/>
                  <a:gd name="T111" fmla="*/ 47 h 7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2"/>
                  <a:gd name="T169" fmla="*/ 0 h 714"/>
                  <a:gd name="T170" fmla="*/ 942 w 942"/>
                  <a:gd name="T171" fmla="*/ 714 h 7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2" h="714">
                    <a:moveTo>
                      <a:pt x="2" y="47"/>
                    </a:moveTo>
                    <a:lnTo>
                      <a:pt x="2" y="47"/>
                    </a:lnTo>
                    <a:lnTo>
                      <a:pt x="0" y="66"/>
                    </a:lnTo>
                    <a:lnTo>
                      <a:pt x="27" y="92"/>
                    </a:lnTo>
                    <a:lnTo>
                      <a:pt x="22" y="108"/>
                    </a:lnTo>
                    <a:lnTo>
                      <a:pt x="30" y="118"/>
                    </a:lnTo>
                    <a:lnTo>
                      <a:pt x="20" y="137"/>
                    </a:lnTo>
                    <a:lnTo>
                      <a:pt x="40" y="128"/>
                    </a:lnTo>
                    <a:lnTo>
                      <a:pt x="51" y="115"/>
                    </a:lnTo>
                    <a:lnTo>
                      <a:pt x="51" y="101"/>
                    </a:lnTo>
                    <a:lnTo>
                      <a:pt x="61" y="109"/>
                    </a:lnTo>
                    <a:lnTo>
                      <a:pt x="70" y="97"/>
                    </a:lnTo>
                    <a:lnTo>
                      <a:pt x="78" y="108"/>
                    </a:lnTo>
                    <a:lnTo>
                      <a:pt x="56" y="125"/>
                    </a:lnTo>
                    <a:lnTo>
                      <a:pt x="117" y="111"/>
                    </a:lnTo>
                    <a:lnTo>
                      <a:pt x="129" y="98"/>
                    </a:lnTo>
                    <a:lnTo>
                      <a:pt x="138" y="103"/>
                    </a:lnTo>
                    <a:lnTo>
                      <a:pt x="161" y="97"/>
                    </a:lnTo>
                    <a:lnTo>
                      <a:pt x="171" y="105"/>
                    </a:lnTo>
                    <a:lnTo>
                      <a:pt x="130" y="109"/>
                    </a:lnTo>
                    <a:lnTo>
                      <a:pt x="142" y="113"/>
                    </a:lnTo>
                    <a:lnTo>
                      <a:pt x="190" y="124"/>
                    </a:lnTo>
                    <a:lnTo>
                      <a:pt x="218" y="140"/>
                    </a:lnTo>
                    <a:lnTo>
                      <a:pt x="210" y="118"/>
                    </a:lnTo>
                    <a:lnTo>
                      <a:pt x="224" y="134"/>
                    </a:lnTo>
                    <a:lnTo>
                      <a:pt x="245" y="138"/>
                    </a:lnTo>
                    <a:lnTo>
                      <a:pt x="227" y="143"/>
                    </a:lnTo>
                    <a:lnTo>
                      <a:pt x="259" y="160"/>
                    </a:lnTo>
                    <a:lnTo>
                      <a:pt x="271" y="175"/>
                    </a:lnTo>
                    <a:lnTo>
                      <a:pt x="270" y="190"/>
                    </a:lnTo>
                    <a:lnTo>
                      <a:pt x="258" y="170"/>
                    </a:lnTo>
                    <a:lnTo>
                      <a:pt x="265" y="196"/>
                    </a:lnTo>
                    <a:lnTo>
                      <a:pt x="290" y="186"/>
                    </a:lnTo>
                    <a:lnTo>
                      <a:pt x="306" y="184"/>
                    </a:lnTo>
                    <a:lnTo>
                      <a:pt x="317" y="173"/>
                    </a:lnTo>
                    <a:lnTo>
                      <a:pt x="322" y="180"/>
                    </a:lnTo>
                    <a:lnTo>
                      <a:pt x="356" y="155"/>
                    </a:lnTo>
                    <a:lnTo>
                      <a:pt x="379" y="154"/>
                    </a:lnTo>
                    <a:lnTo>
                      <a:pt x="370" y="146"/>
                    </a:lnTo>
                    <a:lnTo>
                      <a:pt x="385" y="126"/>
                    </a:lnTo>
                    <a:lnTo>
                      <a:pt x="418" y="124"/>
                    </a:lnTo>
                    <a:lnTo>
                      <a:pt x="452" y="140"/>
                    </a:lnTo>
                    <a:lnTo>
                      <a:pt x="473" y="166"/>
                    </a:lnTo>
                    <a:lnTo>
                      <a:pt x="491" y="171"/>
                    </a:lnTo>
                    <a:lnTo>
                      <a:pt x="494" y="190"/>
                    </a:lnTo>
                    <a:lnTo>
                      <a:pt x="517" y="201"/>
                    </a:lnTo>
                    <a:lnTo>
                      <a:pt x="526" y="215"/>
                    </a:lnTo>
                    <a:lnTo>
                      <a:pt x="537" y="226"/>
                    </a:lnTo>
                    <a:lnTo>
                      <a:pt x="567" y="227"/>
                    </a:lnTo>
                    <a:lnTo>
                      <a:pt x="579" y="247"/>
                    </a:lnTo>
                    <a:lnTo>
                      <a:pt x="594" y="285"/>
                    </a:lnTo>
                    <a:lnTo>
                      <a:pt x="586" y="355"/>
                    </a:lnTo>
                    <a:lnTo>
                      <a:pt x="588" y="398"/>
                    </a:lnTo>
                    <a:lnTo>
                      <a:pt x="607" y="412"/>
                    </a:lnTo>
                    <a:lnTo>
                      <a:pt x="610" y="392"/>
                    </a:lnTo>
                    <a:lnTo>
                      <a:pt x="597" y="384"/>
                    </a:lnTo>
                    <a:lnTo>
                      <a:pt x="600" y="370"/>
                    </a:lnTo>
                    <a:lnTo>
                      <a:pt x="605" y="374"/>
                    </a:lnTo>
                    <a:lnTo>
                      <a:pt x="618" y="378"/>
                    </a:lnTo>
                    <a:lnTo>
                      <a:pt x="622" y="393"/>
                    </a:lnTo>
                    <a:lnTo>
                      <a:pt x="630" y="377"/>
                    </a:lnTo>
                    <a:lnTo>
                      <a:pt x="638" y="391"/>
                    </a:lnTo>
                    <a:lnTo>
                      <a:pt x="612" y="436"/>
                    </a:lnTo>
                    <a:lnTo>
                      <a:pt x="611" y="444"/>
                    </a:lnTo>
                    <a:lnTo>
                      <a:pt x="627" y="452"/>
                    </a:lnTo>
                    <a:lnTo>
                      <a:pt x="641" y="489"/>
                    </a:lnTo>
                    <a:lnTo>
                      <a:pt x="658" y="506"/>
                    </a:lnTo>
                    <a:lnTo>
                      <a:pt x="669" y="520"/>
                    </a:lnTo>
                    <a:lnTo>
                      <a:pt x="683" y="520"/>
                    </a:lnTo>
                    <a:lnTo>
                      <a:pt x="668" y="499"/>
                    </a:lnTo>
                    <a:lnTo>
                      <a:pt x="679" y="502"/>
                    </a:lnTo>
                    <a:lnTo>
                      <a:pt x="694" y="498"/>
                    </a:lnTo>
                    <a:lnTo>
                      <a:pt x="687" y="506"/>
                    </a:lnTo>
                    <a:lnTo>
                      <a:pt x="694" y="526"/>
                    </a:lnTo>
                    <a:lnTo>
                      <a:pt x="700" y="550"/>
                    </a:lnTo>
                    <a:lnTo>
                      <a:pt x="722" y="560"/>
                    </a:lnTo>
                    <a:lnTo>
                      <a:pt x="728" y="577"/>
                    </a:lnTo>
                    <a:lnTo>
                      <a:pt x="748" y="626"/>
                    </a:lnTo>
                    <a:lnTo>
                      <a:pt x="772" y="626"/>
                    </a:lnTo>
                    <a:lnTo>
                      <a:pt x="793" y="637"/>
                    </a:lnTo>
                    <a:lnTo>
                      <a:pt x="828" y="684"/>
                    </a:lnTo>
                    <a:lnTo>
                      <a:pt x="857" y="688"/>
                    </a:lnTo>
                    <a:lnTo>
                      <a:pt x="858" y="698"/>
                    </a:lnTo>
                    <a:lnTo>
                      <a:pt x="851" y="704"/>
                    </a:lnTo>
                    <a:lnTo>
                      <a:pt x="828" y="694"/>
                    </a:lnTo>
                    <a:lnTo>
                      <a:pt x="836" y="713"/>
                    </a:lnTo>
                    <a:lnTo>
                      <a:pt x="862" y="706"/>
                    </a:lnTo>
                    <a:lnTo>
                      <a:pt x="885" y="706"/>
                    </a:lnTo>
                    <a:lnTo>
                      <a:pt x="896" y="694"/>
                    </a:lnTo>
                    <a:lnTo>
                      <a:pt x="916" y="692"/>
                    </a:lnTo>
                    <a:lnTo>
                      <a:pt x="927" y="672"/>
                    </a:lnTo>
                    <a:lnTo>
                      <a:pt x="922" y="643"/>
                    </a:lnTo>
                    <a:lnTo>
                      <a:pt x="932" y="610"/>
                    </a:lnTo>
                    <a:lnTo>
                      <a:pt x="941" y="614"/>
                    </a:lnTo>
                    <a:lnTo>
                      <a:pt x="933" y="499"/>
                    </a:lnTo>
                    <a:lnTo>
                      <a:pt x="922" y="465"/>
                    </a:lnTo>
                    <a:lnTo>
                      <a:pt x="821" y="299"/>
                    </a:lnTo>
                    <a:lnTo>
                      <a:pt x="796" y="246"/>
                    </a:lnTo>
                    <a:lnTo>
                      <a:pt x="807" y="246"/>
                    </a:lnTo>
                    <a:lnTo>
                      <a:pt x="740" y="140"/>
                    </a:lnTo>
                    <a:lnTo>
                      <a:pt x="694" y="29"/>
                    </a:lnTo>
                    <a:lnTo>
                      <a:pt x="692" y="10"/>
                    </a:lnTo>
                    <a:lnTo>
                      <a:pt x="679" y="8"/>
                    </a:lnTo>
                    <a:lnTo>
                      <a:pt x="636" y="0"/>
                    </a:lnTo>
                    <a:lnTo>
                      <a:pt x="624" y="13"/>
                    </a:lnTo>
                    <a:lnTo>
                      <a:pt x="632" y="62"/>
                    </a:lnTo>
                    <a:lnTo>
                      <a:pt x="612" y="61"/>
                    </a:lnTo>
                    <a:lnTo>
                      <a:pt x="609" y="38"/>
                    </a:lnTo>
                    <a:lnTo>
                      <a:pt x="311" y="56"/>
                    </a:lnTo>
                    <a:lnTo>
                      <a:pt x="290" y="21"/>
                    </a:lnTo>
                    <a:lnTo>
                      <a:pt x="2" y="47"/>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5" name="Freeform 98"/>
              <p:cNvSpPr>
                <a:spLocks/>
              </p:cNvSpPr>
              <p:nvPr/>
            </p:nvSpPr>
            <p:spPr bwMode="auto">
              <a:xfrm>
                <a:off x="4627" y="3820"/>
                <a:ext cx="48" cy="33"/>
              </a:xfrm>
              <a:custGeom>
                <a:avLst/>
                <a:gdLst>
                  <a:gd name="T0" fmla="*/ 0 w 48"/>
                  <a:gd name="T1" fmla="*/ 32 h 33"/>
                  <a:gd name="T2" fmla="*/ 0 w 48"/>
                  <a:gd name="T3" fmla="*/ 32 h 33"/>
                  <a:gd name="T4" fmla="*/ 3 w 48"/>
                  <a:gd name="T5" fmla="*/ 14 h 33"/>
                  <a:gd name="T6" fmla="*/ 19 w 48"/>
                  <a:gd name="T7" fmla="*/ 11 h 33"/>
                  <a:gd name="T8" fmla="*/ 22 w 48"/>
                  <a:gd name="T9" fmla="*/ 0 h 33"/>
                  <a:gd name="T10" fmla="*/ 47 w 48"/>
                  <a:gd name="T11" fmla="*/ 12 h 33"/>
                  <a:gd name="T12" fmla="*/ 23 w 48"/>
                  <a:gd name="T13" fmla="*/ 22 h 33"/>
                  <a:gd name="T14" fmla="*/ 9 w 48"/>
                  <a:gd name="T15" fmla="*/ 17 h 33"/>
                  <a:gd name="T16" fmla="*/ 13 w 48"/>
                  <a:gd name="T17" fmla="*/ 26 h 33"/>
                  <a:gd name="T18" fmla="*/ 0 w 48"/>
                  <a:gd name="T19" fmla="*/ 32 h 33"/>
                  <a:gd name="T20" fmla="*/ 0 w 48"/>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33"/>
                  <a:gd name="T35" fmla="*/ 48 w 48"/>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33">
                    <a:moveTo>
                      <a:pt x="0" y="32"/>
                    </a:moveTo>
                    <a:lnTo>
                      <a:pt x="0" y="32"/>
                    </a:lnTo>
                    <a:lnTo>
                      <a:pt x="3" y="14"/>
                    </a:lnTo>
                    <a:lnTo>
                      <a:pt x="19" y="11"/>
                    </a:lnTo>
                    <a:lnTo>
                      <a:pt x="22" y="0"/>
                    </a:lnTo>
                    <a:lnTo>
                      <a:pt x="47" y="12"/>
                    </a:lnTo>
                    <a:lnTo>
                      <a:pt x="23" y="22"/>
                    </a:lnTo>
                    <a:lnTo>
                      <a:pt x="9" y="17"/>
                    </a:lnTo>
                    <a:lnTo>
                      <a:pt x="13" y="26"/>
                    </a:lnTo>
                    <a:lnTo>
                      <a:pt x="0" y="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6" name="Freeform 99"/>
              <p:cNvSpPr>
                <a:spLocks/>
              </p:cNvSpPr>
              <p:nvPr/>
            </p:nvSpPr>
            <p:spPr bwMode="auto">
              <a:xfrm>
                <a:off x="4694" y="3800"/>
                <a:ext cx="39" cy="26"/>
              </a:xfrm>
              <a:custGeom>
                <a:avLst/>
                <a:gdLst>
                  <a:gd name="T0" fmla="*/ 0 w 39"/>
                  <a:gd name="T1" fmla="*/ 24 h 26"/>
                  <a:gd name="T2" fmla="*/ 0 w 39"/>
                  <a:gd name="T3" fmla="*/ 24 h 26"/>
                  <a:gd name="T4" fmla="*/ 7 w 39"/>
                  <a:gd name="T5" fmla="*/ 25 h 26"/>
                  <a:gd name="T6" fmla="*/ 38 w 39"/>
                  <a:gd name="T7" fmla="*/ 0 h 26"/>
                  <a:gd name="T8" fmla="*/ 10 w 39"/>
                  <a:gd name="T9" fmla="*/ 17 h 26"/>
                  <a:gd name="T10" fmla="*/ 0 w 39"/>
                  <a:gd name="T11" fmla="*/ 24 h 26"/>
                  <a:gd name="T12" fmla="*/ 0 w 39"/>
                  <a:gd name="T13" fmla="*/ 24 h 26"/>
                  <a:gd name="T14" fmla="*/ 0 60000 65536"/>
                  <a:gd name="T15" fmla="*/ 0 60000 65536"/>
                  <a:gd name="T16" fmla="*/ 0 60000 65536"/>
                  <a:gd name="T17" fmla="*/ 0 60000 65536"/>
                  <a:gd name="T18" fmla="*/ 0 60000 65536"/>
                  <a:gd name="T19" fmla="*/ 0 60000 65536"/>
                  <a:gd name="T20" fmla="*/ 0 60000 65536"/>
                  <a:gd name="T21" fmla="*/ 0 w 39"/>
                  <a:gd name="T22" fmla="*/ 0 h 26"/>
                  <a:gd name="T23" fmla="*/ 39 w 3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6">
                    <a:moveTo>
                      <a:pt x="0" y="24"/>
                    </a:moveTo>
                    <a:lnTo>
                      <a:pt x="0" y="24"/>
                    </a:lnTo>
                    <a:lnTo>
                      <a:pt x="7" y="25"/>
                    </a:lnTo>
                    <a:lnTo>
                      <a:pt x="38" y="0"/>
                    </a:lnTo>
                    <a:lnTo>
                      <a:pt x="10" y="17"/>
                    </a:lnTo>
                    <a:lnTo>
                      <a:pt x="0" y="2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7" name="Freeform 100"/>
              <p:cNvSpPr>
                <a:spLocks/>
              </p:cNvSpPr>
              <p:nvPr/>
            </p:nvSpPr>
            <p:spPr bwMode="auto">
              <a:xfrm>
                <a:off x="4760" y="3725"/>
                <a:ext cx="27" cy="51"/>
              </a:xfrm>
              <a:custGeom>
                <a:avLst/>
                <a:gdLst>
                  <a:gd name="T0" fmla="*/ 0 w 27"/>
                  <a:gd name="T1" fmla="*/ 50 h 51"/>
                  <a:gd name="T2" fmla="*/ 0 w 27"/>
                  <a:gd name="T3" fmla="*/ 50 h 51"/>
                  <a:gd name="T4" fmla="*/ 12 w 27"/>
                  <a:gd name="T5" fmla="*/ 34 h 51"/>
                  <a:gd name="T6" fmla="*/ 26 w 27"/>
                  <a:gd name="T7" fmla="*/ 0 h 51"/>
                  <a:gd name="T8" fmla="*/ 18 w 27"/>
                  <a:gd name="T9" fmla="*/ 15 h 51"/>
                  <a:gd name="T10" fmla="*/ 0 w 27"/>
                  <a:gd name="T11" fmla="*/ 50 h 51"/>
                  <a:gd name="T12" fmla="*/ 0 w 27"/>
                  <a:gd name="T13" fmla="*/ 50 h 51"/>
                  <a:gd name="T14" fmla="*/ 0 60000 65536"/>
                  <a:gd name="T15" fmla="*/ 0 60000 65536"/>
                  <a:gd name="T16" fmla="*/ 0 60000 65536"/>
                  <a:gd name="T17" fmla="*/ 0 60000 65536"/>
                  <a:gd name="T18" fmla="*/ 0 60000 65536"/>
                  <a:gd name="T19" fmla="*/ 0 60000 65536"/>
                  <a:gd name="T20" fmla="*/ 0 60000 65536"/>
                  <a:gd name="T21" fmla="*/ 0 w 27"/>
                  <a:gd name="T22" fmla="*/ 0 h 51"/>
                  <a:gd name="T23" fmla="*/ 27 w 2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51">
                    <a:moveTo>
                      <a:pt x="0" y="50"/>
                    </a:moveTo>
                    <a:lnTo>
                      <a:pt x="0" y="50"/>
                    </a:lnTo>
                    <a:lnTo>
                      <a:pt x="12" y="34"/>
                    </a:lnTo>
                    <a:lnTo>
                      <a:pt x="26" y="0"/>
                    </a:lnTo>
                    <a:lnTo>
                      <a:pt x="18" y="15"/>
                    </a:lnTo>
                    <a:lnTo>
                      <a:pt x="0" y="50"/>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71" name="Freeform 101"/>
            <p:cNvSpPr>
              <a:spLocks/>
            </p:cNvSpPr>
            <p:nvPr/>
          </p:nvSpPr>
          <p:spPr bwMode="auto">
            <a:xfrm>
              <a:off x="7638651" y="3827959"/>
              <a:ext cx="427862" cy="445386"/>
            </a:xfrm>
            <a:custGeom>
              <a:avLst/>
              <a:gdLst>
                <a:gd name="T0" fmla="*/ 0 w 565"/>
                <a:gd name="T1" fmla="*/ 33 h 588"/>
                <a:gd name="T2" fmla="*/ 0 w 565"/>
                <a:gd name="T3" fmla="*/ 33 h 588"/>
                <a:gd name="T4" fmla="*/ 75 w 565"/>
                <a:gd name="T5" fmla="*/ 305 h 588"/>
                <a:gd name="T6" fmla="*/ 102 w 565"/>
                <a:gd name="T7" fmla="*/ 349 h 588"/>
                <a:gd name="T8" fmla="*/ 112 w 565"/>
                <a:gd name="T9" fmla="*/ 384 h 588"/>
                <a:gd name="T10" fmla="*/ 101 w 565"/>
                <a:gd name="T11" fmla="*/ 407 h 588"/>
                <a:gd name="T12" fmla="*/ 96 w 565"/>
                <a:gd name="T13" fmla="*/ 444 h 588"/>
                <a:gd name="T14" fmla="*/ 121 w 565"/>
                <a:gd name="T15" fmla="*/ 546 h 588"/>
                <a:gd name="T16" fmla="*/ 142 w 565"/>
                <a:gd name="T17" fmla="*/ 581 h 588"/>
                <a:gd name="T18" fmla="*/ 440 w 565"/>
                <a:gd name="T19" fmla="*/ 563 h 588"/>
                <a:gd name="T20" fmla="*/ 443 w 565"/>
                <a:gd name="T21" fmla="*/ 586 h 588"/>
                <a:gd name="T22" fmla="*/ 463 w 565"/>
                <a:gd name="T23" fmla="*/ 587 h 588"/>
                <a:gd name="T24" fmla="*/ 455 w 565"/>
                <a:gd name="T25" fmla="*/ 538 h 588"/>
                <a:gd name="T26" fmla="*/ 467 w 565"/>
                <a:gd name="T27" fmla="*/ 525 h 588"/>
                <a:gd name="T28" fmla="*/ 510 w 565"/>
                <a:gd name="T29" fmla="*/ 533 h 588"/>
                <a:gd name="T30" fmla="*/ 517 w 565"/>
                <a:gd name="T31" fmla="*/ 499 h 588"/>
                <a:gd name="T32" fmla="*/ 510 w 565"/>
                <a:gd name="T33" fmla="*/ 496 h 588"/>
                <a:gd name="T34" fmla="*/ 521 w 565"/>
                <a:gd name="T35" fmla="*/ 488 h 588"/>
                <a:gd name="T36" fmla="*/ 505 w 565"/>
                <a:gd name="T37" fmla="*/ 480 h 588"/>
                <a:gd name="T38" fmla="*/ 513 w 565"/>
                <a:gd name="T39" fmla="*/ 468 h 588"/>
                <a:gd name="T40" fmla="*/ 511 w 565"/>
                <a:gd name="T41" fmla="*/ 452 h 588"/>
                <a:gd name="T42" fmla="*/ 531 w 565"/>
                <a:gd name="T43" fmla="*/ 439 h 588"/>
                <a:gd name="T44" fmla="*/ 525 w 565"/>
                <a:gd name="T45" fmla="*/ 421 h 588"/>
                <a:gd name="T46" fmla="*/ 533 w 565"/>
                <a:gd name="T47" fmla="*/ 416 h 588"/>
                <a:gd name="T48" fmla="*/ 539 w 565"/>
                <a:gd name="T49" fmla="*/ 400 h 588"/>
                <a:gd name="T50" fmla="*/ 531 w 565"/>
                <a:gd name="T51" fmla="*/ 395 h 588"/>
                <a:gd name="T52" fmla="*/ 546 w 565"/>
                <a:gd name="T53" fmla="*/ 384 h 588"/>
                <a:gd name="T54" fmla="*/ 537 w 565"/>
                <a:gd name="T55" fmla="*/ 372 h 588"/>
                <a:gd name="T56" fmla="*/ 550 w 565"/>
                <a:gd name="T57" fmla="*/ 372 h 588"/>
                <a:gd name="T58" fmla="*/ 564 w 565"/>
                <a:gd name="T59" fmla="*/ 355 h 588"/>
                <a:gd name="T60" fmla="*/ 557 w 565"/>
                <a:gd name="T61" fmla="*/ 349 h 588"/>
                <a:gd name="T62" fmla="*/ 539 w 565"/>
                <a:gd name="T63" fmla="*/ 347 h 588"/>
                <a:gd name="T64" fmla="*/ 526 w 565"/>
                <a:gd name="T65" fmla="*/ 330 h 588"/>
                <a:gd name="T66" fmla="*/ 504 w 565"/>
                <a:gd name="T67" fmla="*/ 290 h 588"/>
                <a:gd name="T68" fmla="*/ 491 w 565"/>
                <a:gd name="T69" fmla="*/ 285 h 588"/>
                <a:gd name="T70" fmla="*/ 465 w 565"/>
                <a:gd name="T71" fmla="*/ 232 h 588"/>
                <a:gd name="T72" fmla="*/ 430 w 565"/>
                <a:gd name="T73" fmla="*/ 209 h 588"/>
                <a:gd name="T74" fmla="*/ 404 w 565"/>
                <a:gd name="T75" fmla="*/ 173 h 588"/>
                <a:gd name="T76" fmla="*/ 342 w 565"/>
                <a:gd name="T77" fmla="*/ 127 h 588"/>
                <a:gd name="T78" fmla="*/ 310 w 565"/>
                <a:gd name="T79" fmla="*/ 85 h 588"/>
                <a:gd name="T80" fmla="*/ 242 w 565"/>
                <a:gd name="T81" fmla="*/ 42 h 588"/>
                <a:gd name="T82" fmla="*/ 264 w 565"/>
                <a:gd name="T83" fmla="*/ 0 h 588"/>
                <a:gd name="T84" fmla="*/ 136 w 565"/>
                <a:gd name="T85" fmla="*/ 15 h 588"/>
                <a:gd name="T86" fmla="*/ 0 w 565"/>
                <a:gd name="T87" fmla="*/ 33 h 588"/>
                <a:gd name="T88" fmla="*/ 0 w 565"/>
                <a:gd name="T89" fmla="*/ 33 h 5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5"/>
                <a:gd name="T136" fmla="*/ 0 h 588"/>
                <a:gd name="T137" fmla="*/ 565 w 565"/>
                <a:gd name="T138" fmla="*/ 588 h 5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5" h="588">
                  <a:moveTo>
                    <a:pt x="0" y="33"/>
                  </a:moveTo>
                  <a:lnTo>
                    <a:pt x="0" y="33"/>
                  </a:lnTo>
                  <a:lnTo>
                    <a:pt x="75" y="305"/>
                  </a:lnTo>
                  <a:lnTo>
                    <a:pt x="102" y="349"/>
                  </a:lnTo>
                  <a:lnTo>
                    <a:pt x="112" y="384"/>
                  </a:lnTo>
                  <a:lnTo>
                    <a:pt x="101" y="407"/>
                  </a:lnTo>
                  <a:lnTo>
                    <a:pt x="96" y="444"/>
                  </a:lnTo>
                  <a:lnTo>
                    <a:pt x="121" y="546"/>
                  </a:lnTo>
                  <a:lnTo>
                    <a:pt x="142" y="581"/>
                  </a:lnTo>
                  <a:lnTo>
                    <a:pt x="440" y="563"/>
                  </a:lnTo>
                  <a:lnTo>
                    <a:pt x="443" y="586"/>
                  </a:lnTo>
                  <a:lnTo>
                    <a:pt x="463" y="587"/>
                  </a:lnTo>
                  <a:lnTo>
                    <a:pt x="455" y="538"/>
                  </a:lnTo>
                  <a:lnTo>
                    <a:pt x="467" y="525"/>
                  </a:lnTo>
                  <a:lnTo>
                    <a:pt x="510" y="533"/>
                  </a:lnTo>
                  <a:lnTo>
                    <a:pt x="517" y="499"/>
                  </a:lnTo>
                  <a:lnTo>
                    <a:pt x="510" y="496"/>
                  </a:lnTo>
                  <a:lnTo>
                    <a:pt x="521" y="488"/>
                  </a:lnTo>
                  <a:lnTo>
                    <a:pt x="505" y="480"/>
                  </a:lnTo>
                  <a:lnTo>
                    <a:pt x="513" y="468"/>
                  </a:lnTo>
                  <a:lnTo>
                    <a:pt x="511" y="452"/>
                  </a:lnTo>
                  <a:lnTo>
                    <a:pt x="531" y="439"/>
                  </a:lnTo>
                  <a:lnTo>
                    <a:pt x="525" y="421"/>
                  </a:lnTo>
                  <a:lnTo>
                    <a:pt x="533" y="416"/>
                  </a:lnTo>
                  <a:lnTo>
                    <a:pt x="539" y="400"/>
                  </a:lnTo>
                  <a:lnTo>
                    <a:pt x="531" y="395"/>
                  </a:lnTo>
                  <a:lnTo>
                    <a:pt x="546" y="384"/>
                  </a:lnTo>
                  <a:lnTo>
                    <a:pt x="537" y="372"/>
                  </a:lnTo>
                  <a:lnTo>
                    <a:pt x="550" y="372"/>
                  </a:lnTo>
                  <a:lnTo>
                    <a:pt x="564" y="355"/>
                  </a:lnTo>
                  <a:lnTo>
                    <a:pt x="557" y="349"/>
                  </a:lnTo>
                  <a:lnTo>
                    <a:pt x="539" y="347"/>
                  </a:lnTo>
                  <a:lnTo>
                    <a:pt x="526" y="330"/>
                  </a:lnTo>
                  <a:lnTo>
                    <a:pt x="504" y="290"/>
                  </a:lnTo>
                  <a:lnTo>
                    <a:pt x="491" y="285"/>
                  </a:lnTo>
                  <a:lnTo>
                    <a:pt x="465" y="232"/>
                  </a:lnTo>
                  <a:lnTo>
                    <a:pt x="430" y="209"/>
                  </a:lnTo>
                  <a:lnTo>
                    <a:pt x="404" y="173"/>
                  </a:lnTo>
                  <a:lnTo>
                    <a:pt x="342" y="127"/>
                  </a:lnTo>
                  <a:lnTo>
                    <a:pt x="310" y="85"/>
                  </a:lnTo>
                  <a:lnTo>
                    <a:pt x="242" y="42"/>
                  </a:lnTo>
                  <a:lnTo>
                    <a:pt x="264" y="0"/>
                  </a:lnTo>
                  <a:lnTo>
                    <a:pt x="136" y="15"/>
                  </a:lnTo>
                  <a:lnTo>
                    <a:pt x="0" y="33"/>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2" name="Freeform 102"/>
            <p:cNvSpPr>
              <a:spLocks/>
            </p:cNvSpPr>
            <p:nvPr/>
          </p:nvSpPr>
          <p:spPr bwMode="auto">
            <a:xfrm>
              <a:off x="5278974" y="2342582"/>
              <a:ext cx="470269" cy="758974"/>
            </a:xfrm>
            <a:custGeom>
              <a:avLst/>
              <a:gdLst>
                <a:gd name="T0" fmla="*/ 0 w 621"/>
                <a:gd name="T1" fmla="*/ 889 h 1002"/>
                <a:gd name="T2" fmla="*/ 0 w 621"/>
                <a:gd name="T3" fmla="*/ 889 h 1002"/>
                <a:gd name="T4" fmla="*/ 49 w 621"/>
                <a:gd name="T5" fmla="*/ 674 h 1002"/>
                <a:gd name="T6" fmla="*/ 74 w 621"/>
                <a:gd name="T7" fmla="*/ 617 h 1002"/>
                <a:gd name="T8" fmla="*/ 53 w 621"/>
                <a:gd name="T9" fmla="*/ 590 h 1002"/>
                <a:gd name="T10" fmla="*/ 58 w 621"/>
                <a:gd name="T11" fmla="*/ 566 h 1002"/>
                <a:gd name="T12" fmla="*/ 97 w 621"/>
                <a:gd name="T13" fmla="*/ 529 h 1002"/>
                <a:gd name="T14" fmla="*/ 129 w 621"/>
                <a:gd name="T15" fmla="*/ 478 h 1002"/>
                <a:gd name="T16" fmla="*/ 157 w 621"/>
                <a:gd name="T17" fmla="*/ 434 h 1002"/>
                <a:gd name="T18" fmla="*/ 136 w 621"/>
                <a:gd name="T19" fmla="*/ 402 h 1002"/>
                <a:gd name="T20" fmla="*/ 127 w 621"/>
                <a:gd name="T21" fmla="*/ 380 h 1002"/>
                <a:gd name="T22" fmla="*/ 130 w 621"/>
                <a:gd name="T23" fmla="*/ 324 h 1002"/>
                <a:gd name="T24" fmla="*/ 207 w 621"/>
                <a:gd name="T25" fmla="*/ 0 h 1002"/>
                <a:gd name="T26" fmla="*/ 289 w 621"/>
                <a:gd name="T27" fmla="*/ 19 h 1002"/>
                <a:gd name="T28" fmla="*/ 261 w 621"/>
                <a:gd name="T29" fmla="*/ 145 h 1002"/>
                <a:gd name="T30" fmla="*/ 279 w 621"/>
                <a:gd name="T31" fmla="*/ 189 h 1002"/>
                <a:gd name="T32" fmla="*/ 281 w 621"/>
                <a:gd name="T33" fmla="*/ 218 h 1002"/>
                <a:gd name="T34" fmla="*/ 271 w 621"/>
                <a:gd name="T35" fmla="*/ 222 h 1002"/>
                <a:gd name="T36" fmla="*/ 303 w 621"/>
                <a:gd name="T37" fmla="*/ 253 h 1002"/>
                <a:gd name="T38" fmla="*/ 336 w 621"/>
                <a:gd name="T39" fmla="*/ 333 h 1002"/>
                <a:gd name="T40" fmla="*/ 347 w 621"/>
                <a:gd name="T41" fmla="*/ 330 h 1002"/>
                <a:gd name="T42" fmla="*/ 348 w 621"/>
                <a:gd name="T43" fmla="*/ 342 h 1002"/>
                <a:gd name="T44" fmla="*/ 364 w 621"/>
                <a:gd name="T45" fmla="*/ 346 h 1002"/>
                <a:gd name="T46" fmla="*/ 376 w 621"/>
                <a:gd name="T47" fmla="*/ 348 h 1002"/>
                <a:gd name="T48" fmla="*/ 347 w 621"/>
                <a:gd name="T49" fmla="*/ 406 h 1002"/>
                <a:gd name="T50" fmla="*/ 351 w 621"/>
                <a:gd name="T51" fmla="*/ 446 h 1002"/>
                <a:gd name="T52" fmla="*/ 329 w 621"/>
                <a:gd name="T53" fmla="*/ 483 h 1002"/>
                <a:gd name="T54" fmla="*/ 344 w 621"/>
                <a:gd name="T55" fmla="*/ 500 h 1002"/>
                <a:gd name="T56" fmla="*/ 386 w 621"/>
                <a:gd name="T57" fmla="*/ 476 h 1002"/>
                <a:gd name="T58" fmla="*/ 417 w 621"/>
                <a:gd name="T59" fmla="*/ 604 h 1002"/>
                <a:gd name="T60" fmla="*/ 435 w 621"/>
                <a:gd name="T61" fmla="*/ 608 h 1002"/>
                <a:gd name="T62" fmla="*/ 439 w 621"/>
                <a:gd name="T63" fmla="*/ 648 h 1002"/>
                <a:gd name="T64" fmla="*/ 455 w 621"/>
                <a:gd name="T65" fmla="*/ 665 h 1002"/>
                <a:gd name="T66" fmla="*/ 469 w 621"/>
                <a:gd name="T67" fmla="*/ 650 h 1002"/>
                <a:gd name="T68" fmla="*/ 496 w 621"/>
                <a:gd name="T69" fmla="*/ 662 h 1002"/>
                <a:gd name="T70" fmla="*/ 513 w 621"/>
                <a:gd name="T71" fmla="*/ 648 h 1002"/>
                <a:gd name="T72" fmla="*/ 571 w 621"/>
                <a:gd name="T73" fmla="*/ 661 h 1002"/>
                <a:gd name="T74" fmla="*/ 583 w 621"/>
                <a:gd name="T75" fmla="*/ 663 h 1002"/>
                <a:gd name="T76" fmla="*/ 597 w 621"/>
                <a:gd name="T77" fmla="*/ 638 h 1002"/>
                <a:gd name="T78" fmla="*/ 620 w 621"/>
                <a:gd name="T79" fmla="*/ 678 h 1002"/>
                <a:gd name="T80" fmla="*/ 567 w 621"/>
                <a:gd name="T81" fmla="*/ 1001 h 1002"/>
                <a:gd name="T82" fmla="*/ 281 w 621"/>
                <a:gd name="T83" fmla="*/ 950 h 1002"/>
                <a:gd name="T84" fmla="*/ 0 w 621"/>
                <a:gd name="T85" fmla="*/ 889 h 1002"/>
                <a:gd name="T86" fmla="*/ 0 w 621"/>
                <a:gd name="T87" fmla="*/ 889 h 10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1"/>
                <a:gd name="T133" fmla="*/ 0 h 1002"/>
                <a:gd name="T134" fmla="*/ 621 w 621"/>
                <a:gd name="T135" fmla="*/ 1002 h 10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1" h="1002">
                  <a:moveTo>
                    <a:pt x="0" y="889"/>
                  </a:moveTo>
                  <a:lnTo>
                    <a:pt x="0" y="889"/>
                  </a:lnTo>
                  <a:lnTo>
                    <a:pt x="49" y="674"/>
                  </a:lnTo>
                  <a:lnTo>
                    <a:pt x="74" y="617"/>
                  </a:lnTo>
                  <a:lnTo>
                    <a:pt x="53" y="590"/>
                  </a:lnTo>
                  <a:lnTo>
                    <a:pt x="58" y="566"/>
                  </a:lnTo>
                  <a:lnTo>
                    <a:pt x="97" y="529"/>
                  </a:lnTo>
                  <a:lnTo>
                    <a:pt x="129" y="478"/>
                  </a:lnTo>
                  <a:lnTo>
                    <a:pt x="157" y="434"/>
                  </a:lnTo>
                  <a:lnTo>
                    <a:pt x="136" y="402"/>
                  </a:lnTo>
                  <a:lnTo>
                    <a:pt x="127" y="380"/>
                  </a:lnTo>
                  <a:lnTo>
                    <a:pt x="130" y="324"/>
                  </a:lnTo>
                  <a:lnTo>
                    <a:pt x="207" y="0"/>
                  </a:lnTo>
                  <a:lnTo>
                    <a:pt x="289" y="19"/>
                  </a:lnTo>
                  <a:lnTo>
                    <a:pt x="261" y="145"/>
                  </a:lnTo>
                  <a:lnTo>
                    <a:pt x="279" y="189"/>
                  </a:lnTo>
                  <a:lnTo>
                    <a:pt x="281" y="218"/>
                  </a:lnTo>
                  <a:lnTo>
                    <a:pt x="271" y="222"/>
                  </a:lnTo>
                  <a:lnTo>
                    <a:pt x="303" y="253"/>
                  </a:lnTo>
                  <a:lnTo>
                    <a:pt x="336" y="333"/>
                  </a:lnTo>
                  <a:lnTo>
                    <a:pt x="347" y="330"/>
                  </a:lnTo>
                  <a:lnTo>
                    <a:pt x="348" y="342"/>
                  </a:lnTo>
                  <a:lnTo>
                    <a:pt x="364" y="346"/>
                  </a:lnTo>
                  <a:lnTo>
                    <a:pt x="376" y="348"/>
                  </a:lnTo>
                  <a:lnTo>
                    <a:pt x="347" y="406"/>
                  </a:lnTo>
                  <a:lnTo>
                    <a:pt x="351" y="446"/>
                  </a:lnTo>
                  <a:lnTo>
                    <a:pt x="329" y="483"/>
                  </a:lnTo>
                  <a:lnTo>
                    <a:pt x="344" y="500"/>
                  </a:lnTo>
                  <a:lnTo>
                    <a:pt x="386" y="476"/>
                  </a:lnTo>
                  <a:lnTo>
                    <a:pt x="417" y="604"/>
                  </a:lnTo>
                  <a:lnTo>
                    <a:pt x="435" y="608"/>
                  </a:lnTo>
                  <a:lnTo>
                    <a:pt x="439" y="648"/>
                  </a:lnTo>
                  <a:lnTo>
                    <a:pt x="455" y="665"/>
                  </a:lnTo>
                  <a:lnTo>
                    <a:pt x="469" y="650"/>
                  </a:lnTo>
                  <a:lnTo>
                    <a:pt x="496" y="662"/>
                  </a:lnTo>
                  <a:lnTo>
                    <a:pt x="513" y="648"/>
                  </a:lnTo>
                  <a:lnTo>
                    <a:pt x="571" y="661"/>
                  </a:lnTo>
                  <a:lnTo>
                    <a:pt x="583" y="663"/>
                  </a:lnTo>
                  <a:lnTo>
                    <a:pt x="597" y="638"/>
                  </a:lnTo>
                  <a:lnTo>
                    <a:pt x="620" y="678"/>
                  </a:lnTo>
                  <a:lnTo>
                    <a:pt x="567" y="1001"/>
                  </a:lnTo>
                  <a:lnTo>
                    <a:pt x="281" y="950"/>
                  </a:lnTo>
                  <a:lnTo>
                    <a:pt x="0" y="8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3" name="Freeform 103"/>
            <p:cNvSpPr>
              <a:spLocks/>
            </p:cNvSpPr>
            <p:nvPr/>
          </p:nvSpPr>
          <p:spPr bwMode="auto">
            <a:xfrm>
              <a:off x="7143392" y="3120493"/>
              <a:ext cx="308969" cy="556732"/>
            </a:xfrm>
            <a:custGeom>
              <a:avLst/>
              <a:gdLst>
                <a:gd name="T0" fmla="*/ 0 w 408"/>
                <a:gd name="T1" fmla="*/ 325 h 735"/>
                <a:gd name="T2" fmla="*/ 0 w 408"/>
                <a:gd name="T3" fmla="*/ 325 h 735"/>
                <a:gd name="T4" fmla="*/ 9 w 408"/>
                <a:gd name="T5" fmla="*/ 302 h 735"/>
                <a:gd name="T6" fmla="*/ 35 w 408"/>
                <a:gd name="T7" fmla="*/ 257 h 735"/>
                <a:gd name="T8" fmla="*/ 50 w 408"/>
                <a:gd name="T9" fmla="*/ 209 h 735"/>
                <a:gd name="T10" fmla="*/ 35 w 408"/>
                <a:gd name="T11" fmla="*/ 173 h 735"/>
                <a:gd name="T12" fmla="*/ 106 w 408"/>
                <a:gd name="T13" fmla="*/ 119 h 735"/>
                <a:gd name="T14" fmla="*/ 120 w 408"/>
                <a:gd name="T15" fmla="*/ 91 h 735"/>
                <a:gd name="T16" fmla="*/ 120 w 408"/>
                <a:gd name="T17" fmla="*/ 78 h 735"/>
                <a:gd name="T18" fmla="*/ 69 w 408"/>
                <a:gd name="T19" fmla="*/ 19 h 735"/>
                <a:gd name="T20" fmla="*/ 342 w 408"/>
                <a:gd name="T21" fmla="*/ 0 h 735"/>
                <a:gd name="T22" fmla="*/ 349 w 408"/>
                <a:gd name="T23" fmla="*/ 46 h 735"/>
                <a:gd name="T24" fmla="*/ 375 w 408"/>
                <a:gd name="T25" fmla="*/ 99 h 735"/>
                <a:gd name="T26" fmla="*/ 399 w 408"/>
                <a:gd name="T27" fmla="*/ 379 h 735"/>
                <a:gd name="T28" fmla="*/ 393 w 408"/>
                <a:gd name="T29" fmla="*/ 437 h 735"/>
                <a:gd name="T30" fmla="*/ 407 w 408"/>
                <a:gd name="T31" fmla="*/ 470 h 735"/>
                <a:gd name="T32" fmla="*/ 391 w 408"/>
                <a:gd name="T33" fmla="*/ 534 h 735"/>
                <a:gd name="T34" fmla="*/ 371 w 408"/>
                <a:gd name="T35" fmla="*/ 563 h 735"/>
                <a:gd name="T36" fmla="*/ 360 w 408"/>
                <a:gd name="T37" fmla="*/ 607 h 735"/>
                <a:gd name="T38" fmla="*/ 369 w 408"/>
                <a:gd name="T39" fmla="*/ 621 h 735"/>
                <a:gd name="T40" fmla="*/ 361 w 408"/>
                <a:gd name="T41" fmla="*/ 649 h 735"/>
                <a:gd name="T42" fmla="*/ 367 w 408"/>
                <a:gd name="T43" fmla="*/ 659 h 735"/>
                <a:gd name="T44" fmla="*/ 334 w 408"/>
                <a:gd name="T45" fmla="*/ 672 h 735"/>
                <a:gd name="T46" fmla="*/ 327 w 408"/>
                <a:gd name="T47" fmla="*/ 718 h 735"/>
                <a:gd name="T48" fmla="*/ 281 w 408"/>
                <a:gd name="T49" fmla="*/ 702 h 735"/>
                <a:gd name="T50" fmla="*/ 257 w 408"/>
                <a:gd name="T51" fmla="*/ 725 h 735"/>
                <a:gd name="T52" fmla="*/ 258 w 408"/>
                <a:gd name="T53" fmla="*/ 734 h 735"/>
                <a:gd name="T54" fmla="*/ 242 w 408"/>
                <a:gd name="T55" fmla="*/ 733 h 735"/>
                <a:gd name="T56" fmla="*/ 226 w 408"/>
                <a:gd name="T57" fmla="*/ 702 h 735"/>
                <a:gd name="T58" fmla="*/ 217 w 408"/>
                <a:gd name="T59" fmla="*/ 660 h 735"/>
                <a:gd name="T60" fmla="*/ 199 w 408"/>
                <a:gd name="T61" fmla="*/ 632 h 735"/>
                <a:gd name="T62" fmla="*/ 172 w 408"/>
                <a:gd name="T63" fmla="*/ 621 h 735"/>
                <a:gd name="T64" fmla="*/ 139 w 408"/>
                <a:gd name="T65" fmla="*/ 594 h 735"/>
                <a:gd name="T66" fmla="*/ 128 w 408"/>
                <a:gd name="T67" fmla="*/ 556 h 735"/>
                <a:gd name="T68" fmla="*/ 146 w 408"/>
                <a:gd name="T69" fmla="*/ 499 h 735"/>
                <a:gd name="T70" fmla="*/ 129 w 408"/>
                <a:gd name="T71" fmla="*/ 488 h 735"/>
                <a:gd name="T72" fmla="*/ 89 w 408"/>
                <a:gd name="T73" fmla="*/ 489 h 735"/>
                <a:gd name="T74" fmla="*/ 83 w 408"/>
                <a:gd name="T75" fmla="*/ 452 h 735"/>
                <a:gd name="T76" fmla="*/ 16 w 408"/>
                <a:gd name="T77" fmla="*/ 383 h 735"/>
                <a:gd name="T78" fmla="*/ 0 w 408"/>
                <a:gd name="T79" fmla="*/ 325 h 735"/>
                <a:gd name="T80" fmla="*/ 0 w 408"/>
                <a:gd name="T81" fmla="*/ 325 h 7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735"/>
                <a:gd name="T125" fmla="*/ 408 w 408"/>
                <a:gd name="T126" fmla="*/ 735 h 7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735">
                  <a:moveTo>
                    <a:pt x="0" y="325"/>
                  </a:moveTo>
                  <a:lnTo>
                    <a:pt x="0" y="325"/>
                  </a:lnTo>
                  <a:lnTo>
                    <a:pt x="9" y="302"/>
                  </a:lnTo>
                  <a:lnTo>
                    <a:pt x="35" y="257"/>
                  </a:lnTo>
                  <a:lnTo>
                    <a:pt x="50" y="209"/>
                  </a:lnTo>
                  <a:lnTo>
                    <a:pt x="35" y="173"/>
                  </a:lnTo>
                  <a:lnTo>
                    <a:pt x="106" y="119"/>
                  </a:lnTo>
                  <a:lnTo>
                    <a:pt x="120" y="91"/>
                  </a:lnTo>
                  <a:lnTo>
                    <a:pt x="120" y="78"/>
                  </a:lnTo>
                  <a:lnTo>
                    <a:pt x="69" y="19"/>
                  </a:lnTo>
                  <a:lnTo>
                    <a:pt x="342" y="0"/>
                  </a:lnTo>
                  <a:lnTo>
                    <a:pt x="349" y="46"/>
                  </a:lnTo>
                  <a:lnTo>
                    <a:pt x="375" y="99"/>
                  </a:lnTo>
                  <a:lnTo>
                    <a:pt x="399" y="379"/>
                  </a:lnTo>
                  <a:lnTo>
                    <a:pt x="393" y="437"/>
                  </a:lnTo>
                  <a:lnTo>
                    <a:pt x="407" y="470"/>
                  </a:lnTo>
                  <a:lnTo>
                    <a:pt x="391" y="534"/>
                  </a:lnTo>
                  <a:lnTo>
                    <a:pt x="371" y="563"/>
                  </a:lnTo>
                  <a:lnTo>
                    <a:pt x="360" y="607"/>
                  </a:lnTo>
                  <a:lnTo>
                    <a:pt x="369" y="621"/>
                  </a:lnTo>
                  <a:lnTo>
                    <a:pt x="361" y="649"/>
                  </a:lnTo>
                  <a:lnTo>
                    <a:pt x="367" y="659"/>
                  </a:lnTo>
                  <a:lnTo>
                    <a:pt x="334" y="672"/>
                  </a:lnTo>
                  <a:lnTo>
                    <a:pt x="327" y="718"/>
                  </a:lnTo>
                  <a:lnTo>
                    <a:pt x="281" y="702"/>
                  </a:lnTo>
                  <a:lnTo>
                    <a:pt x="257" y="725"/>
                  </a:lnTo>
                  <a:lnTo>
                    <a:pt x="258" y="734"/>
                  </a:lnTo>
                  <a:lnTo>
                    <a:pt x="242" y="733"/>
                  </a:lnTo>
                  <a:lnTo>
                    <a:pt x="226" y="702"/>
                  </a:lnTo>
                  <a:lnTo>
                    <a:pt x="217" y="660"/>
                  </a:lnTo>
                  <a:lnTo>
                    <a:pt x="199" y="632"/>
                  </a:lnTo>
                  <a:lnTo>
                    <a:pt x="172" y="621"/>
                  </a:lnTo>
                  <a:lnTo>
                    <a:pt x="139" y="594"/>
                  </a:lnTo>
                  <a:lnTo>
                    <a:pt x="128" y="556"/>
                  </a:lnTo>
                  <a:lnTo>
                    <a:pt x="146" y="499"/>
                  </a:lnTo>
                  <a:lnTo>
                    <a:pt x="129" y="488"/>
                  </a:lnTo>
                  <a:lnTo>
                    <a:pt x="89" y="489"/>
                  </a:lnTo>
                  <a:lnTo>
                    <a:pt x="83" y="452"/>
                  </a:lnTo>
                  <a:lnTo>
                    <a:pt x="16" y="383"/>
                  </a:lnTo>
                  <a:lnTo>
                    <a:pt x="0" y="32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4" name="Freeform 104"/>
            <p:cNvSpPr>
              <a:spLocks/>
            </p:cNvSpPr>
            <p:nvPr/>
          </p:nvSpPr>
          <p:spPr bwMode="auto">
            <a:xfrm>
              <a:off x="7416012" y="3171242"/>
              <a:ext cx="243843" cy="420390"/>
            </a:xfrm>
            <a:custGeom>
              <a:avLst/>
              <a:gdLst>
                <a:gd name="T0" fmla="*/ 0 w 322"/>
                <a:gd name="T1" fmla="*/ 540 h 555"/>
                <a:gd name="T2" fmla="*/ 0 w 322"/>
                <a:gd name="T3" fmla="*/ 540 h 555"/>
                <a:gd name="T4" fmla="*/ 9 w 322"/>
                <a:gd name="T5" fmla="*/ 554 h 555"/>
                <a:gd name="T6" fmla="*/ 19 w 322"/>
                <a:gd name="T7" fmla="*/ 539 h 555"/>
                <a:gd name="T8" fmla="*/ 66 w 322"/>
                <a:gd name="T9" fmla="*/ 530 h 555"/>
                <a:gd name="T10" fmla="*/ 81 w 322"/>
                <a:gd name="T11" fmla="*/ 534 h 555"/>
                <a:gd name="T12" fmla="*/ 132 w 322"/>
                <a:gd name="T13" fmla="*/ 517 h 555"/>
                <a:gd name="T14" fmla="*/ 149 w 322"/>
                <a:gd name="T15" fmla="*/ 533 h 555"/>
                <a:gd name="T16" fmla="*/ 165 w 322"/>
                <a:gd name="T17" fmla="*/ 496 h 555"/>
                <a:gd name="T18" fmla="*/ 181 w 322"/>
                <a:gd name="T19" fmla="*/ 486 h 555"/>
                <a:gd name="T20" fmla="*/ 217 w 322"/>
                <a:gd name="T21" fmla="*/ 507 h 555"/>
                <a:gd name="T22" fmla="*/ 222 w 322"/>
                <a:gd name="T23" fmla="*/ 484 h 555"/>
                <a:gd name="T24" fmla="*/ 262 w 322"/>
                <a:gd name="T25" fmla="*/ 434 h 555"/>
                <a:gd name="T26" fmla="*/ 271 w 322"/>
                <a:gd name="T27" fmla="*/ 404 h 555"/>
                <a:gd name="T28" fmla="*/ 285 w 322"/>
                <a:gd name="T29" fmla="*/ 409 h 555"/>
                <a:gd name="T30" fmla="*/ 321 w 322"/>
                <a:gd name="T31" fmla="*/ 383 h 555"/>
                <a:gd name="T32" fmla="*/ 311 w 322"/>
                <a:gd name="T33" fmla="*/ 362 h 555"/>
                <a:gd name="T34" fmla="*/ 316 w 322"/>
                <a:gd name="T35" fmla="*/ 349 h 555"/>
                <a:gd name="T36" fmla="*/ 280 w 322"/>
                <a:gd name="T37" fmla="*/ 9 h 555"/>
                <a:gd name="T38" fmla="*/ 276 w 322"/>
                <a:gd name="T39" fmla="*/ 0 h 555"/>
                <a:gd name="T40" fmla="*/ 85 w 322"/>
                <a:gd name="T41" fmla="*/ 22 h 555"/>
                <a:gd name="T42" fmla="*/ 47 w 322"/>
                <a:gd name="T43" fmla="*/ 43 h 555"/>
                <a:gd name="T44" fmla="*/ 15 w 322"/>
                <a:gd name="T45" fmla="*/ 32 h 555"/>
                <a:gd name="T46" fmla="*/ 39 w 322"/>
                <a:gd name="T47" fmla="*/ 312 h 555"/>
                <a:gd name="T48" fmla="*/ 33 w 322"/>
                <a:gd name="T49" fmla="*/ 370 h 555"/>
                <a:gd name="T50" fmla="*/ 47 w 322"/>
                <a:gd name="T51" fmla="*/ 403 h 555"/>
                <a:gd name="T52" fmla="*/ 31 w 322"/>
                <a:gd name="T53" fmla="*/ 467 h 555"/>
                <a:gd name="T54" fmla="*/ 11 w 322"/>
                <a:gd name="T55" fmla="*/ 496 h 555"/>
                <a:gd name="T56" fmla="*/ 0 w 322"/>
                <a:gd name="T57" fmla="*/ 540 h 555"/>
                <a:gd name="T58" fmla="*/ 0 w 322"/>
                <a:gd name="T59" fmla="*/ 540 h 5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2"/>
                <a:gd name="T91" fmla="*/ 0 h 555"/>
                <a:gd name="T92" fmla="*/ 322 w 322"/>
                <a:gd name="T93" fmla="*/ 555 h 5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2" h="555">
                  <a:moveTo>
                    <a:pt x="0" y="540"/>
                  </a:moveTo>
                  <a:lnTo>
                    <a:pt x="0" y="540"/>
                  </a:lnTo>
                  <a:lnTo>
                    <a:pt x="9" y="554"/>
                  </a:lnTo>
                  <a:lnTo>
                    <a:pt x="19" y="539"/>
                  </a:lnTo>
                  <a:lnTo>
                    <a:pt x="66" y="530"/>
                  </a:lnTo>
                  <a:lnTo>
                    <a:pt x="81" y="534"/>
                  </a:lnTo>
                  <a:lnTo>
                    <a:pt x="132" y="517"/>
                  </a:lnTo>
                  <a:lnTo>
                    <a:pt x="149" y="533"/>
                  </a:lnTo>
                  <a:lnTo>
                    <a:pt x="165" y="496"/>
                  </a:lnTo>
                  <a:lnTo>
                    <a:pt x="181" y="486"/>
                  </a:lnTo>
                  <a:lnTo>
                    <a:pt x="217" y="507"/>
                  </a:lnTo>
                  <a:lnTo>
                    <a:pt x="222" y="484"/>
                  </a:lnTo>
                  <a:lnTo>
                    <a:pt x="262" y="434"/>
                  </a:lnTo>
                  <a:lnTo>
                    <a:pt x="271" y="404"/>
                  </a:lnTo>
                  <a:lnTo>
                    <a:pt x="285" y="409"/>
                  </a:lnTo>
                  <a:lnTo>
                    <a:pt x="321" y="383"/>
                  </a:lnTo>
                  <a:lnTo>
                    <a:pt x="311" y="362"/>
                  </a:lnTo>
                  <a:lnTo>
                    <a:pt x="316" y="349"/>
                  </a:lnTo>
                  <a:lnTo>
                    <a:pt x="280" y="9"/>
                  </a:lnTo>
                  <a:lnTo>
                    <a:pt x="276" y="0"/>
                  </a:lnTo>
                  <a:lnTo>
                    <a:pt x="85" y="22"/>
                  </a:lnTo>
                  <a:lnTo>
                    <a:pt x="47" y="43"/>
                  </a:lnTo>
                  <a:lnTo>
                    <a:pt x="15" y="32"/>
                  </a:lnTo>
                  <a:lnTo>
                    <a:pt x="39" y="312"/>
                  </a:lnTo>
                  <a:lnTo>
                    <a:pt x="33" y="370"/>
                  </a:lnTo>
                  <a:lnTo>
                    <a:pt x="47" y="403"/>
                  </a:lnTo>
                  <a:lnTo>
                    <a:pt x="31" y="467"/>
                  </a:lnTo>
                  <a:lnTo>
                    <a:pt x="11" y="496"/>
                  </a:lnTo>
                  <a:lnTo>
                    <a:pt x="0" y="54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5" name="Freeform 105"/>
            <p:cNvSpPr>
              <a:spLocks/>
            </p:cNvSpPr>
            <p:nvPr/>
          </p:nvSpPr>
          <p:spPr bwMode="auto">
            <a:xfrm>
              <a:off x="6765510" y="3037930"/>
              <a:ext cx="469512" cy="312073"/>
            </a:xfrm>
            <a:custGeom>
              <a:avLst/>
              <a:gdLst>
                <a:gd name="T0" fmla="*/ 0 w 620"/>
                <a:gd name="T1" fmla="*/ 8 h 412"/>
                <a:gd name="T2" fmla="*/ 0 w 620"/>
                <a:gd name="T3" fmla="*/ 8 h 412"/>
                <a:gd name="T4" fmla="*/ 1 w 620"/>
                <a:gd name="T5" fmla="*/ 39 h 412"/>
                <a:gd name="T6" fmla="*/ 13 w 620"/>
                <a:gd name="T7" fmla="*/ 64 h 412"/>
                <a:gd name="T8" fmla="*/ 5 w 620"/>
                <a:gd name="T9" fmla="*/ 87 h 412"/>
                <a:gd name="T10" fmla="*/ 12 w 620"/>
                <a:gd name="T11" fmla="*/ 144 h 412"/>
                <a:gd name="T12" fmla="*/ 41 w 620"/>
                <a:gd name="T13" fmla="*/ 224 h 412"/>
                <a:gd name="T14" fmla="*/ 42 w 620"/>
                <a:gd name="T15" fmla="*/ 250 h 412"/>
                <a:gd name="T16" fmla="*/ 61 w 620"/>
                <a:gd name="T17" fmla="*/ 288 h 412"/>
                <a:gd name="T18" fmla="*/ 70 w 620"/>
                <a:gd name="T19" fmla="*/ 350 h 412"/>
                <a:gd name="T20" fmla="*/ 66 w 620"/>
                <a:gd name="T21" fmla="*/ 369 h 412"/>
                <a:gd name="T22" fmla="*/ 77 w 620"/>
                <a:gd name="T23" fmla="*/ 389 h 412"/>
                <a:gd name="T24" fmla="*/ 476 w 620"/>
                <a:gd name="T25" fmla="*/ 381 h 412"/>
                <a:gd name="T26" fmla="*/ 508 w 620"/>
                <a:gd name="T27" fmla="*/ 411 h 412"/>
                <a:gd name="T28" fmla="*/ 534 w 620"/>
                <a:gd name="T29" fmla="*/ 366 h 412"/>
                <a:gd name="T30" fmla="*/ 549 w 620"/>
                <a:gd name="T31" fmla="*/ 318 h 412"/>
                <a:gd name="T32" fmla="*/ 534 w 620"/>
                <a:gd name="T33" fmla="*/ 282 h 412"/>
                <a:gd name="T34" fmla="*/ 605 w 620"/>
                <a:gd name="T35" fmla="*/ 228 h 412"/>
                <a:gd name="T36" fmla="*/ 619 w 620"/>
                <a:gd name="T37" fmla="*/ 200 h 412"/>
                <a:gd name="T38" fmla="*/ 619 w 620"/>
                <a:gd name="T39" fmla="*/ 187 h 412"/>
                <a:gd name="T40" fmla="*/ 568 w 620"/>
                <a:gd name="T41" fmla="*/ 128 h 412"/>
                <a:gd name="T42" fmla="*/ 517 w 620"/>
                <a:gd name="T43" fmla="*/ 66 h 412"/>
                <a:gd name="T44" fmla="*/ 508 w 620"/>
                <a:gd name="T45" fmla="*/ 0 h 412"/>
                <a:gd name="T46" fmla="*/ 14 w 620"/>
                <a:gd name="T47" fmla="*/ 10 h 412"/>
                <a:gd name="T48" fmla="*/ 0 w 620"/>
                <a:gd name="T49" fmla="*/ 8 h 412"/>
                <a:gd name="T50" fmla="*/ 0 w 620"/>
                <a:gd name="T51" fmla="*/ 8 h 4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0"/>
                <a:gd name="T79" fmla="*/ 0 h 412"/>
                <a:gd name="T80" fmla="*/ 620 w 620"/>
                <a:gd name="T81" fmla="*/ 412 h 4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0" h="412">
                  <a:moveTo>
                    <a:pt x="0" y="8"/>
                  </a:moveTo>
                  <a:lnTo>
                    <a:pt x="0" y="8"/>
                  </a:lnTo>
                  <a:lnTo>
                    <a:pt x="1" y="39"/>
                  </a:lnTo>
                  <a:lnTo>
                    <a:pt x="13" y="64"/>
                  </a:lnTo>
                  <a:lnTo>
                    <a:pt x="5" y="87"/>
                  </a:lnTo>
                  <a:lnTo>
                    <a:pt x="12" y="144"/>
                  </a:lnTo>
                  <a:lnTo>
                    <a:pt x="41" y="224"/>
                  </a:lnTo>
                  <a:lnTo>
                    <a:pt x="42" y="250"/>
                  </a:lnTo>
                  <a:lnTo>
                    <a:pt x="61" y="288"/>
                  </a:lnTo>
                  <a:lnTo>
                    <a:pt x="70" y="350"/>
                  </a:lnTo>
                  <a:lnTo>
                    <a:pt x="66" y="369"/>
                  </a:lnTo>
                  <a:lnTo>
                    <a:pt x="77" y="389"/>
                  </a:lnTo>
                  <a:lnTo>
                    <a:pt x="476" y="381"/>
                  </a:lnTo>
                  <a:lnTo>
                    <a:pt x="508" y="411"/>
                  </a:lnTo>
                  <a:lnTo>
                    <a:pt x="534" y="366"/>
                  </a:lnTo>
                  <a:lnTo>
                    <a:pt x="549" y="318"/>
                  </a:lnTo>
                  <a:lnTo>
                    <a:pt x="534" y="282"/>
                  </a:lnTo>
                  <a:lnTo>
                    <a:pt x="605" y="228"/>
                  </a:lnTo>
                  <a:lnTo>
                    <a:pt x="619" y="200"/>
                  </a:lnTo>
                  <a:lnTo>
                    <a:pt x="619" y="187"/>
                  </a:lnTo>
                  <a:lnTo>
                    <a:pt x="568" y="128"/>
                  </a:lnTo>
                  <a:lnTo>
                    <a:pt x="517" y="66"/>
                  </a:lnTo>
                  <a:lnTo>
                    <a:pt x="508" y="0"/>
                  </a:lnTo>
                  <a:lnTo>
                    <a:pt x="14" y="1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6" name="Freeform 106"/>
            <p:cNvSpPr>
              <a:spLocks/>
            </p:cNvSpPr>
            <p:nvPr/>
          </p:nvSpPr>
          <p:spPr bwMode="auto">
            <a:xfrm>
              <a:off x="6329318" y="3376514"/>
              <a:ext cx="584618" cy="315860"/>
            </a:xfrm>
            <a:custGeom>
              <a:avLst/>
              <a:gdLst>
                <a:gd name="T0" fmla="*/ 0 w 772"/>
                <a:gd name="T1" fmla="*/ 394 h 417"/>
                <a:gd name="T2" fmla="*/ 0 w 772"/>
                <a:gd name="T3" fmla="*/ 394 h 417"/>
                <a:gd name="T4" fmla="*/ 26 w 772"/>
                <a:gd name="T5" fmla="*/ 0 h 417"/>
                <a:gd name="T6" fmla="*/ 314 w 772"/>
                <a:gd name="T7" fmla="*/ 15 h 417"/>
                <a:gd name="T8" fmla="*/ 695 w 772"/>
                <a:gd name="T9" fmla="*/ 21 h 417"/>
                <a:gd name="T10" fmla="*/ 715 w 772"/>
                <a:gd name="T11" fmla="*/ 38 h 417"/>
                <a:gd name="T12" fmla="*/ 728 w 772"/>
                <a:gd name="T13" fmla="*/ 34 h 417"/>
                <a:gd name="T14" fmla="*/ 740 w 772"/>
                <a:gd name="T15" fmla="*/ 45 h 417"/>
                <a:gd name="T16" fmla="*/ 741 w 772"/>
                <a:gd name="T17" fmla="*/ 55 h 417"/>
                <a:gd name="T18" fmla="*/ 730 w 772"/>
                <a:gd name="T19" fmla="*/ 55 h 417"/>
                <a:gd name="T20" fmla="*/ 717 w 772"/>
                <a:gd name="T21" fmla="*/ 83 h 417"/>
                <a:gd name="T22" fmla="*/ 748 w 772"/>
                <a:gd name="T23" fmla="*/ 125 h 417"/>
                <a:gd name="T24" fmla="*/ 771 w 772"/>
                <a:gd name="T25" fmla="*/ 133 h 417"/>
                <a:gd name="T26" fmla="*/ 767 w 772"/>
                <a:gd name="T27" fmla="*/ 413 h 417"/>
                <a:gd name="T28" fmla="*/ 440 w 772"/>
                <a:gd name="T29" fmla="*/ 416 h 417"/>
                <a:gd name="T30" fmla="*/ 0 w 772"/>
                <a:gd name="T31" fmla="*/ 394 h 417"/>
                <a:gd name="T32" fmla="*/ 0 w 772"/>
                <a:gd name="T33" fmla="*/ 394 h 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2"/>
                <a:gd name="T52" fmla="*/ 0 h 417"/>
                <a:gd name="T53" fmla="*/ 772 w 772"/>
                <a:gd name="T54" fmla="*/ 417 h 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2" h="417">
                  <a:moveTo>
                    <a:pt x="0" y="394"/>
                  </a:moveTo>
                  <a:lnTo>
                    <a:pt x="0" y="394"/>
                  </a:lnTo>
                  <a:lnTo>
                    <a:pt x="26" y="0"/>
                  </a:lnTo>
                  <a:lnTo>
                    <a:pt x="314" y="15"/>
                  </a:lnTo>
                  <a:lnTo>
                    <a:pt x="695" y="21"/>
                  </a:lnTo>
                  <a:lnTo>
                    <a:pt x="715" y="38"/>
                  </a:lnTo>
                  <a:lnTo>
                    <a:pt x="728" y="34"/>
                  </a:lnTo>
                  <a:lnTo>
                    <a:pt x="740" y="45"/>
                  </a:lnTo>
                  <a:lnTo>
                    <a:pt x="741" y="55"/>
                  </a:lnTo>
                  <a:lnTo>
                    <a:pt x="730" y="55"/>
                  </a:lnTo>
                  <a:lnTo>
                    <a:pt x="717" y="83"/>
                  </a:lnTo>
                  <a:lnTo>
                    <a:pt x="748" y="125"/>
                  </a:lnTo>
                  <a:lnTo>
                    <a:pt x="771" y="133"/>
                  </a:lnTo>
                  <a:lnTo>
                    <a:pt x="767" y="413"/>
                  </a:lnTo>
                  <a:lnTo>
                    <a:pt x="440" y="416"/>
                  </a:lnTo>
                  <a:lnTo>
                    <a:pt x="0" y="39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7" name="Freeform 107"/>
            <p:cNvSpPr>
              <a:spLocks/>
            </p:cNvSpPr>
            <p:nvPr/>
          </p:nvSpPr>
          <p:spPr bwMode="auto">
            <a:xfrm>
              <a:off x="7324381" y="3434838"/>
              <a:ext cx="570230" cy="293137"/>
            </a:xfrm>
            <a:custGeom>
              <a:avLst/>
              <a:gdLst>
                <a:gd name="T0" fmla="*/ 0 w 753"/>
                <a:gd name="T1" fmla="*/ 386 h 387"/>
                <a:gd name="T2" fmla="*/ 0 w 753"/>
                <a:gd name="T3" fmla="*/ 386 h 387"/>
                <a:gd name="T4" fmla="*/ 7 w 753"/>
                <a:gd name="T5" fmla="*/ 367 h 387"/>
                <a:gd name="T6" fmla="*/ 23 w 753"/>
                <a:gd name="T7" fmla="*/ 365 h 387"/>
                <a:gd name="T8" fmla="*/ 28 w 753"/>
                <a:gd name="T9" fmla="*/ 324 h 387"/>
                <a:gd name="T10" fmla="*/ 19 w 753"/>
                <a:gd name="T11" fmla="*/ 319 h 387"/>
                <a:gd name="T12" fmla="*/ 18 w 753"/>
                <a:gd name="T13" fmla="*/ 310 h 387"/>
                <a:gd name="T14" fmla="*/ 42 w 753"/>
                <a:gd name="T15" fmla="*/ 287 h 387"/>
                <a:gd name="T16" fmla="*/ 88 w 753"/>
                <a:gd name="T17" fmla="*/ 303 h 387"/>
                <a:gd name="T18" fmla="*/ 95 w 753"/>
                <a:gd name="T19" fmla="*/ 257 h 387"/>
                <a:gd name="T20" fmla="*/ 128 w 753"/>
                <a:gd name="T21" fmla="*/ 244 h 387"/>
                <a:gd name="T22" fmla="*/ 122 w 753"/>
                <a:gd name="T23" fmla="*/ 234 h 387"/>
                <a:gd name="T24" fmla="*/ 130 w 753"/>
                <a:gd name="T25" fmla="*/ 206 h 387"/>
                <a:gd name="T26" fmla="*/ 140 w 753"/>
                <a:gd name="T27" fmla="*/ 191 h 387"/>
                <a:gd name="T28" fmla="*/ 187 w 753"/>
                <a:gd name="T29" fmla="*/ 182 h 387"/>
                <a:gd name="T30" fmla="*/ 202 w 753"/>
                <a:gd name="T31" fmla="*/ 186 h 387"/>
                <a:gd name="T32" fmla="*/ 253 w 753"/>
                <a:gd name="T33" fmla="*/ 169 h 387"/>
                <a:gd name="T34" fmla="*/ 270 w 753"/>
                <a:gd name="T35" fmla="*/ 185 h 387"/>
                <a:gd name="T36" fmla="*/ 286 w 753"/>
                <a:gd name="T37" fmla="*/ 148 h 387"/>
                <a:gd name="T38" fmla="*/ 302 w 753"/>
                <a:gd name="T39" fmla="*/ 138 h 387"/>
                <a:gd name="T40" fmla="*/ 338 w 753"/>
                <a:gd name="T41" fmla="*/ 159 h 387"/>
                <a:gd name="T42" fmla="*/ 343 w 753"/>
                <a:gd name="T43" fmla="*/ 136 h 387"/>
                <a:gd name="T44" fmla="*/ 383 w 753"/>
                <a:gd name="T45" fmla="*/ 86 h 387"/>
                <a:gd name="T46" fmla="*/ 392 w 753"/>
                <a:gd name="T47" fmla="*/ 56 h 387"/>
                <a:gd name="T48" fmla="*/ 406 w 753"/>
                <a:gd name="T49" fmla="*/ 61 h 387"/>
                <a:gd name="T50" fmla="*/ 442 w 753"/>
                <a:gd name="T51" fmla="*/ 35 h 387"/>
                <a:gd name="T52" fmla="*/ 432 w 753"/>
                <a:gd name="T53" fmla="*/ 14 h 387"/>
                <a:gd name="T54" fmla="*/ 437 w 753"/>
                <a:gd name="T55" fmla="*/ 1 h 387"/>
                <a:gd name="T56" fmla="*/ 470 w 753"/>
                <a:gd name="T57" fmla="*/ 0 h 387"/>
                <a:gd name="T58" fmla="*/ 491 w 753"/>
                <a:gd name="T59" fmla="*/ 7 h 387"/>
                <a:gd name="T60" fmla="*/ 501 w 753"/>
                <a:gd name="T61" fmla="*/ 31 h 387"/>
                <a:gd name="T62" fmla="*/ 536 w 753"/>
                <a:gd name="T63" fmla="*/ 36 h 387"/>
                <a:gd name="T64" fmla="*/ 556 w 753"/>
                <a:gd name="T65" fmla="*/ 47 h 387"/>
                <a:gd name="T66" fmla="*/ 603 w 753"/>
                <a:gd name="T67" fmla="*/ 45 h 387"/>
                <a:gd name="T68" fmla="*/ 625 w 753"/>
                <a:gd name="T69" fmla="*/ 31 h 387"/>
                <a:gd name="T70" fmla="*/ 675 w 753"/>
                <a:gd name="T71" fmla="*/ 63 h 387"/>
                <a:gd name="T72" fmla="*/ 694 w 753"/>
                <a:gd name="T73" fmla="*/ 127 h 387"/>
                <a:gd name="T74" fmla="*/ 714 w 753"/>
                <a:gd name="T75" fmla="*/ 149 h 387"/>
                <a:gd name="T76" fmla="*/ 752 w 753"/>
                <a:gd name="T77" fmla="*/ 172 h 387"/>
                <a:gd name="T78" fmla="*/ 724 w 753"/>
                <a:gd name="T79" fmla="*/ 206 h 387"/>
                <a:gd name="T80" fmla="*/ 698 w 753"/>
                <a:gd name="T81" fmla="*/ 224 h 387"/>
                <a:gd name="T82" fmla="*/ 672 w 753"/>
                <a:gd name="T83" fmla="*/ 257 h 387"/>
                <a:gd name="T84" fmla="*/ 672 w 753"/>
                <a:gd name="T85" fmla="*/ 267 h 387"/>
                <a:gd name="T86" fmla="*/ 597 w 753"/>
                <a:gd name="T87" fmla="*/ 316 h 387"/>
                <a:gd name="T88" fmla="*/ 181 w 753"/>
                <a:gd name="T89" fmla="*/ 355 h 387"/>
                <a:gd name="T90" fmla="*/ 138 w 753"/>
                <a:gd name="T91" fmla="*/ 354 h 387"/>
                <a:gd name="T92" fmla="*/ 140 w 753"/>
                <a:gd name="T93" fmla="*/ 376 h 387"/>
                <a:gd name="T94" fmla="*/ 0 w 753"/>
                <a:gd name="T95" fmla="*/ 386 h 387"/>
                <a:gd name="T96" fmla="*/ 0 w 753"/>
                <a:gd name="T97" fmla="*/ 386 h 3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3"/>
                <a:gd name="T148" fmla="*/ 0 h 387"/>
                <a:gd name="T149" fmla="*/ 753 w 753"/>
                <a:gd name="T150" fmla="*/ 387 h 3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3" h="387">
                  <a:moveTo>
                    <a:pt x="0" y="386"/>
                  </a:moveTo>
                  <a:lnTo>
                    <a:pt x="0" y="386"/>
                  </a:lnTo>
                  <a:lnTo>
                    <a:pt x="7" y="367"/>
                  </a:lnTo>
                  <a:lnTo>
                    <a:pt x="23" y="365"/>
                  </a:lnTo>
                  <a:lnTo>
                    <a:pt x="28" y="324"/>
                  </a:lnTo>
                  <a:lnTo>
                    <a:pt x="19" y="319"/>
                  </a:lnTo>
                  <a:lnTo>
                    <a:pt x="18" y="310"/>
                  </a:lnTo>
                  <a:lnTo>
                    <a:pt x="42" y="287"/>
                  </a:lnTo>
                  <a:lnTo>
                    <a:pt x="88" y="303"/>
                  </a:lnTo>
                  <a:lnTo>
                    <a:pt x="95" y="257"/>
                  </a:lnTo>
                  <a:lnTo>
                    <a:pt x="128" y="244"/>
                  </a:lnTo>
                  <a:lnTo>
                    <a:pt x="122" y="234"/>
                  </a:lnTo>
                  <a:lnTo>
                    <a:pt x="130" y="206"/>
                  </a:lnTo>
                  <a:lnTo>
                    <a:pt x="140" y="191"/>
                  </a:lnTo>
                  <a:lnTo>
                    <a:pt x="187" y="182"/>
                  </a:lnTo>
                  <a:lnTo>
                    <a:pt x="202" y="186"/>
                  </a:lnTo>
                  <a:lnTo>
                    <a:pt x="253" y="169"/>
                  </a:lnTo>
                  <a:lnTo>
                    <a:pt x="270" y="185"/>
                  </a:lnTo>
                  <a:lnTo>
                    <a:pt x="286" y="148"/>
                  </a:lnTo>
                  <a:lnTo>
                    <a:pt x="302" y="138"/>
                  </a:lnTo>
                  <a:lnTo>
                    <a:pt x="338" y="159"/>
                  </a:lnTo>
                  <a:lnTo>
                    <a:pt x="343" y="136"/>
                  </a:lnTo>
                  <a:lnTo>
                    <a:pt x="383" y="86"/>
                  </a:lnTo>
                  <a:lnTo>
                    <a:pt x="392" y="56"/>
                  </a:lnTo>
                  <a:lnTo>
                    <a:pt x="406" y="61"/>
                  </a:lnTo>
                  <a:lnTo>
                    <a:pt x="442" y="35"/>
                  </a:lnTo>
                  <a:lnTo>
                    <a:pt x="432" y="14"/>
                  </a:lnTo>
                  <a:lnTo>
                    <a:pt x="437" y="1"/>
                  </a:lnTo>
                  <a:lnTo>
                    <a:pt x="470" y="0"/>
                  </a:lnTo>
                  <a:lnTo>
                    <a:pt x="491" y="7"/>
                  </a:lnTo>
                  <a:lnTo>
                    <a:pt x="501" y="31"/>
                  </a:lnTo>
                  <a:lnTo>
                    <a:pt x="536" y="36"/>
                  </a:lnTo>
                  <a:lnTo>
                    <a:pt x="556" y="47"/>
                  </a:lnTo>
                  <a:lnTo>
                    <a:pt x="603" y="45"/>
                  </a:lnTo>
                  <a:lnTo>
                    <a:pt x="625" y="31"/>
                  </a:lnTo>
                  <a:lnTo>
                    <a:pt x="675" y="63"/>
                  </a:lnTo>
                  <a:lnTo>
                    <a:pt x="694" y="127"/>
                  </a:lnTo>
                  <a:lnTo>
                    <a:pt x="714" y="149"/>
                  </a:lnTo>
                  <a:lnTo>
                    <a:pt x="752" y="172"/>
                  </a:lnTo>
                  <a:lnTo>
                    <a:pt x="724" y="206"/>
                  </a:lnTo>
                  <a:lnTo>
                    <a:pt x="698" y="224"/>
                  </a:lnTo>
                  <a:lnTo>
                    <a:pt x="672" y="257"/>
                  </a:lnTo>
                  <a:lnTo>
                    <a:pt x="672" y="267"/>
                  </a:lnTo>
                  <a:lnTo>
                    <a:pt x="597" y="316"/>
                  </a:lnTo>
                  <a:lnTo>
                    <a:pt x="181" y="355"/>
                  </a:lnTo>
                  <a:lnTo>
                    <a:pt x="138" y="354"/>
                  </a:lnTo>
                  <a:lnTo>
                    <a:pt x="140" y="376"/>
                  </a:lnTo>
                  <a:lnTo>
                    <a:pt x="0" y="38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8" name="Freeform 108"/>
            <p:cNvSpPr>
              <a:spLocks/>
            </p:cNvSpPr>
            <p:nvPr/>
          </p:nvSpPr>
          <p:spPr bwMode="auto">
            <a:xfrm>
              <a:off x="6962402" y="4083981"/>
              <a:ext cx="441493" cy="390849"/>
            </a:xfrm>
            <a:custGeom>
              <a:avLst/>
              <a:gdLst>
                <a:gd name="T0" fmla="*/ 0 w 583"/>
                <a:gd name="T1" fmla="*/ 5 h 516"/>
                <a:gd name="T2" fmla="*/ 23 w 583"/>
                <a:gd name="T3" fmla="*/ 159 h 516"/>
                <a:gd name="T4" fmla="*/ 60 w 583"/>
                <a:gd name="T5" fmla="*/ 243 h 516"/>
                <a:gd name="T6" fmla="*/ 41 w 583"/>
                <a:gd name="T7" fmla="*/ 325 h 516"/>
                <a:gd name="T8" fmla="*/ 47 w 583"/>
                <a:gd name="T9" fmla="*/ 369 h 516"/>
                <a:gd name="T10" fmla="*/ 35 w 583"/>
                <a:gd name="T11" fmla="*/ 405 h 516"/>
                <a:gd name="T12" fmla="*/ 30 w 583"/>
                <a:gd name="T13" fmla="*/ 435 h 516"/>
                <a:gd name="T14" fmla="*/ 171 w 583"/>
                <a:gd name="T15" fmla="*/ 451 h 516"/>
                <a:gd name="T16" fmla="*/ 224 w 583"/>
                <a:gd name="T17" fmla="*/ 431 h 516"/>
                <a:gd name="T18" fmla="*/ 286 w 583"/>
                <a:gd name="T19" fmla="*/ 424 h 516"/>
                <a:gd name="T20" fmla="*/ 304 w 583"/>
                <a:gd name="T21" fmla="*/ 450 h 516"/>
                <a:gd name="T22" fmla="*/ 340 w 583"/>
                <a:gd name="T23" fmla="*/ 475 h 516"/>
                <a:gd name="T24" fmla="*/ 362 w 583"/>
                <a:gd name="T25" fmla="*/ 495 h 516"/>
                <a:gd name="T26" fmla="*/ 393 w 583"/>
                <a:gd name="T27" fmla="*/ 501 h 516"/>
                <a:gd name="T28" fmla="*/ 405 w 583"/>
                <a:gd name="T29" fmla="*/ 475 h 516"/>
                <a:gd name="T30" fmla="*/ 431 w 583"/>
                <a:gd name="T31" fmla="*/ 477 h 516"/>
                <a:gd name="T32" fmla="*/ 463 w 583"/>
                <a:gd name="T33" fmla="*/ 491 h 516"/>
                <a:gd name="T34" fmla="*/ 463 w 583"/>
                <a:gd name="T35" fmla="*/ 475 h 516"/>
                <a:gd name="T36" fmla="*/ 470 w 583"/>
                <a:gd name="T37" fmla="*/ 452 h 516"/>
                <a:gd name="T38" fmla="*/ 490 w 583"/>
                <a:gd name="T39" fmla="*/ 470 h 516"/>
                <a:gd name="T40" fmla="*/ 524 w 583"/>
                <a:gd name="T41" fmla="*/ 479 h 516"/>
                <a:gd name="T42" fmla="*/ 534 w 583"/>
                <a:gd name="T43" fmla="*/ 489 h 516"/>
                <a:gd name="T44" fmla="*/ 541 w 583"/>
                <a:gd name="T45" fmla="*/ 515 h 516"/>
                <a:gd name="T46" fmla="*/ 568 w 583"/>
                <a:gd name="T47" fmla="*/ 508 h 516"/>
                <a:gd name="T48" fmla="*/ 582 w 583"/>
                <a:gd name="T49" fmla="*/ 491 h 516"/>
                <a:gd name="T50" fmla="*/ 568 w 583"/>
                <a:gd name="T51" fmla="*/ 479 h 516"/>
                <a:gd name="T52" fmla="*/ 546 w 583"/>
                <a:gd name="T53" fmla="*/ 472 h 516"/>
                <a:gd name="T54" fmla="*/ 524 w 583"/>
                <a:gd name="T55" fmla="*/ 458 h 516"/>
                <a:gd name="T56" fmla="*/ 520 w 583"/>
                <a:gd name="T57" fmla="*/ 426 h 516"/>
                <a:gd name="T58" fmla="*/ 534 w 583"/>
                <a:gd name="T59" fmla="*/ 405 h 516"/>
                <a:gd name="T60" fmla="*/ 559 w 583"/>
                <a:gd name="T61" fmla="*/ 390 h 516"/>
                <a:gd name="T62" fmla="*/ 554 w 583"/>
                <a:gd name="T63" fmla="*/ 358 h 516"/>
                <a:gd name="T64" fmla="*/ 520 w 583"/>
                <a:gd name="T65" fmla="*/ 374 h 516"/>
                <a:gd name="T66" fmla="*/ 482 w 583"/>
                <a:gd name="T67" fmla="*/ 385 h 516"/>
                <a:gd name="T68" fmla="*/ 496 w 583"/>
                <a:gd name="T69" fmla="*/ 372 h 516"/>
                <a:gd name="T70" fmla="*/ 504 w 583"/>
                <a:gd name="T71" fmla="*/ 363 h 516"/>
                <a:gd name="T72" fmla="*/ 490 w 583"/>
                <a:gd name="T73" fmla="*/ 361 h 516"/>
                <a:gd name="T74" fmla="*/ 476 w 583"/>
                <a:gd name="T75" fmla="*/ 363 h 516"/>
                <a:gd name="T76" fmla="*/ 449 w 583"/>
                <a:gd name="T77" fmla="*/ 380 h 516"/>
                <a:gd name="T78" fmla="*/ 415 w 583"/>
                <a:gd name="T79" fmla="*/ 364 h 516"/>
                <a:gd name="T80" fmla="*/ 453 w 583"/>
                <a:gd name="T81" fmla="*/ 336 h 516"/>
                <a:gd name="T82" fmla="*/ 515 w 583"/>
                <a:gd name="T83" fmla="*/ 357 h 516"/>
                <a:gd name="T84" fmla="*/ 485 w 583"/>
                <a:gd name="T85" fmla="*/ 252 h 516"/>
                <a:gd name="T86" fmla="*/ 277 w 583"/>
                <a:gd name="T87" fmla="*/ 237 h 516"/>
                <a:gd name="T88" fmla="*/ 337 w 583"/>
                <a:gd name="T89" fmla="*/ 115 h 516"/>
                <a:gd name="T90" fmla="*/ 330 w 583"/>
                <a:gd name="T91" fmla="*/ 54 h 516"/>
                <a:gd name="T92" fmla="*/ 0 w 583"/>
                <a:gd name="T93" fmla="*/ 5 h 5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3"/>
                <a:gd name="T142" fmla="*/ 0 h 516"/>
                <a:gd name="T143" fmla="*/ 583 w 583"/>
                <a:gd name="T144" fmla="*/ 516 h 5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3" h="516">
                  <a:moveTo>
                    <a:pt x="0" y="5"/>
                  </a:moveTo>
                  <a:lnTo>
                    <a:pt x="0" y="5"/>
                  </a:lnTo>
                  <a:lnTo>
                    <a:pt x="6" y="142"/>
                  </a:lnTo>
                  <a:lnTo>
                    <a:pt x="23" y="159"/>
                  </a:lnTo>
                  <a:lnTo>
                    <a:pt x="28" y="195"/>
                  </a:lnTo>
                  <a:lnTo>
                    <a:pt x="60" y="243"/>
                  </a:lnTo>
                  <a:lnTo>
                    <a:pt x="59" y="285"/>
                  </a:lnTo>
                  <a:lnTo>
                    <a:pt x="41" y="325"/>
                  </a:lnTo>
                  <a:lnTo>
                    <a:pt x="42" y="347"/>
                  </a:lnTo>
                  <a:lnTo>
                    <a:pt x="47" y="369"/>
                  </a:lnTo>
                  <a:lnTo>
                    <a:pt x="45" y="391"/>
                  </a:lnTo>
                  <a:lnTo>
                    <a:pt x="35" y="405"/>
                  </a:lnTo>
                  <a:lnTo>
                    <a:pt x="20" y="424"/>
                  </a:lnTo>
                  <a:lnTo>
                    <a:pt x="30" y="435"/>
                  </a:lnTo>
                  <a:lnTo>
                    <a:pt x="108" y="425"/>
                  </a:lnTo>
                  <a:lnTo>
                    <a:pt x="171" y="451"/>
                  </a:lnTo>
                  <a:lnTo>
                    <a:pt x="231" y="448"/>
                  </a:lnTo>
                  <a:lnTo>
                    <a:pt x="224" y="431"/>
                  </a:lnTo>
                  <a:lnTo>
                    <a:pt x="244" y="415"/>
                  </a:lnTo>
                  <a:lnTo>
                    <a:pt x="286" y="424"/>
                  </a:lnTo>
                  <a:lnTo>
                    <a:pt x="292" y="454"/>
                  </a:lnTo>
                  <a:lnTo>
                    <a:pt x="304" y="450"/>
                  </a:lnTo>
                  <a:lnTo>
                    <a:pt x="322" y="457"/>
                  </a:lnTo>
                  <a:lnTo>
                    <a:pt x="340" y="475"/>
                  </a:lnTo>
                  <a:lnTo>
                    <a:pt x="344" y="492"/>
                  </a:lnTo>
                  <a:lnTo>
                    <a:pt x="362" y="495"/>
                  </a:lnTo>
                  <a:lnTo>
                    <a:pt x="379" y="506"/>
                  </a:lnTo>
                  <a:lnTo>
                    <a:pt x="393" y="501"/>
                  </a:lnTo>
                  <a:lnTo>
                    <a:pt x="406" y="487"/>
                  </a:lnTo>
                  <a:lnTo>
                    <a:pt x="405" y="475"/>
                  </a:lnTo>
                  <a:lnTo>
                    <a:pt x="422" y="491"/>
                  </a:lnTo>
                  <a:lnTo>
                    <a:pt x="431" y="477"/>
                  </a:lnTo>
                  <a:lnTo>
                    <a:pt x="444" y="503"/>
                  </a:lnTo>
                  <a:lnTo>
                    <a:pt x="463" y="491"/>
                  </a:lnTo>
                  <a:lnTo>
                    <a:pt x="470" y="482"/>
                  </a:lnTo>
                  <a:lnTo>
                    <a:pt x="463" y="475"/>
                  </a:lnTo>
                  <a:lnTo>
                    <a:pt x="464" y="452"/>
                  </a:lnTo>
                  <a:lnTo>
                    <a:pt x="470" y="452"/>
                  </a:lnTo>
                  <a:lnTo>
                    <a:pt x="486" y="454"/>
                  </a:lnTo>
                  <a:lnTo>
                    <a:pt x="490" y="470"/>
                  </a:lnTo>
                  <a:lnTo>
                    <a:pt x="509" y="469"/>
                  </a:lnTo>
                  <a:lnTo>
                    <a:pt x="524" y="479"/>
                  </a:lnTo>
                  <a:lnTo>
                    <a:pt x="528" y="477"/>
                  </a:lnTo>
                  <a:lnTo>
                    <a:pt x="534" y="489"/>
                  </a:lnTo>
                  <a:lnTo>
                    <a:pt x="547" y="495"/>
                  </a:lnTo>
                  <a:lnTo>
                    <a:pt x="541" y="515"/>
                  </a:lnTo>
                  <a:lnTo>
                    <a:pt x="558" y="496"/>
                  </a:lnTo>
                  <a:lnTo>
                    <a:pt x="568" y="508"/>
                  </a:lnTo>
                  <a:lnTo>
                    <a:pt x="568" y="495"/>
                  </a:lnTo>
                  <a:lnTo>
                    <a:pt x="582" y="491"/>
                  </a:lnTo>
                  <a:lnTo>
                    <a:pt x="582" y="481"/>
                  </a:lnTo>
                  <a:lnTo>
                    <a:pt x="568" y="479"/>
                  </a:lnTo>
                  <a:lnTo>
                    <a:pt x="559" y="470"/>
                  </a:lnTo>
                  <a:lnTo>
                    <a:pt x="546" y="472"/>
                  </a:lnTo>
                  <a:lnTo>
                    <a:pt x="540" y="458"/>
                  </a:lnTo>
                  <a:lnTo>
                    <a:pt x="524" y="458"/>
                  </a:lnTo>
                  <a:lnTo>
                    <a:pt x="511" y="433"/>
                  </a:lnTo>
                  <a:lnTo>
                    <a:pt x="520" y="426"/>
                  </a:lnTo>
                  <a:lnTo>
                    <a:pt x="531" y="419"/>
                  </a:lnTo>
                  <a:lnTo>
                    <a:pt x="534" y="405"/>
                  </a:lnTo>
                  <a:lnTo>
                    <a:pt x="544" y="404"/>
                  </a:lnTo>
                  <a:lnTo>
                    <a:pt x="559" y="390"/>
                  </a:lnTo>
                  <a:lnTo>
                    <a:pt x="554" y="385"/>
                  </a:lnTo>
                  <a:lnTo>
                    <a:pt x="554" y="358"/>
                  </a:lnTo>
                  <a:lnTo>
                    <a:pt x="538" y="371"/>
                  </a:lnTo>
                  <a:lnTo>
                    <a:pt x="520" y="374"/>
                  </a:lnTo>
                  <a:lnTo>
                    <a:pt x="506" y="397"/>
                  </a:lnTo>
                  <a:lnTo>
                    <a:pt x="482" y="385"/>
                  </a:lnTo>
                  <a:lnTo>
                    <a:pt x="486" y="376"/>
                  </a:lnTo>
                  <a:lnTo>
                    <a:pt x="496" y="372"/>
                  </a:lnTo>
                  <a:lnTo>
                    <a:pt x="497" y="376"/>
                  </a:lnTo>
                  <a:lnTo>
                    <a:pt x="504" y="363"/>
                  </a:lnTo>
                  <a:lnTo>
                    <a:pt x="494" y="367"/>
                  </a:lnTo>
                  <a:lnTo>
                    <a:pt x="490" y="361"/>
                  </a:lnTo>
                  <a:lnTo>
                    <a:pt x="488" y="367"/>
                  </a:lnTo>
                  <a:lnTo>
                    <a:pt x="476" y="363"/>
                  </a:lnTo>
                  <a:lnTo>
                    <a:pt x="466" y="376"/>
                  </a:lnTo>
                  <a:lnTo>
                    <a:pt x="449" y="380"/>
                  </a:lnTo>
                  <a:lnTo>
                    <a:pt x="416" y="372"/>
                  </a:lnTo>
                  <a:lnTo>
                    <a:pt x="415" y="364"/>
                  </a:lnTo>
                  <a:lnTo>
                    <a:pt x="434" y="335"/>
                  </a:lnTo>
                  <a:lnTo>
                    <a:pt x="453" y="336"/>
                  </a:lnTo>
                  <a:lnTo>
                    <a:pt x="466" y="348"/>
                  </a:lnTo>
                  <a:lnTo>
                    <a:pt x="515" y="357"/>
                  </a:lnTo>
                  <a:lnTo>
                    <a:pt x="478" y="296"/>
                  </a:lnTo>
                  <a:lnTo>
                    <a:pt x="485" y="252"/>
                  </a:lnTo>
                  <a:lnTo>
                    <a:pt x="276" y="260"/>
                  </a:lnTo>
                  <a:lnTo>
                    <a:pt x="277" y="237"/>
                  </a:lnTo>
                  <a:lnTo>
                    <a:pt x="300" y="163"/>
                  </a:lnTo>
                  <a:lnTo>
                    <a:pt x="337" y="115"/>
                  </a:lnTo>
                  <a:lnTo>
                    <a:pt x="326" y="101"/>
                  </a:lnTo>
                  <a:lnTo>
                    <a:pt x="330" y="54"/>
                  </a:lnTo>
                  <a:lnTo>
                    <a:pt x="311" y="0"/>
                  </a:lnTo>
                  <a:lnTo>
                    <a:pt x="0" y="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79" name="Freeform 109"/>
            <p:cNvSpPr>
              <a:spLocks/>
            </p:cNvSpPr>
            <p:nvPr/>
          </p:nvSpPr>
          <p:spPr bwMode="auto">
            <a:xfrm>
              <a:off x="8528452" y="2399392"/>
              <a:ext cx="288523" cy="455233"/>
            </a:xfrm>
            <a:custGeom>
              <a:avLst/>
              <a:gdLst>
                <a:gd name="T0" fmla="*/ 0 w 381"/>
                <a:gd name="T1" fmla="*/ 326 h 601"/>
                <a:gd name="T2" fmla="*/ 0 w 381"/>
                <a:gd name="T3" fmla="*/ 326 h 601"/>
                <a:gd name="T4" fmla="*/ 23 w 381"/>
                <a:gd name="T5" fmla="*/ 328 h 601"/>
                <a:gd name="T6" fmla="*/ 25 w 381"/>
                <a:gd name="T7" fmla="*/ 289 h 601"/>
                <a:gd name="T8" fmla="*/ 52 w 381"/>
                <a:gd name="T9" fmla="*/ 235 h 601"/>
                <a:gd name="T10" fmla="*/ 39 w 381"/>
                <a:gd name="T11" fmla="*/ 197 h 601"/>
                <a:gd name="T12" fmla="*/ 50 w 381"/>
                <a:gd name="T13" fmla="*/ 145 h 601"/>
                <a:gd name="T14" fmla="*/ 49 w 381"/>
                <a:gd name="T15" fmla="*/ 125 h 601"/>
                <a:gd name="T16" fmla="*/ 93 w 381"/>
                <a:gd name="T17" fmla="*/ 10 h 601"/>
                <a:gd name="T18" fmla="*/ 104 w 381"/>
                <a:gd name="T19" fmla="*/ 10 h 601"/>
                <a:gd name="T20" fmla="*/ 110 w 381"/>
                <a:gd name="T21" fmla="*/ 33 h 601"/>
                <a:gd name="T22" fmla="*/ 164 w 381"/>
                <a:gd name="T23" fmla="*/ 13 h 601"/>
                <a:gd name="T24" fmla="*/ 164 w 381"/>
                <a:gd name="T25" fmla="*/ 5 h 601"/>
                <a:gd name="T26" fmla="*/ 180 w 381"/>
                <a:gd name="T27" fmla="*/ 0 h 601"/>
                <a:gd name="T28" fmla="*/ 209 w 381"/>
                <a:gd name="T29" fmla="*/ 14 h 601"/>
                <a:gd name="T30" fmla="*/ 230 w 381"/>
                <a:gd name="T31" fmla="*/ 33 h 601"/>
                <a:gd name="T32" fmla="*/ 278 w 381"/>
                <a:gd name="T33" fmla="*/ 199 h 601"/>
                <a:gd name="T34" fmla="*/ 312 w 381"/>
                <a:gd name="T35" fmla="*/ 199 h 601"/>
                <a:gd name="T36" fmla="*/ 318 w 381"/>
                <a:gd name="T37" fmla="*/ 209 h 601"/>
                <a:gd name="T38" fmla="*/ 313 w 381"/>
                <a:gd name="T39" fmla="*/ 215 h 601"/>
                <a:gd name="T40" fmla="*/ 338 w 381"/>
                <a:gd name="T41" fmla="*/ 253 h 601"/>
                <a:gd name="T42" fmla="*/ 344 w 381"/>
                <a:gd name="T43" fmla="*/ 245 h 601"/>
                <a:gd name="T44" fmla="*/ 370 w 381"/>
                <a:gd name="T45" fmla="*/ 271 h 601"/>
                <a:gd name="T46" fmla="*/ 360 w 381"/>
                <a:gd name="T47" fmla="*/ 277 h 601"/>
                <a:gd name="T48" fmla="*/ 362 w 381"/>
                <a:gd name="T49" fmla="*/ 283 h 601"/>
                <a:gd name="T50" fmla="*/ 380 w 381"/>
                <a:gd name="T51" fmla="*/ 283 h 601"/>
                <a:gd name="T52" fmla="*/ 366 w 381"/>
                <a:gd name="T53" fmla="*/ 315 h 601"/>
                <a:gd name="T54" fmla="*/ 351 w 381"/>
                <a:gd name="T55" fmla="*/ 311 h 601"/>
                <a:gd name="T56" fmla="*/ 338 w 381"/>
                <a:gd name="T57" fmla="*/ 323 h 601"/>
                <a:gd name="T58" fmla="*/ 338 w 381"/>
                <a:gd name="T59" fmla="*/ 336 h 601"/>
                <a:gd name="T60" fmla="*/ 328 w 381"/>
                <a:gd name="T61" fmla="*/ 344 h 601"/>
                <a:gd name="T62" fmla="*/ 315 w 381"/>
                <a:gd name="T63" fmla="*/ 339 h 601"/>
                <a:gd name="T64" fmla="*/ 315 w 381"/>
                <a:gd name="T65" fmla="*/ 359 h 601"/>
                <a:gd name="T66" fmla="*/ 306 w 381"/>
                <a:gd name="T67" fmla="*/ 353 h 601"/>
                <a:gd name="T68" fmla="*/ 301 w 381"/>
                <a:gd name="T69" fmla="*/ 375 h 601"/>
                <a:gd name="T70" fmla="*/ 284 w 381"/>
                <a:gd name="T71" fmla="*/ 356 h 601"/>
                <a:gd name="T72" fmla="*/ 270 w 381"/>
                <a:gd name="T73" fmla="*/ 374 h 601"/>
                <a:gd name="T74" fmla="*/ 255 w 381"/>
                <a:gd name="T75" fmla="*/ 381 h 601"/>
                <a:gd name="T76" fmla="*/ 252 w 381"/>
                <a:gd name="T77" fmla="*/ 401 h 601"/>
                <a:gd name="T78" fmla="*/ 236 w 381"/>
                <a:gd name="T79" fmla="*/ 396 h 601"/>
                <a:gd name="T80" fmla="*/ 242 w 381"/>
                <a:gd name="T81" fmla="*/ 381 h 601"/>
                <a:gd name="T82" fmla="*/ 230 w 381"/>
                <a:gd name="T83" fmla="*/ 366 h 601"/>
                <a:gd name="T84" fmla="*/ 217 w 381"/>
                <a:gd name="T85" fmla="*/ 389 h 601"/>
                <a:gd name="T86" fmla="*/ 222 w 381"/>
                <a:gd name="T87" fmla="*/ 436 h 601"/>
                <a:gd name="T88" fmla="*/ 214 w 381"/>
                <a:gd name="T89" fmla="*/ 449 h 601"/>
                <a:gd name="T90" fmla="*/ 204 w 381"/>
                <a:gd name="T91" fmla="*/ 450 h 601"/>
                <a:gd name="T92" fmla="*/ 194 w 381"/>
                <a:gd name="T93" fmla="*/ 449 h 601"/>
                <a:gd name="T94" fmla="*/ 182 w 381"/>
                <a:gd name="T95" fmla="*/ 477 h 601"/>
                <a:gd name="T96" fmla="*/ 164 w 381"/>
                <a:gd name="T97" fmla="*/ 476 h 601"/>
                <a:gd name="T98" fmla="*/ 168 w 381"/>
                <a:gd name="T99" fmla="*/ 501 h 601"/>
                <a:gd name="T100" fmla="*/ 156 w 381"/>
                <a:gd name="T101" fmla="*/ 482 h 601"/>
                <a:gd name="T102" fmla="*/ 131 w 381"/>
                <a:gd name="T103" fmla="*/ 502 h 601"/>
                <a:gd name="T104" fmla="*/ 128 w 381"/>
                <a:gd name="T105" fmla="*/ 518 h 601"/>
                <a:gd name="T106" fmla="*/ 136 w 381"/>
                <a:gd name="T107" fmla="*/ 527 h 601"/>
                <a:gd name="T108" fmla="*/ 124 w 381"/>
                <a:gd name="T109" fmla="*/ 533 h 601"/>
                <a:gd name="T110" fmla="*/ 128 w 381"/>
                <a:gd name="T111" fmla="*/ 551 h 601"/>
                <a:gd name="T112" fmla="*/ 116 w 381"/>
                <a:gd name="T113" fmla="*/ 564 h 601"/>
                <a:gd name="T114" fmla="*/ 114 w 381"/>
                <a:gd name="T115" fmla="*/ 600 h 601"/>
                <a:gd name="T116" fmla="*/ 106 w 381"/>
                <a:gd name="T117" fmla="*/ 600 h 601"/>
                <a:gd name="T118" fmla="*/ 72 w 381"/>
                <a:gd name="T119" fmla="*/ 552 h 601"/>
                <a:gd name="T120" fmla="*/ 0 w 381"/>
                <a:gd name="T121" fmla="*/ 326 h 601"/>
                <a:gd name="T122" fmla="*/ 0 w 381"/>
                <a:gd name="T123" fmla="*/ 326 h 6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1"/>
                <a:gd name="T187" fmla="*/ 0 h 601"/>
                <a:gd name="T188" fmla="*/ 381 w 381"/>
                <a:gd name="T189" fmla="*/ 601 h 6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1" h="601">
                  <a:moveTo>
                    <a:pt x="0" y="326"/>
                  </a:moveTo>
                  <a:lnTo>
                    <a:pt x="0" y="326"/>
                  </a:lnTo>
                  <a:lnTo>
                    <a:pt x="23" y="328"/>
                  </a:lnTo>
                  <a:lnTo>
                    <a:pt x="25" y="289"/>
                  </a:lnTo>
                  <a:lnTo>
                    <a:pt x="52" y="235"/>
                  </a:lnTo>
                  <a:lnTo>
                    <a:pt x="39" y="197"/>
                  </a:lnTo>
                  <a:lnTo>
                    <a:pt x="50" y="145"/>
                  </a:lnTo>
                  <a:lnTo>
                    <a:pt x="49" y="125"/>
                  </a:lnTo>
                  <a:lnTo>
                    <a:pt x="93" y="10"/>
                  </a:lnTo>
                  <a:lnTo>
                    <a:pt x="104" y="10"/>
                  </a:lnTo>
                  <a:lnTo>
                    <a:pt x="110" y="33"/>
                  </a:lnTo>
                  <a:lnTo>
                    <a:pt x="164" y="13"/>
                  </a:lnTo>
                  <a:lnTo>
                    <a:pt x="164" y="5"/>
                  </a:lnTo>
                  <a:lnTo>
                    <a:pt x="180" y="0"/>
                  </a:lnTo>
                  <a:lnTo>
                    <a:pt x="209" y="14"/>
                  </a:lnTo>
                  <a:lnTo>
                    <a:pt x="230" y="33"/>
                  </a:lnTo>
                  <a:lnTo>
                    <a:pt x="278" y="199"/>
                  </a:lnTo>
                  <a:lnTo>
                    <a:pt x="312" y="199"/>
                  </a:lnTo>
                  <a:lnTo>
                    <a:pt x="318" y="209"/>
                  </a:lnTo>
                  <a:lnTo>
                    <a:pt x="313" y="215"/>
                  </a:lnTo>
                  <a:lnTo>
                    <a:pt x="338" y="253"/>
                  </a:lnTo>
                  <a:lnTo>
                    <a:pt x="344" y="245"/>
                  </a:lnTo>
                  <a:lnTo>
                    <a:pt x="370" y="271"/>
                  </a:lnTo>
                  <a:lnTo>
                    <a:pt x="360" y="277"/>
                  </a:lnTo>
                  <a:lnTo>
                    <a:pt x="362" y="283"/>
                  </a:lnTo>
                  <a:lnTo>
                    <a:pt x="380" y="283"/>
                  </a:lnTo>
                  <a:lnTo>
                    <a:pt x="366" y="315"/>
                  </a:lnTo>
                  <a:lnTo>
                    <a:pt x="351" y="311"/>
                  </a:lnTo>
                  <a:lnTo>
                    <a:pt x="338" y="323"/>
                  </a:lnTo>
                  <a:lnTo>
                    <a:pt x="338" y="336"/>
                  </a:lnTo>
                  <a:lnTo>
                    <a:pt x="328" y="344"/>
                  </a:lnTo>
                  <a:lnTo>
                    <a:pt x="315" y="339"/>
                  </a:lnTo>
                  <a:lnTo>
                    <a:pt x="315" y="359"/>
                  </a:lnTo>
                  <a:lnTo>
                    <a:pt x="306" y="353"/>
                  </a:lnTo>
                  <a:lnTo>
                    <a:pt x="301" y="375"/>
                  </a:lnTo>
                  <a:lnTo>
                    <a:pt x="284" y="356"/>
                  </a:lnTo>
                  <a:lnTo>
                    <a:pt x="270" y="374"/>
                  </a:lnTo>
                  <a:lnTo>
                    <a:pt x="255" y="381"/>
                  </a:lnTo>
                  <a:lnTo>
                    <a:pt x="252" y="401"/>
                  </a:lnTo>
                  <a:lnTo>
                    <a:pt x="236" y="396"/>
                  </a:lnTo>
                  <a:lnTo>
                    <a:pt x="242" y="381"/>
                  </a:lnTo>
                  <a:lnTo>
                    <a:pt x="230" y="366"/>
                  </a:lnTo>
                  <a:lnTo>
                    <a:pt x="217" y="389"/>
                  </a:lnTo>
                  <a:lnTo>
                    <a:pt x="222" y="436"/>
                  </a:lnTo>
                  <a:lnTo>
                    <a:pt x="214" y="449"/>
                  </a:lnTo>
                  <a:lnTo>
                    <a:pt x="204" y="450"/>
                  </a:lnTo>
                  <a:lnTo>
                    <a:pt x="194" y="449"/>
                  </a:lnTo>
                  <a:lnTo>
                    <a:pt x="182" y="477"/>
                  </a:lnTo>
                  <a:lnTo>
                    <a:pt x="164" y="476"/>
                  </a:lnTo>
                  <a:lnTo>
                    <a:pt x="168" y="501"/>
                  </a:lnTo>
                  <a:lnTo>
                    <a:pt x="156" y="482"/>
                  </a:lnTo>
                  <a:lnTo>
                    <a:pt x="131" y="502"/>
                  </a:lnTo>
                  <a:lnTo>
                    <a:pt x="128" y="518"/>
                  </a:lnTo>
                  <a:lnTo>
                    <a:pt x="136" y="527"/>
                  </a:lnTo>
                  <a:lnTo>
                    <a:pt x="124" y="533"/>
                  </a:lnTo>
                  <a:lnTo>
                    <a:pt x="128" y="551"/>
                  </a:lnTo>
                  <a:lnTo>
                    <a:pt x="116" y="564"/>
                  </a:lnTo>
                  <a:lnTo>
                    <a:pt x="114" y="600"/>
                  </a:lnTo>
                  <a:lnTo>
                    <a:pt x="106" y="600"/>
                  </a:lnTo>
                  <a:lnTo>
                    <a:pt x="72" y="552"/>
                  </a:lnTo>
                  <a:lnTo>
                    <a:pt x="0" y="3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0" name="Freeform 110"/>
            <p:cNvSpPr>
              <a:spLocks/>
            </p:cNvSpPr>
            <p:nvPr/>
          </p:nvSpPr>
          <p:spPr bwMode="auto">
            <a:xfrm>
              <a:off x="8048338" y="3266682"/>
              <a:ext cx="356678" cy="178760"/>
            </a:xfrm>
            <a:custGeom>
              <a:avLst/>
              <a:gdLst>
                <a:gd name="T0" fmla="*/ 0 w 471"/>
                <a:gd name="T1" fmla="*/ 69 h 236"/>
                <a:gd name="T2" fmla="*/ 46 w 471"/>
                <a:gd name="T3" fmla="*/ 94 h 236"/>
                <a:gd name="T4" fmla="*/ 113 w 471"/>
                <a:gd name="T5" fmla="*/ 61 h 236"/>
                <a:gd name="T6" fmla="*/ 170 w 471"/>
                <a:gd name="T7" fmla="*/ 69 h 236"/>
                <a:gd name="T8" fmla="*/ 211 w 471"/>
                <a:gd name="T9" fmla="*/ 96 h 236"/>
                <a:gd name="T10" fmla="*/ 251 w 471"/>
                <a:gd name="T11" fmla="*/ 129 h 236"/>
                <a:gd name="T12" fmla="*/ 267 w 471"/>
                <a:gd name="T13" fmla="*/ 135 h 236"/>
                <a:gd name="T14" fmla="*/ 261 w 471"/>
                <a:gd name="T15" fmla="*/ 159 h 236"/>
                <a:gd name="T16" fmla="*/ 251 w 471"/>
                <a:gd name="T17" fmla="*/ 208 h 236"/>
                <a:gd name="T18" fmla="*/ 272 w 471"/>
                <a:gd name="T19" fmla="*/ 190 h 236"/>
                <a:gd name="T20" fmla="*/ 293 w 471"/>
                <a:gd name="T21" fmla="*/ 200 h 236"/>
                <a:gd name="T22" fmla="*/ 308 w 471"/>
                <a:gd name="T23" fmla="*/ 207 h 236"/>
                <a:gd name="T24" fmla="*/ 338 w 471"/>
                <a:gd name="T25" fmla="*/ 212 h 236"/>
                <a:gd name="T26" fmla="*/ 341 w 471"/>
                <a:gd name="T27" fmla="*/ 202 h 236"/>
                <a:gd name="T28" fmla="*/ 339 w 471"/>
                <a:gd name="T29" fmla="*/ 194 h 236"/>
                <a:gd name="T30" fmla="*/ 315 w 471"/>
                <a:gd name="T31" fmla="*/ 146 h 236"/>
                <a:gd name="T32" fmla="*/ 298 w 471"/>
                <a:gd name="T33" fmla="*/ 83 h 236"/>
                <a:gd name="T34" fmla="*/ 339 w 471"/>
                <a:gd name="T35" fmla="*/ 28 h 236"/>
                <a:gd name="T36" fmla="*/ 355 w 471"/>
                <a:gd name="T37" fmla="*/ 49 h 236"/>
                <a:gd name="T38" fmla="*/ 333 w 471"/>
                <a:gd name="T39" fmla="*/ 76 h 236"/>
                <a:gd name="T40" fmla="*/ 347 w 471"/>
                <a:gd name="T41" fmla="*/ 86 h 236"/>
                <a:gd name="T42" fmla="*/ 347 w 471"/>
                <a:gd name="T43" fmla="*/ 118 h 236"/>
                <a:gd name="T44" fmla="*/ 339 w 471"/>
                <a:gd name="T45" fmla="*/ 124 h 236"/>
                <a:gd name="T46" fmla="*/ 358 w 471"/>
                <a:gd name="T47" fmla="*/ 136 h 236"/>
                <a:gd name="T48" fmla="*/ 368 w 471"/>
                <a:gd name="T49" fmla="*/ 154 h 236"/>
                <a:gd name="T50" fmla="*/ 353 w 471"/>
                <a:gd name="T51" fmla="*/ 186 h 236"/>
                <a:gd name="T52" fmla="*/ 388 w 471"/>
                <a:gd name="T53" fmla="*/ 182 h 236"/>
                <a:gd name="T54" fmla="*/ 407 w 471"/>
                <a:gd name="T55" fmla="*/ 204 h 236"/>
                <a:gd name="T56" fmla="*/ 409 w 471"/>
                <a:gd name="T57" fmla="*/ 215 h 236"/>
                <a:gd name="T58" fmla="*/ 405 w 471"/>
                <a:gd name="T59" fmla="*/ 235 h 236"/>
                <a:gd name="T60" fmla="*/ 452 w 471"/>
                <a:gd name="T61" fmla="*/ 210 h 236"/>
                <a:gd name="T62" fmla="*/ 463 w 471"/>
                <a:gd name="T63" fmla="*/ 198 h 236"/>
                <a:gd name="T64" fmla="*/ 454 w 471"/>
                <a:gd name="T65" fmla="*/ 222 h 236"/>
                <a:gd name="T66" fmla="*/ 466 w 471"/>
                <a:gd name="T67" fmla="*/ 207 h 236"/>
                <a:gd name="T68" fmla="*/ 442 w 471"/>
                <a:gd name="T69" fmla="*/ 155 h 236"/>
                <a:gd name="T70" fmla="*/ 402 w 471"/>
                <a:gd name="T71" fmla="*/ 149 h 236"/>
                <a:gd name="T72" fmla="*/ 0 w 471"/>
                <a:gd name="T73" fmla="*/ 69 h 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1"/>
                <a:gd name="T112" fmla="*/ 0 h 236"/>
                <a:gd name="T113" fmla="*/ 471 w 471"/>
                <a:gd name="T114" fmla="*/ 236 h 2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1" h="236">
                  <a:moveTo>
                    <a:pt x="0" y="69"/>
                  </a:moveTo>
                  <a:lnTo>
                    <a:pt x="0" y="69"/>
                  </a:lnTo>
                  <a:lnTo>
                    <a:pt x="12" y="137"/>
                  </a:lnTo>
                  <a:lnTo>
                    <a:pt x="46" y="94"/>
                  </a:lnTo>
                  <a:lnTo>
                    <a:pt x="103" y="79"/>
                  </a:lnTo>
                  <a:lnTo>
                    <a:pt x="113" y="61"/>
                  </a:lnTo>
                  <a:lnTo>
                    <a:pt x="144" y="58"/>
                  </a:lnTo>
                  <a:lnTo>
                    <a:pt x="170" y="69"/>
                  </a:lnTo>
                  <a:lnTo>
                    <a:pt x="185" y="90"/>
                  </a:lnTo>
                  <a:lnTo>
                    <a:pt x="211" y="96"/>
                  </a:lnTo>
                  <a:lnTo>
                    <a:pt x="227" y="117"/>
                  </a:lnTo>
                  <a:lnTo>
                    <a:pt x="251" y="129"/>
                  </a:lnTo>
                  <a:lnTo>
                    <a:pt x="262" y="122"/>
                  </a:lnTo>
                  <a:lnTo>
                    <a:pt x="267" y="135"/>
                  </a:lnTo>
                  <a:lnTo>
                    <a:pt x="263" y="145"/>
                  </a:lnTo>
                  <a:lnTo>
                    <a:pt x="261" y="159"/>
                  </a:lnTo>
                  <a:lnTo>
                    <a:pt x="244" y="188"/>
                  </a:lnTo>
                  <a:lnTo>
                    <a:pt x="251" y="208"/>
                  </a:lnTo>
                  <a:lnTo>
                    <a:pt x="272" y="200"/>
                  </a:lnTo>
                  <a:lnTo>
                    <a:pt x="272" y="190"/>
                  </a:lnTo>
                  <a:lnTo>
                    <a:pt x="288" y="209"/>
                  </a:lnTo>
                  <a:lnTo>
                    <a:pt x="293" y="200"/>
                  </a:lnTo>
                  <a:lnTo>
                    <a:pt x="304" y="215"/>
                  </a:lnTo>
                  <a:lnTo>
                    <a:pt x="308" y="207"/>
                  </a:lnTo>
                  <a:lnTo>
                    <a:pt x="327" y="215"/>
                  </a:lnTo>
                  <a:lnTo>
                    <a:pt x="338" y="212"/>
                  </a:lnTo>
                  <a:lnTo>
                    <a:pt x="354" y="228"/>
                  </a:lnTo>
                  <a:lnTo>
                    <a:pt x="341" y="202"/>
                  </a:lnTo>
                  <a:lnTo>
                    <a:pt x="308" y="178"/>
                  </a:lnTo>
                  <a:lnTo>
                    <a:pt x="339" y="194"/>
                  </a:lnTo>
                  <a:lnTo>
                    <a:pt x="320" y="168"/>
                  </a:lnTo>
                  <a:lnTo>
                    <a:pt x="315" y="146"/>
                  </a:lnTo>
                  <a:lnTo>
                    <a:pt x="318" y="94"/>
                  </a:lnTo>
                  <a:lnTo>
                    <a:pt x="298" y="83"/>
                  </a:lnTo>
                  <a:lnTo>
                    <a:pt x="338" y="49"/>
                  </a:lnTo>
                  <a:lnTo>
                    <a:pt x="339" y="28"/>
                  </a:lnTo>
                  <a:lnTo>
                    <a:pt x="360" y="30"/>
                  </a:lnTo>
                  <a:lnTo>
                    <a:pt x="355" y="49"/>
                  </a:lnTo>
                  <a:lnTo>
                    <a:pt x="340" y="55"/>
                  </a:lnTo>
                  <a:lnTo>
                    <a:pt x="333" y="76"/>
                  </a:lnTo>
                  <a:lnTo>
                    <a:pt x="338" y="94"/>
                  </a:lnTo>
                  <a:lnTo>
                    <a:pt x="347" y="86"/>
                  </a:lnTo>
                  <a:lnTo>
                    <a:pt x="342" y="108"/>
                  </a:lnTo>
                  <a:lnTo>
                    <a:pt x="347" y="118"/>
                  </a:lnTo>
                  <a:lnTo>
                    <a:pt x="348" y="130"/>
                  </a:lnTo>
                  <a:lnTo>
                    <a:pt x="339" y="124"/>
                  </a:lnTo>
                  <a:lnTo>
                    <a:pt x="335" y="139"/>
                  </a:lnTo>
                  <a:lnTo>
                    <a:pt x="358" y="136"/>
                  </a:lnTo>
                  <a:lnTo>
                    <a:pt x="355" y="146"/>
                  </a:lnTo>
                  <a:lnTo>
                    <a:pt x="368" y="154"/>
                  </a:lnTo>
                  <a:lnTo>
                    <a:pt x="346" y="154"/>
                  </a:lnTo>
                  <a:lnTo>
                    <a:pt x="353" y="186"/>
                  </a:lnTo>
                  <a:lnTo>
                    <a:pt x="376" y="198"/>
                  </a:lnTo>
                  <a:lnTo>
                    <a:pt x="388" y="182"/>
                  </a:lnTo>
                  <a:lnTo>
                    <a:pt x="391" y="208"/>
                  </a:lnTo>
                  <a:lnTo>
                    <a:pt x="407" y="204"/>
                  </a:lnTo>
                  <a:lnTo>
                    <a:pt x="399" y="215"/>
                  </a:lnTo>
                  <a:lnTo>
                    <a:pt x="409" y="215"/>
                  </a:lnTo>
                  <a:lnTo>
                    <a:pt x="401" y="229"/>
                  </a:lnTo>
                  <a:lnTo>
                    <a:pt x="405" y="235"/>
                  </a:lnTo>
                  <a:lnTo>
                    <a:pt x="426" y="224"/>
                  </a:lnTo>
                  <a:lnTo>
                    <a:pt x="452" y="210"/>
                  </a:lnTo>
                  <a:lnTo>
                    <a:pt x="461" y="179"/>
                  </a:lnTo>
                  <a:lnTo>
                    <a:pt x="463" y="198"/>
                  </a:lnTo>
                  <a:lnTo>
                    <a:pt x="461" y="207"/>
                  </a:lnTo>
                  <a:lnTo>
                    <a:pt x="454" y="222"/>
                  </a:lnTo>
                  <a:lnTo>
                    <a:pt x="456" y="232"/>
                  </a:lnTo>
                  <a:lnTo>
                    <a:pt x="466" y="207"/>
                  </a:lnTo>
                  <a:lnTo>
                    <a:pt x="470" y="148"/>
                  </a:lnTo>
                  <a:lnTo>
                    <a:pt x="442" y="155"/>
                  </a:lnTo>
                  <a:lnTo>
                    <a:pt x="405" y="161"/>
                  </a:lnTo>
                  <a:lnTo>
                    <a:pt x="402" y="149"/>
                  </a:lnTo>
                  <a:lnTo>
                    <a:pt x="362" y="0"/>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1981" name="Group 111"/>
            <p:cNvGrpSpPr>
              <a:grpSpLocks/>
            </p:cNvGrpSpPr>
            <p:nvPr/>
          </p:nvGrpSpPr>
          <p:grpSpPr bwMode="auto">
            <a:xfrm>
              <a:off x="8438336" y="2878863"/>
              <a:ext cx="274134" cy="149219"/>
              <a:chOff x="5075" y="1274"/>
              <a:chExt cx="362" cy="197"/>
            </a:xfrm>
            <a:solidFill>
              <a:schemeClr val="accent3">
                <a:lumMod val="20000"/>
                <a:lumOff val="80000"/>
              </a:schemeClr>
            </a:solidFill>
          </p:grpSpPr>
          <p:sp>
            <p:nvSpPr>
              <p:cNvPr id="82021" name="Freeform 112"/>
              <p:cNvSpPr>
                <a:spLocks/>
              </p:cNvSpPr>
              <p:nvPr/>
            </p:nvSpPr>
            <p:spPr bwMode="auto">
              <a:xfrm>
                <a:off x="5075" y="1274"/>
                <a:ext cx="348" cy="177"/>
              </a:xfrm>
              <a:custGeom>
                <a:avLst/>
                <a:gdLst>
                  <a:gd name="T0" fmla="*/ 0 w 348"/>
                  <a:gd name="T1" fmla="*/ 71 h 177"/>
                  <a:gd name="T2" fmla="*/ 0 w 348"/>
                  <a:gd name="T3" fmla="*/ 71 h 177"/>
                  <a:gd name="T4" fmla="*/ 1 w 348"/>
                  <a:gd name="T5" fmla="*/ 164 h 177"/>
                  <a:gd name="T6" fmla="*/ 162 w 348"/>
                  <a:gd name="T7" fmla="*/ 131 h 177"/>
                  <a:gd name="T8" fmla="*/ 191 w 348"/>
                  <a:gd name="T9" fmla="*/ 121 h 177"/>
                  <a:gd name="T10" fmla="*/ 202 w 348"/>
                  <a:gd name="T11" fmla="*/ 122 h 177"/>
                  <a:gd name="T12" fmla="*/ 214 w 348"/>
                  <a:gd name="T13" fmla="*/ 150 h 177"/>
                  <a:gd name="T14" fmla="*/ 233 w 348"/>
                  <a:gd name="T15" fmla="*/ 152 h 177"/>
                  <a:gd name="T16" fmla="*/ 242 w 348"/>
                  <a:gd name="T17" fmla="*/ 174 h 177"/>
                  <a:gd name="T18" fmla="*/ 255 w 348"/>
                  <a:gd name="T19" fmla="*/ 176 h 177"/>
                  <a:gd name="T20" fmla="*/ 258 w 348"/>
                  <a:gd name="T21" fmla="*/ 160 h 177"/>
                  <a:gd name="T22" fmla="*/ 267 w 348"/>
                  <a:gd name="T23" fmla="*/ 155 h 177"/>
                  <a:gd name="T24" fmla="*/ 271 w 348"/>
                  <a:gd name="T25" fmla="*/ 139 h 177"/>
                  <a:gd name="T26" fmla="*/ 277 w 348"/>
                  <a:gd name="T27" fmla="*/ 137 h 177"/>
                  <a:gd name="T28" fmla="*/ 283 w 348"/>
                  <a:gd name="T29" fmla="*/ 162 h 177"/>
                  <a:gd name="T30" fmla="*/ 300 w 348"/>
                  <a:gd name="T31" fmla="*/ 156 h 177"/>
                  <a:gd name="T32" fmla="*/ 303 w 348"/>
                  <a:gd name="T33" fmla="*/ 144 h 177"/>
                  <a:gd name="T34" fmla="*/ 325 w 348"/>
                  <a:gd name="T35" fmla="*/ 134 h 177"/>
                  <a:gd name="T36" fmla="*/ 338 w 348"/>
                  <a:gd name="T37" fmla="*/ 132 h 177"/>
                  <a:gd name="T38" fmla="*/ 347 w 348"/>
                  <a:gd name="T39" fmla="*/ 140 h 177"/>
                  <a:gd name="T40" fmla="*/ 343 w 348"/>
                  <a:gd name="T41" fmla="*/ 116 h 177"/>
                  <a:gd name="T42" fmla="*/ 327 w 348"/>
                  <a:gd name="T43" fmla="*/ 86 h 177"/>
                  <a:gd name="T44" fmla="*/ 317 w 348"/>
                  <a:gd name="T45" fmla="*/ 82 h 177"/>
                  <a:gd name="T46" fmla="*/ 306 w 348"/>
                  <a:gd name="T47" fmla="*/ 82 h 177"/>
                  <a:gd name="T48" fmla="*/ 308 w 348"/>
                  <a:gd name="T49" fmla="*/ 89 h 177"/>
                  <a:gd name="T50" fmla="*/ 315 w 348"/>
                  <a:gd name="T51" fmla="*/ 89 h 177"/>
                  <a:gd name="T52" fmla="*/ 323 w 348"/>
                  <a:gd name="T53" fmla="*/ 90 h 177"/>
                  <a:gd name="T54" fmla="*/ 331 w 348"/>
                  <a:gd name="T55" fmla="*/ 98 h 177"/>
                  <a:gd name="T56" fmla="*/ 335 w 348"/>
                  <a:gd name="T57" fmla="*/ 110 h 177"/>
                  <a:gd name="T58" fmla="*/ 329 w 348"/>
                  <a:gd name="T59" fmla="*/ 120 h 177"/>
                  <a:gd name="T60" fmla="*/ 302 w 348"/>
                  <a:gd name="T61" fmla="*/ 132 h 177"/>
                  <a:gd name="T62" fmla="*/ 288 w 348"/>
                  <a:gd name="T63" fmla="*/ 126 h 177"/>
                  <a:gd name="T64" fmla="*/ 280 w 348"/>
                  <a:gd name="T65" fmla="*/ 110 h 177"/>
                  <a:gd name="T66" fmla="*/ 267 w 348"/>
                  <a:gd name="T67" fmla="*/ 107 h 177"/>
                  <a:gd name="T68" fmla="*/ 270 w 348"/>
                  <a:gd name="T69" fmla="*/ 98 h 177"/>
                  <a:gd name="T70" fmla="*/ 256 w 348"/>
                  <a:gd name="T71" fmla="*/ 81 h 177"/>
                  <a:gd name="T72" fmla="*/ 237 w 348"/>
                  <a:gd name="T73" fmla="*/ 73 h 177"/>
                  <a:gd name="T74" fmla="*/ 236 w 348"/>
                  <a:gd name="T75" fmla="*/ 82 h 177"/>
                  <a:gd name="T76" fmla="*/ 225 w 348"/>
                  <a:gd name="T77" fmla="*/ 78 h 177"/>
                  <a:gd name="T78" fmla="*/ 220 w 348"/>
                  <a:gd name="T79" fmla="*/ 67 h 177"/>
                  <a:gd name="T80" fmla="*/ 223 w 348"/>
                  <a:gd name="T81" fmla="*/ 57 h 177"/>
                  <a:gd name="T82" fmla="*/ 234 w 348"/>
                  <a:gd name="T83" fmla="*/ 48 h 177"/>
                  <a:gd name="T84" fmla="*/ 230 w 348"/>
                  <a:gd name="T85" fmla="*/ 41 h 177"/>
                  <a:gd name="T86" fmla="*/ 245 w 348"/>
                  <a:gd name="T87" fmla="*/ 29 h 177"/>
                  <a:gd name="T88" fmla="*/ 230 w 348"/>
                  <a:gd name="T89" fmla="*/ 17 h 177"/>
                  <a:gd name="T90" fmla="*/ 223 w 348"/>
                  <a:gd name="T91" fmla="*/ 0 h 177"/>
                  <a:gd name="T92" fmla="*/ 191 w 348"/>
                  <a:gd name="T93" fmla="*/ 25 h 177"/>
                  <a:gd name="T94" fmla="*/ 75 w 348"/>
                  <a:gd name="T95" fmla="*/ 54 h 177"/>
                  <a:gd name="T96" fmla="*/ 0 w 348"/>
                  <a:gd name="T97" fmla="*/ 71 h 177"/>
                  <a:gd name="T98" fmla="*/ 0 w 348"/>
                  <a:gd name="T99" fmla="*/ 71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8"/>
                  <a:gd name="T151" fmla="*/ 0 h 177"/>
                  <a:gd name="T152" fmla="*/ 348 w 348"/>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8" h="177">
                    <a:moveTo>
                      <a:pt x="0" y="71"/>
                    </a:moveTo>
                    <a:lnTo>
                      <a:pt x="0" y="71"/>
                    </a:lnTo>
                    <a:lnTo>
                      <a:pt x="1" y="164"/>
                    </a:lnTo>
                    <a:lnTo>
                      <a:pt x="162" y="131"/>
                    </a:lnTo>
                    <a:lnTo>
                      <a:pt x="191" y="121"/>
                    </a:lnTo>
                    <a:lnTo>
                      <a:pt x="202" y="122"/>
                    </a:lnTo>
                    <a:lnTo>
                      <a:pt x="214" y="150"/>
                    </a:lnTo>
                    <a:lnTo>
                      <a:pt x="233" y="152"/>
                    </a:lnTo>
                    <a:lnTo>
                      <a:pt x="242" y="174"/>
                    </a:lnTo>
                    <a:lnTo>
                      <a:pt x="255" y="176"/>
                    </a:lnTo>
                    <a:lnTo>
                      <a:pt x="258" y="160"/>
                    </a:lnTo>
                    <a:lnTo>
                      <a:pt x="267" y="155"/>
                    </a:lnTo>
                    <a:lnTo>
                      <a:pt x="271" y="139"/>
                    </a:lnTo>
                    <a:lnTo>
                      <a:pt x="277" y="137"/>
                    </a:lnTo>
                    <a:lnTo>
                      <a:pt x="283" y="162"/>
                    </a:lnTo>
                    <a:lnTo>
                      <a:pt x="300" y="156"/>
                    </a:lnTo>
                    <a:lnTo>
                      <a:pt x="303" y="144"/>
                    </a:lnTo>
                    <a:lnTo>
                      <a:pt x="325" y="134"/>
                    </a:lnTo>
                    <a:lnTo>
                      <a:pt x="338" y="132"/>
                    </a:lnTo>
                    <a:lnTo>
                      <a:pt x="347" y="140"/>
                    </a:lnTo>
                    <a:lnTo>
                      <a:pt x="343" y="116"/>
                    </a:lnTo>
                    <a:lnTo>
                      <a:pt x="327" y="86"/>
                    </a:lnTo>
                    <a:lnTo>
                      <a:pt x="317" y="82"/>
                    </a:lnTo>
                    <a:lnTo>
                      <a:pt x="306" y="82"/>
                    </a:lnTo>
                    <a:lnTo>
                      <a:pt x="308" y="89"/>
                    </a:lnTo>
                    <a:lnTo>
                      <a:pt x="315" y="89"/>
                    </a:lnTo>
                    <a:lnTo>
                      <a:pt x="323" y="90"/>
                    </a:lnTo>
                    <a:lnTo>
                      <a:pt x="331" y="98"/>
                    </a:lnTo>
                    <a:lnTo>
                      <a:pt x="335" y="110"/>
                    </a:lnTo>
                    <a:lnTo>
                      <a:pt x="329" y="120"/>
                    </a:lnTo>
                    <a:lnTo>
                      <a:pt x="302" y="132"/>
                    </a:lnTo>
                    <a:lnTo>
                      <a:pt x="288" y="126"/>
                    </a:lnTo>
                    <a:lnTo>
                      <a:pt x="280" y="110"/>
                    </a:lnTo>
                    <a:lnTo>
                      <a:pt x="267" y="107"/>
                    </a:lnTo>
                    <a:lnTo>
                      <a:pt x="270" y="98"/>
                    </a:lnTo>
                    <a:lnTo>
                      <a:pt x="256" y="81"/>
                    </a:lnTo>
                    <a:lnTo>
                      <a:pt x="237" y="73"/>
                    </a:lnTo>
                    <a:lnTo>
                      <a:pt x="236" y="82"/>
                    </a:lnTo>
                    <a:lnTo>
                      <a:pt x="225" y="78"/>
                    </a:lnTo>
                    <a:lnTo>
                      <a:pt x="220" y="67"/>
                    </a:lnTo>
                    <a:lnTo>
                      <a:pt x="223" y="57"/>
                    </a:lnTo>
                    <a:lnTo>
                      <a:pt x="234" y="48"/>
                    </a:lnTo>
                    <a:lnTo>
                      <a:pt x="230" y="41"/>
                    </a:lnTo>
                    <a:lnTo>
                      <a:pt x="245" y="29"/>
                    </a:lnTo>
                    <a:lnTo>
                      <a:pt x="230" y="17"/>
                    </a:lnTo>
                    <a:lnTo>
                      <a:pt x="223" y="0"/>
                    </a:lnTo>
                    <a:lnTo>
                      <a:pt x="191" y="25"/>
                    </a:lnTo>
                    <a:lnTo>
                      <a:pt x="75" y="54"/>
                    </a:lnTo>
                    <a:lnTo>
                      <a:pt x="0" y="71"/>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2" name="Freeform 113"/>
              <p:cNvSpPr>
                <a:spLocks/>
              </p:cNvSpPr>
              <p:nvPr/>
            </p:nvSpPr>
            <p:spPr bwMode="auto">
              <a:xfrm>
                <a:off x="5353" y="1444"/>
                <a:ext cx="32" cy="27"/>
              </a:xfrm>
              <a:custGeom>
                <a:avLst/>
                <a:gdLst>
                  <a:gd name="T0" fmla="*/ 0 w 32"/>
                  <a:gd name="T1" fmla="*/ 26 h 27"/>
                  <a:gd name="T2" fmla="*/ 0 w 32"/>
                  <a:gd name="T3" fmla="*/ 26 h 27"/>
                  <a:gd name="T4" fmla="*/ 12 w 32"/>
                  <a:gd name="T5" fmla="*/ 0 h 27"/>
                  <a:gd name="T6" fmla="*/ 31 w 32"/>
                  <a:gd name="T7" fmla="*/ 11 h 27"/>
                  <a:gd name="T8" fmla="*/ 0 w 32"/>
                  <a:gd name="T9" fmla="*/ 26 h 27"/>
                  <a:gd name="T10" fmla="*/ 0 w 32"/>
                  <a:gd name="T11" fmla="*/ 26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6"/>
                    </a:moveTo>
                    <a:lnTo>
                      <a:pt x="0" y="26"/>
                    </a:lnTo>
                    <a:lnTo>
                      <a:pt x="12" y="0"/>
                    </a:lnTo>
                    <a:lnTo>
                      <a:pt x="31" y="1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3" name="Freeform 114"/>
              <p:cNvSpPr>
                <a:spLocks/>
              </p:cNvSpPr>
              <p:nvPr/>
            </p:nvSpPr>
            <p:spPr bwMode="auto">
              <a:xfrm>
                <a:off x="5411" y="1439"/>
                <a:ext cx="26" cy="20"/>
              </a:xfrm>
              <a:custGeom>
                <a:avLst/>
                <a:gdLst>
                  <a:gd name="T0" fmla="*/ 0 w 26"/>
                  <a:gd name="T1" fmla="*/ 19 h 20"/>
                  <a:gd name="T2" fmla="*/ 0 w 26"/>
                  <a:gd name="T3" fmla="*/ 19 h 20"/>
                  <a:gd name="T4" fmla="*/ 14 w 26"/>
                  <a:gd name="T5" fmla="*/ 0 h 20"/>
                  <a:gd name="T6" fmla="*/ 25 w 26"/>
                  <a:gd name="T7" fmla="*/ 16 h 20"/>
                  <a:gd name="T8" fmla="*/ 0 w 26"/>
                  <a:gd name="T9" fmla="*/ 19 h 20"/>
                  <a:gd name="T10" fmla="*/ 0 w 26"/>
                  <a:gd name="T11" fmla="*/ 19 h 20"/>
                  <a:gd name="T12" fmla="*/ 0 60000 65536"/>
                  <a:gd name="T13" fmla="*/ 0 60000 65536"/>
                  <a:gd name="T14" fmla="*/ 0 60000 65536"/>
                  <a:gd name="T15" fmla="*/ 0 60000 65536"/>
                  <a:gd name="T16" fmla="*/ 0 60000 65536"/>
                  <a:gd name="T17" fmla="*/ 0 60000 65536"/>
                  <a:gd name="T18" fmla="*/ 0 w 26"/>
                  <a:gd name="T19" fmla="*/ 0 h 20"/>
                  <a:gd name="T20" fmla="*/ 26 w 2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26" h="20">
                    <a:moveTo>
                      <a:pt x="0" y="19"/>
                    </a:moveTo>
                    <a:lnTo>
                      <a:pt x="0" y="19"/>
                    </a:lnTo>
                    <a:lnTo>
                      <a:pt x="14" y="0"/>
                    </a:lnTo>
                    <a:lnTo>
                      <a:pt x="25" y="16"/>
                    </a:lnTo>
                    <a:lnTo>
                      <a:pt x="0" y="19"/>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1982" name="Group 115"/>
            <p:cNvGrpSpPr>
              <a:grpSpLocks/>
            </p:cNvGrpSpPr>
            <p:nvPr/>
          </p:nvGrpSpPr>
          <p:grpSpPr bwMode="auto">
            <a:xfrm>
              <a:off x="7191100" y="2631932"/>
              <a:ext cx="592191" cy="556732"/>
              <a:chOff x="3428" y="948"/>
              <a:chExt cx="782" cy="735"/>
            </a:xfrm>
            <a:solidFill>
              <a:schemeClr val="accent3">
                <a:lumMod val="20000"/>
                <a:lumOff val="80000"/>
              </a:schemeClr>
            </a:solidFill>
          </p:grpSpPr>
          <p:sp>
            <p:nvSpPr>
              <p:cNvPr id="82019" name="Freeform 116"/>
              <p:cNvSpPr>
                <a:spLocks/>
              </p:cNvSpPr>
              <p:nvPr/>
            </p:nvSpPr>
            <p:spPr bwMode="auto">
              <a:xfrm>
                <a:off x="3428" y="948"/>
                <a:ext cx="595" cy="307"/>
              </a:xfrm>
              <a:custGeom>
                <a:avLst/>
                <a:gdLst>
                  <a:gd name="T0" fmla="*/ 0 w 595"/>
                  <a:gd name="T1" fmla="*/ 132 h 307"/>
                  <a:gd name="T2" fmla="*/ 161 w 595"/>
                  <a:gd name="T3" fmla="*/ 195 h 307"/>
                  <a:gd name="T4" fmla="*/ 220 w 595"/>
                  <a:gd name="T5" fmla="*/ 219 h 307"/>
                  <a:gd name="T6" fmla="*/ 270 w 595"/>
                  <a:gd name="T7" fmla="*/ 306 h 307"/>
                  <a:gd name="T8" fmla="*/ 302 w 595"/>
                  <a:gd name="T9" fmla="*/ 230 h 307"/>
                  <a:gd name="T10" fmla="*/ 309 w 595"/>
                  <a:gd name="T11" fmla="*/ 211 h 307"/>
                  <a:gd name="T12" fmla="*/ 322 w 595"/>
                  <a:gd name="T13" fmla="*/ 195 h 307"/>
                  <a:gd name="T14" fmla="*/ 320 w 595"/>
                  <a:gd name="T15" fmla="*/ 222 h 307"/>
                  <a:gd name="T16" fmla="*/ 336 w 595"/>
                  <a:gd name="T17" fmla="*/ 199 h 307"/>
                  <a:gd name="T18" fmla="*/ 356 w 595"/>
                  <a:gd name="T19" fmla="*/ 192 h 307"/>
                  <a:gd name="T20" fmla="*/ 344 w 595"/>
                  <a:gd name="T21" fmla="*/ 225 h 307"/>
                  <a:gd name="T22" fmla="*/ 363 w 595"/>
                  <a:gd name="T23" fmla="*/ 212 h 307"/>
                  <a:gd name="T24" fmla="*/ 384 w 595"/>
                  <a:gd name="T25" fmla="*/ 184 h 307"/>
                  <a:gd name="T26" fmla="*/ 434 w 595"/>
                  <a:gd name="T27" fmla="*/ 176 h 307"/>
                  <a:gd name="T28" fmla="*/ 498 w 595"/>
                  <a:gd name="T29" fmla="*/ 164 h 307"/>
                  <a:gd name="T30" fmla="*/ 524 w 595"/>
                  <a:gd name="T31" fmla="*/ 158 h 307"/>
                  <a:gd name="T32" fmla="*/ 570 w 595"/>
                  <a:gd name="T33" fmla="*/ 160 h 307"/>
                  <a:gd name="T34" fmla="*/ 561 w 595"/>
                  <a:gd name="T35" fmla="*/ 133 h 307"/>
                  <a:gd name="T36" fmla="*/ 528 w 595"/>
                  <a:gd name="T37" fmla="*/ 106 h 307"/>
                  <a:gd name="T38" fmla="*/ 509 w 595"/>
                  <a:gd name="T39" fmla="*/ 106 h 307"/>
                  <a:gd name="T40" fmla="*/ 486 w 595"/>
                  <a:gd name="T41" fmla="*/ 102 h 307"/>
                  <a:gd name="T42" fmla="*/ 490 w 595"/>
                  <a:gd name="T43" fmla="*/ 65 h 307"/>
                  <a:gd name="T44" fmla="*/ 440 w 595"/>
                  <a:gd name="T45" fmla="*/ 82 h 307"/>
                  <a:gd name="T46" fmla="*/ 342 w 595"/>
                  <a:gd name="T47" fmla="*/ 127 h 307"/>
                  <a:gd name="T48" fmla="*/ 322 w 595"/>
                  <a:gd name="T49" fmla="*/ 125 h 307"/>
                  <a:gd name="T50" fmla="*/ 297 w 595"/>
                  <a:gd name="T51" fmla="*/ 118 h 307"/>
                  <a:gd name="T52" fmla="*/ 246 w 595"/>
                  <a:gd name="T53" fmla="*/ 80 h 307"/>
                  <a:gd name="T54" fmla="*/ 199 w 595"/>
                  <a:gd name="T55" fmla="*/ 75 h 307"/>
                  <a:gd name="T56" fmla="*/ 198 w 595"/>
                  <a:gd name="T57" fmla="*/ 67 h 307"/>
                  <a:gd name="T58" fmla="*/ 174 w 595"/>
                  <a:gd name="T59" fmla="*/ 95 h 307"/>
                  <a:gd name="T60" fmla="*/ 192 w 595"/>
                  <a:gd name="T61" fmla="*/ 37 h 307"/>
                  <a:gd name="T62" fmla="*/ 234 w 595"/>
                  <a:gd name="T63" fmla="*/ 4 h 307"/>
                  <a:gd name="T64" fmla="*/ 196 w 595"/>
                  <a:gd name="T65" fmla="*/ 2 h 307"/>
                  <a:gd name="T66" fmla="*/ 168 w 595"/>
                  <a:gd name="T67" fmla="*/ 26 h 307"/>
                  <a:gd name="T68" fmla="*/ 129 w 595"/>
                  <a:gd name="T69" fmla="*/ 66 h 307"/>
                  <a:gd name="T70" fmla="*/ 103 w 595"/>
                  <a:gd name="T71" fmla="*/ 82 h 307"/>
                  <a:gd name="T72" fmla="*/ 55 w 595"/>
                  <a:gd name="T73" fmla="*/ 95 h 307"/>
                  <a:gd name="T74" fmla="*/ 30 w 595"/>
                  <a:gd name="T75" fmla="*/ 119 h 307"/>
                  <a:gd name="T76" fmla="*/ 0 w 595"/>
                  <a:gd name="T77" fmla="*/ 132 h 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5"/>
                  <a:gd name="T118" fmla="*/ 0 h 307"/>
                  <a:gd name="T119" fmla="*/ 595 w 595"/>
                  <a:gd name="T120" fmla="*/ 307 h 3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5" h="307">
                    <a:moveTo>
                      <a:pt x="0" y="132"/>
                    </a:moveTo>
                    <a:lnTo>
                      <a:pt x="0" y="132"/>
                    </a:lnTo>
                    <a:lnTo>
                      <a:pt x="46" y="165"/>
                    </a:lnTo>
                    <a:lnTo>
                      <a:pt x="161" y="195"/>
                    </a:lnTo>
                    <a:lnTo>
                      <a:pt x="212" y="201"/>
                    </a:lnTo>
                    <a:lnTo>
                      <a:pt x="220" y="219"/>
                    </a:lnTo>
                    <a:lnTo>
                      <a:pt x="241" y="225"/>
                    </a:lnTo>
                    <a:lnTo>
                      <a:pt x="270" y="306"/>
                    </a:lnTo>
                    <a:lnTo>
                      <a:pt x="296" y="244"/>
                    </a:lnTo>
                    <a:lnTo>
                      <a:pt x="302" y="230"/>
                    </a:lnTo>
                    <a:lnTo>
                      <a:pt x="309" y="220"/>
                    </a:lnTo>
                    <a:lnTo>
                      <a:pt x="309" y="211"/>
                    </a:lnTo>
                    <a:lnTo>
                      <a:pt x="319" y="194"/>
                    </a:lnTo>
                    <a:lnTo>
                      <a:pt x="322" y="195"/>
                    </a:lnTo>
                    <a:lnTo>
                      <a:pt x="318" y="205"/>
                    </a:lnTo>
                    <a:lnTo>
                      <a:pt x="320" y="222"/>
                    </a:lnTo>
                    <a:lnTo>
                      <a:pt x="330" y="218"/>
                    </a:lnTo>
                    <a:lnTo>
                      <a:pt x="336" y="199"/>
                    </a:lnTo>
                    <a:lnTo>
                      <a:pt x="349" y="201"/>
                    </a:lnTo>
                    <a:lnTo>
                      <a:pt x="356" y="192"/>
                    </a:lnTo>
                    <a:lnTo>
                      <a:pt x="358" y="197"/>
                    </a:lnTo>
                    <a:lnTo>
                      <a:pt x="344" y="225"/>
                    </a:lnTo>
                    <a:lnTo>
                      <a:pt x="354" y="230"/>
                    </a:lnTo>
                    <a:lnTo>
                      <a:pt x="363" y="212"/>
                    </a:lnTo>
                    <a:lnTo>
                      <a:pt x="376" y="205"/>
                    </a:lnTo>
                    <a:lnTo>
                      <a:pt x="384" y="184"/>
                    </a:lnTo>
                    <a:lnTo>
                      <a:pt x="417" y="178"/>
                    </a:lnTo>
                    <a:lnTo>
                      <a:pt x="434" y="176"/>
                    </a:lnTo>
                    <a:lnTo>
                      <a:pt x="460" y="157"/>
                    </a:lnTo>
                    <a:lnTo>
                      <a:pt x="498" y="164"/>
                    </a:lnTo>
                    <a:lnTo>
                      <a:pt x="523" y="181"/>
                    </a:lnTo>
                    <a:lnTo>
                      <a:pt x="524" y="158"/>
                    </a:lnTo>
                    <a:lnTo>
                      <a:pt x="538" y="158"/>
                    </a:lnTo>
                    <a:lnTo>
                      <a:pt x="570" y="160"/>
                    </a:lnTo>
                    <a:lnTo>
                      <a:pt x="594" y="154"/>
                    </a:lnTo>
                    <a:lnTo>
                      <a:pt x="561" y="133"/>
                    </a:lnTo>
                    <a:lnTo>
                      <a:pt x="554" y="101"/>
                    </a:lnTo>
                    <a:lnTo>
                      <a:pt x="528" y="106"/>
                    </a:lnTo>
                    <a:lnTo>
                      <a:pt x="520" y="101"/>
                    </a:lnTo>
                    <a:lnTo>
                      <a:pt x="509" y="106"/>
                    </a:lnTo>
                    <a:lnTo>
                      <a:pt x="494" y="103"/>
                    </a:lnTo>
                    <a:lnTo>
                      <a:pt x="486" y="102"/>
                    </a:lnTo>
                    <a:lnTo>
                      <a:pt x="484" y="84"/>
                    </a:lnTo>
                    <a:lnTo>
                      <a:pt x="490" y="65"/>
                    </a:lnTo>
                    <a:lnTo>
                      <a:pt x="463" y="70"/>
                    </a:lnTo>
                    <a:lnTo>
                      <a:pt x="440" y="82"/>
                    </a:lnTo>
                    <a:lnTo>
                      <a:pt x="379" y="90"/>
                    </a:lnTo>
                    <a:lnTo>
                      <a:pt x="342" y="127"/>
                    </a:lnTo>
                    <a:lnTo>
                      <a:pt x="333" y="120"/>
                    </a:lnTo>
                    <a:lnTo>
                      <a:pt x="322" y="125"/>
                    </a:lnTo>
                    <a:lnTo>
                      <a:pt x="306" y="114"/>
                    </a:lnTo>
                    <a:lnTo>
                      <a:pt x="297" y="118"/>
                    </a:lnTo>
                    <a:lnTo>
                      <a:pt x="276" y="122"/>
                    </a:lnTo>
                    <a:lnTo>
                      <a:pt x="246" y="80"/>
                    </a:lnTo>
                    <a:lnTo>
                      <a:pt x="210" y="74"/>
                    </a:lnTo>
                    <a:lnTo>
                      <a:pt x="199" y="75"/>
                    </a:lnTo>
                    <a:lnTo>
                      <a:pt x="192" y="85"/>
                    </a:lnTo>
                    <a:lnTo>
                      <a:pt x="198" y="67"/>
                    </a:lnTo>
                    <a:lnTo>
                      <a:pt x="182" y="81"/>
                    </a:lnTo>
                    <a:lnTo>
                      <a:pt x="174" y="95"/>
                    </a:lnTo>
                    <a:lnTo>
                      <a:pt x="176" y="71"/>
                    </a:lnTo>
                    <a:lnTo>
                      <a:pt x="192" y="37"/>
                    </a:lnTo>
                    <a:lnTo>
                      <a:pt x="214" y="11"/>
                    </a:lnTo>
                    <a:lnTo>
                      <a:pt x="234" y="4"/>
                    </a:lnTo>
                    <a:lnTo>
                      <a:pt x="231" y="0"/>
                    </a:lnTo>
                    <a:lnTo>
                      <a:pt x="196" y="2"/>
                    </a:lnTo>
                    <a:lnTo>
                      <a:pt x="174" y="14"/>
                    </a:lnTo>
                    <a:lnTo>
                      <a:pt x="168" y="26"/>
                    </a:lnTo>
                    <a:lnTo>
                      <a:pt x="141" y="48"/>
                    </a:lnTo>
                    <a:lnTo>
                      <a:pt x="129" y="66"/>
                    </a:lnTo>
                    <a:lnTo>
                      <a:pt x="109" y="71"/>
                    </a:lnTo>
                    <a:lnTo>
                      <a:pt x="103" y="82"/>
                    </a:lnTo>
                    <a:lnTo>
                      <a:pt x="90" y="89"/>
                    </a:lnTo>
                    <a:lnTo>
                      <a:pt x="55" y="95"/>
                    </a:lnTo>
                    <a:lnTo>
                      <a:pt x="46" y="103"/>
                    </a:lnTo>
                    <a:lnTo>
                      <a:pt x="30" y="119"/>
                    </a:lnTo>
                    <a:lnTo>
                      <a:pt x="0" y="132"/>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20" name="Freeform 117"/>
              <p:cNvSpPr>
                <a:spLocks/>
              </p:cNvSpPr>
              <p:nvPr/>
            </p:nvSpPr>
            <p:spPr bwMode="auto">
              <a:xfrm>
                <a:off x="3810" y="1137"/>
                <a:ext cx="400" cy="546"/>
              </a:xfrm>
              <a:custGeom>
                <a:avLst/>
                <a:gdLst>
                  <a:gd name="T0" fmla="*/ 0 w 400"/>
                  <a:gd name="T1" fmla="*/ 545 h 546"/>
                  <a:gd name="T2" fmla="*/ 44 w 400"/>
                  <a:gd name="T3" fmla="*/ 455 h 546"/>
                  <a:gd name="T4" fmla="*/ 38 w 400"/>
                  <a:gd name="T5" fmla="*/ 363 h 546"/>
                  <a:gd name="T6" fmla="*/ 5 w 400"/>
                  <a:gd name="T7" fmla="*/ 295 h 546"/>
                  <a:gd name="T8" fmla="*/ 2 w 400"/>
                  <a:gd name="T9" fmla="*/ 246 h 546"/>
                  <a:gd name="T10" fmla="*/ 23 w 400"/>
                  <a:gd name="T11" fmla="*/ 180 h 546"/>
                  <a:gd name="T12" fmla="*/ 34 w 400"/>
                  <a:gd name="T13" fmla="*/ 144 h 546"/>
                  <a:gd name="T14" fmla="*/ 56 w 400"/>
                  <a:gd name="T15" fmla="*/ 117 h 546"/>
                  <a:gd name="T16" fmla="*/ 74 w 400"/>
                  <a:gd name="T17" fmla="*/ 139 h 546"/>
                  <a:gd name="T18" fmla="*/ 91 w 400"/>
                  <a:gd name="T19" fmla="*/ 82 h 546"/>
                  <a:gd name="T20" fmla="*/ 128 w 400"/>
                  <a:gd name="T21" fmla="*/ 54 h 546"/>
                  <a:gd name="T22" fmla="*/ 111 w 400"/>
                  <a:gd name="T23" fmla="*/ 30 h 546"/>
                  <a:gd name="T24" fmla="*/ 141 w 400"/>
                  <a:gd name="T25" fmla="*/ 0 h 546"/>
                  <a:gd name="T26" fmla="*/ 205 w 400"/>
                  <a:gd name="T27" fmla="*/ 31 h 546"/>
                  <a:gd name="T28" fmla="*/ 270 w 400"/>
                  <a:gd name="T29" fmla="*/ 60 h 546"/>
                  <a:gd name="T30" fmla="*/ 272 w 400"/>
                  <a:gd name="T31" fmla="*/ 79 h 546"/>
                  <a:gd name="T32" fmla="*/ 287 w 400"/>
                  <a:gd name="T33" fmla="*/ 113 h 546"/>
                  <a:gd name="T34" fmla="*/ 292 w 400"/>
                  <a:gd name="T35" fmla="*/ 173 h 546"/>
                  <a:gd name="T36" fmla="*/ 272 w 400"/>
                  <a:gd name="T37" fmla="*/ 212 h 546"/>
                  <a:gd name="T38" fmla="*/ 246 w 400"/>
                  <a:gd name="T39" fmla="*/ 235 h 546"/>
                  <a:gd name="T40" fmla="*/ 271 w 400"/>
                  <a:gd name="T41" fmla="*/ 276 h 546"/>
                  <a:gd name="T42" fmla="*/ 304 w 400"/>
                  <a:gd name="T43" fmla="*/ 222 h 546"/>
                  <a:gd name="T44" fmla="*/ 358 w 400"/>
                  <a:gd name="T45" fmla="*/ 215 h 546"/>
                  <a:gd name="T46" fmla="*/ 391 w 400"/>
                  <a:gd name="T47" fmla="*/ 314 h 546"/>
                  <a:gd name="T48" fmla="*/ 393 w 400"/>
                  <a:gd name="T49" fmla="*/ 353 h 546"/>
                  <a:gd name="T50" fmla="*/ 390 w 400"/>
                  <a:gd name="T51" fmla="*/ 395 h 546"/>
                  <a:gd name="T52" fmla="*/ 370 w 400"/>
                  <a:gd name="T53" fmla="*/ 386 h 546"/>
                  <a:gd name="T54" fmla="*/ 365 w 400"/>
                  <a:gd name="T55" fmla="*/ 423 h 546"/>
                  <a:gd name="T56" fmla="*/ 346 w 400"/>
                  <a:gd name="T57" fmla="*/ 469 h 546"/>
                  <a:gd name="T58" fmla="*/ 325 w 400"/>
                  <a:gd name="T59" fmla="*/ 513 h 546"/>
                  <a:gd name="T60" fmla="*/ 191 w 400"/>
                  <a:gd name="T61" fmla="*/ 523 h 546"/>
                  <a:gd name="T62" fmla="*/ 0 w 400"/>
                  <a:gd name="T63" fmla="*/ 545 h 5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0"/>
                  <a:gd name="T97" fmla="*/ 0 h 546"/>
                  <a:gd name="T98" fmla="*/ 400 w 400"/>
                  <a:gd name="T99" fmla="*/ 546 h 5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0" h="546">
                    <a:moveTo>
                      <a:pt x="0" y="545"/>
                    </a:moveTo>
                    <a:lnTo>
                      <a:pt x="0" y="545"/>
                    </a:lnTo>
                    <a:lnTo>
                      <a:pt x="37" y="479"/>
                    </a:lnTo>
                    <a:lnTo>
                      <a:pt x="44" y="455"/>
                    </a:lnTo>
                    <a:lnTo>
                      <a:pt x="48" y="407"/>
                    </a:lnTo>
                    <a:lnTo>
                      <a:pt x="38" y="363"/>
                    </a:lnTo>
                    <a:lnTo>
                      <a:pt x="15" y="320"/>
                    </a:lnTo>
                    <a:lnTo>
                      <a:pt x="5" y="295"/>
                    </a:lnTo>
                    <a:lnTo>
                      <a:pt x="12" y="273"/>
                    </a:lnTo>
                    <a:lnTo>
                      <a:pt x="2" y="246"/>
                    </a:lnTo>
                    <a:lnTo>
                      <a:pt x="13" y="227"/>
                    </a:lnTo>
                    <a:lnTo>
                      <a:pt x="23" y="180"/>
                    </a:lnTo>
                    <a:lnTo>
                      <a:pt x="20" y="158"/>
                    </a:lnTo>
                    <a:lnTo>
                      <a:pt x="34" y="144"/>
                    </a:lnTo>
                    <a:lnTo>
                      <a:pt x="33" y="127"/>
                    </a:lnTo>
                    <a:lnTo>
                      <a:pt x="56" y="117"/>
                    </a:lnTo>
                    <a:lnTo>
                      <a:pt x="78" y="84"/>
                    </a:lnTo>
                    <a:lnTo>
                      <a:pt x="74" y="139"/>
                    </a:lnTo>
                    <a:lnTo>
                      <a:pt x="91" y="127"/>
                    </a:lnTo>
                    <a:lnTo>
                      <a:pt x="91" y="82"/>
                    </a:lnTo>
                    <a:lnTo>
                      <a:pt x="113" y="57"/>
                    </a:lnTo>
                    <a:lnTo>
                      <a:pt x="128" y="54"/>
                    </a:lnTo>
                    <a:lnTo>
                      <a:pt x="116" y="46"/>
                    </a:lnTo>
                    <a:lnTo>
                      <a:pt x="111" y="30"/>
                    </a:lnTo>
                    <a:lnTo>
                      <a:pt x="120" y="7"/>
                    </a:lnTo>
                    <a:lnTo>
                      <a:pt x="141" y="0"/>
                    </a:lnTo>
                    <a:lnTo>
                      <a:pt x="188" y="14"/>
                    </a:lnTo>
                    <a:lnTo>
                      <a:pt x="205" y="31"/>
                    </a:lnTo>
                    <a:lnTo>
                      <a:pt x="260" y="44"/>
                    </a:lnTo>
                    <a:lnTo>
                      <a:pt x="270" y="60"/>
                    </a:lnTo>
                    <a:lnTo>
                      <a:pt x="287" y="80"/>
                    </a:lnTo>
                    <a:lnTo>
                      <a:pt x="272" y="79"/>
                    </a:lnTo>
                    <a:lnTo>
                      <a:pt x="270" y="91"/>
                    </a:lnTo>
                    <a:lnTo>
                      <a:pt x="287" y="113"/>
                    </a:lnTo>
                    <a:lnTo>
                      <a:pt x="292" y="149"/>
                    </a:lnTo>
                    <a:lnTo>
                      <a:pt x="292" y="173"/>
                    </a:lnTo>
                    <a:lnTo>
                      <a:pt x="275" y="199"/>
                    </a:lnTo>
                    <a:lnTo>
                      <a:pt x="272" y="212"/>
                    </a:lnTo>
                    <a:lnTo>
                      <a:pt x="250" y="223"/>
                    </a:lnTo>
                    <a:lnTo>
                      <a:pt x="246" y="235"/>
                    </a:lnTo>
                    <a:lnTo>
                      <a:pt x="249" y="263"/>
                    </a:lnTo>
                    <a:lnTo>
                      <a:pt x="271" y="276"/>
                    </a:lnTo>
                    <a:lnTo>
                      <a:pt x="291" y="253"/>
                    </a:lnTo>
                    <a:lnTo>
                      <a:pt x="304" y="222"/>
                    </a:lnTo>
                    <a:lnTo>
                      <a:pt x="336" y="203"/>
                    </a:lnTo>
                    <a:lnTo>
                      <a:pt x="358" y="215"/>
                    </a:lnTo>
                    <a:lnTo>
                      <a:pt x="372" y="249"/>
                    </a:lnTo>
                    <a:lnTo>
                      <a:pt x="391" y="314"/>
                    </a:lnTo>
                    <a:lnTo>
                      <a:pt x="399" y="335"/>
                    </a:lnTo>
                    <a:lnTo>
                      <a:pt x="393" y="353"/>
                    </a:lnTo>
                    <a:lnTo>
                      <a:pt x="397" y="380"/>
                    </a:lnTo>
                    <a:lnTo>
                      <a:pt x="390" y="395"/>
                    </a:lnTo>
                    <a:lnTo>
                      <a:pt x="381" y="380"/>
                    </a:lnTo>
                    <a:lnTo>
                      <a:pt x="370" y="386"/>
                    </a:lnTo>
                    <a:lnTo>
                      <a:pt x="369" y="413"/>
                    </a:lnTo>
                    <a:lnTo>
                      <a:pt x="365" y="423"/>
                    </a:lnTo>
                    <a:lnTo>
                      <a:pt x="347" y="435"/>
                    </a:lnTo>
                    <a:lnTo>
                      <a:pt x="346" y="469"/>
                    </a:lnTo>
                    <a:lnTo>
                      <a:pt x="335" y="484"/>
                    </a:lnTo>
                    <a:lnTo>
                      <a:pt x="325" y="513"/>
                    </a:lnTo>
                    <a:lnTo>
                      <a:pt x="195" y="532"/>
                    </a:lnTo>
                    <a:lnTo>
                      <a:pt x="191" y="523"/>
                    </a:lnTo>
                    <a:lnTo>
                      <a:pt x="0" y="54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83" name="Freeform 118"/>
            <p:cNvSpPr>
              <a:spLocks/>
            </p:cNvSpPr>
            <p:nvPr/>
          </p:nvSpPr>
          <p:spPr bwMode="auto">
            <a:xfrm>
              <a:off x="6729918" y="2463776"/>
              <a:ext cx="517221" cy="582486"/>
            </a:xfrm>
            <a:custGeom>
              <a:avLst/>
              <a:gdLst>
                <a:gd name="T0" fmla="*/ 0 w 683"/>
                <a:gd name="T1" fmla="*/ 47 h 769"/>
                <a:gd name="T2" fmla="*/ 0 w 683"/>
                <a:gd name="T3" fmla="*/ 47 h 769"/>
                <a:gd name="T4" fmla="*/ 4 w 683"/>
                <a:gd name="T5" fmla="*/ 156 h 769"/>
                <a:gd name="T6" fmla="*/ 30 w 683"/>
                <a:gd name="T7" fmla="*/ 243 h 769"/>
                <a:gd name="T8" fmla="*/ 33 w 683"/>
                <a:gd name="T9" fmla="*/ 356 h 769"/>
                <a:gd name="T10" fmla="*/ 53 w 683"/>
                <a:gd name="T11" fmla="*/ 447 h 769"/>
                <a:gd name="T12" fmla="*/ 28 w 683"/>
                <a:gd name="T13" fmla="*/ 493 h 769"/>
                <a:gd name="T14" fmla="*/ 62 w 683"/>
                <a:gd name="T15" fmla="*/ 528 h 769"/>
                <a:gd name="T16" fmla="*/ 61 w 683"/>
                <a:gd name="T17" fmla="*/ 768 h 769"/>
                <a:gd name="T18" fmla="*/ 555 w 683"/>
                <a:gd name="T19" fmla="*/ 758 h 769"/>
                <a:gd name="T20" fmla="*/ 545 w 683"/>
                <a:gd name="T21" fmla="*/ 711 h 769"/>
                <a:gd name="T22" fmla="*/ 531 w 683"/>
                <a:gd name="T23" fmla="*/ 695 h 769"/>
                <a:gd name="T24" fmla="*/ 493 w 683"/>
                <a:gd name="T25" fmla="*/ 670 h 769"/>
                <a:gd name="T26" fmla="*/ 467 w 683"/>
                <a:gd name="T27" fmla="*/ 640 h 769"/>
                <a:gd name="T28" fmla="*/ 400 w 683"/>
                <a:gd name="T29" fmla="*/ 598 h 769"/>
                <a:gd name="T30" fmla="*/ 401 w 683"/>
                <a:gd name="T31" fmla="*/ 528 h 769"/>
                <a:gd name="T32" fmla="*/ 387 w 683"/>
                <a:gd name="T33" fmla="*/ 484 h 769"/>
                <a:gd name="T34" fmla="*/ 441 w 683"/>
                <a:gd name="T35" fmla="*/ 416 h 769"/>
                <a:gd name="T36" fmla="*/ 438 w 683"/>
                <a:gd name="T37" fmla="*/ 349 h 769"/>
                <a:gd name="T38" fmla="*/ 450 w 683"/>
                <a:gd name="T39" fmla="*/ 338 h 769"/>
                <a:gd name="T40" fmla="*/ 517 w 683"/>
                <a:gd name="T41" fmla="*/ 282 h 769"/>
                <a:gd name="T42" fmla="*/ 551 w 683"/>
                <a:gd name="T43" fmla="*/ 241 h 769"/>
                <a:gd name="T44" fmla="*/ 594 w 683"/>
                <a:gd name="T45" fmla="*/ 206 h 769"/>
                <a:gd name="T46" fmla="*/ 682 w 683"/>
                <a:gd name="T47" fmla="*/ 162 h 769"/>
                <a:gd name="T48" fmla="*/ 649 w 683"/>
                <a:gd name="T49" fmla="*/ 164 h 769"/>
                <a:gd name="T50" fmla="*/ 619 w 683"/>
                <a:gd name="T51" fmla="*/ 150 h 769"/>
                <a:gd name="T52" fmla="*/ 571 w 683"/>
                <a:gd name="T53" fmla="*/ 155 h 769"/>
                <a:gd name="T54" fmla="*/ 559 w 683"/>
                <a:gd name="T55" fmla="*/ 136 h 769"/>
                <a:gd name="T56" fmla="*/ 544 w 683"/>
                <a:gd name="T57" fmla="*/ 144 h 769"/>
                <a:gd name="T58" fmla="*/ 511 w 683"/>
                <a:gd name="T59" fmla="*/ 164 h 769"/>
                <a:gd name="T60" fmla="*/ 488 w 683"/>
                <a:gd name="T61" fmla="*/ 157 h 769"/>
                <a:gd name="T62" fmla="*/ 477 w 683"/>
                <a:gd name="T63" fmla="*/ 146 h 769"/>
                <a:gd name="T64" fmla="*/ 459 w 683"/>
                <a:gd name="T65" fmla="*/ 142 h 769"/>
                <a:gd name="T66" fmla="*/ 451 w 683"/>
                <a:gd name="T67" fmla="*/ 127 h 769"/>
                <a:gd name="T68" fmla="*/ 433 w 683"/>
                <a:gd name="T69" fmla="*/ 129 h 769"/>
                <a:gd name="T70" fmla="*/ 433 w 683"/>
                <a:gd name="T71" fmla="*/ 143 h 769"/>
                <a:gd name="T72" fmla="*/ 425 w 683"/>
                <a:gd name="T73" fmla="*/ 145 h 769"/>
                <a:gd name="T74" fmla="*/ 413 w 683"/>
                <a:gd name="T75" fmla="*/ 116 h 769"/>
                <a:gd name="T76" fmla="*/ 396 w 683"/>
                <a:gd name="T77" fmla="*/ 116 h 769"/>
                <a:gd name="T78" fmla="*/ 401 w 683"/>
                <a:gd name="T79" fmla="*/ 104 h 769"/>
                <a:gd name="T80" fmla="*/ 362 w 683"/>
                <a:gd name="T81" fmla="*/ 96 h 769"/>
                <a:gd name="T82" fmla="*/ 348 w 683"/>
                <a:gd name="T83" fmla="*/ 94 h 769"/>
                <a:gd name="T84" fmla="*/ 301 w 683"/>
                <a:gd name="T85" fmla="*/ 112 h 769"/>
                <a:gd name="T86" fmla="*/ 294 w 683"/>
                <a:gd name="T87" fmla="*/ 96 h 769"/>
                <a:gd name="T88" fmla="*/ 222 w 683"/>
                <a:gd name="T89" fmla="*/ 81 h 769"/>
                <a:gd name="T90" fmla="*/ 209 w 683"/>
                <a:gd name="T91" fmla="*/ 6 h 769"/>
                <a:gd name="T92" fmla="*/ 179 w 683"/>
                <a:gd name="T93" fmla="*/ 0 h 769"/>
                <a:gd name="T94" fmla="*/ 179 w 683"/>
                <a:gd name="T95" fmla="*/ 48 h 769"/>
                <a:gd name="T96" fmla="*/ 0 w 683"/>
                <a:gd name="T97" fmla="*/ 47 h 769"/>
                <a:gd name="T98" fmla="*/ 0 w 683"/>
                <a:gd name="T99" fmla="*/ 47 h 7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3"/>
                <a:gd name="T151" fmla="*/ 0 h 769"/>
                <a:gd name="T152" fmla="*/ 683 w 683"/>
                <a:gd name="T153" fmla="*/ 769 h 7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3" h="769">
                  <a:moveTo>
                    <a:pt x="0" y="47"/>
                  </a:moveTo>
                  <a:lnTo>
                    <a:pt x="0" y="47"/>
                  </a:lnTo>
                  <a:lnTo>
                    <a:pt x="4" y="156"/>
                  </a:lnTo>
                  <a:lnTo>
                    <a:pt x="30" y="243"/>
                  </a:lnTo>
                  <a:lnTo>
                    <a:pt x="33" y="356"/>
                  </a:lnTo>
                  <a:lnTo>
                    <a:pt x="53" y="447"/>
                  </a:lnTo>
                  <a:lnTo>
                    <a:pt x="28" y="493"/>
                  </a:lnTo>
                  <a:lnTo>
                    <a:pt x="62" y="528"/>
                  </a:lnTo>
                  <a:lnTo>
                    <a:pt x="61" y="768"/>
                  </a:lnTo>
                  <a:lnTo>
                    <a:pt x="555" y="758"/>
                  </a:lnTo>
                  <a:lnTo>
                    <a:pt x="545" y="711"/>
                  </a:lnTo>
                  <a:lnTo>
                    <a:pt x="531" y="695"/>
                  </a:lnTo>
                  <a:lnTo>
                    <a:pt x="493" y="670"/>
                  </a:lnTo>
                  <a:lnTo>
                    <a:pt x="467" y="640"/>
                  </a:lnTo>
                  <a:lnTo>
                    <a:pt x="400" y="598"/>
                  </a:lnTo>
                  <a:lnTo>
                    <a:pt x="401" y="528"/>
                  </a:lnTo>
                  <a:lnTo>
                    <a:pt x="387" y="484"/>
                  </a:lnTo>
                  <a:lnTo>
                    <a:pt x="441" y="416"/>
                  </a:lnTo>
                  <a:lnTo>
                    <a:pt x="438" y="349"/>
                  </a:lnTo>
                  <a:lnTo>
                    <a:pt x="450" y="338"/>
                  </a:lnTo>
                  <a:lnTo>
                    <a:pt x="517" y="282"/>
                  </a:lnTo>
                  <a:lnTo>
                    <a:pt x="551" y="241"/>
                  </a:lnTo>
                  <a:lnTo>
                    <a:pt x="594" y="206"/>
                  </a:lnTo>
                  <a:lnTo>
                    <a:pt x="682" y="162"/>
                  </a:lnTo>
                  <a:lnTo>
                    <a:pt x="649" y="164"/>
                  </a:lnTo>
                  <a:lnTo>
                    <a:pt x="619" y="150"/>
                  </a:lnTo>
                  <a:lnTo>
                    <a:pt x="571" y="155"/>
                  </a:lnTo>
                  <a:lnTo>
                    <a:pt x="559" y="136"/>
                  </a:lnTo>
                  <a:lnTo>
                    <a:pt x="544" y="144"/>
                  </a:lnTo>
                  <a:lnTo>
                    <a:pt x="511" y="164"/>
                  </a:lnTo>
                  <a:lnTo>
                    <a:pt x="488" y="157"/>
                  </a:lnTo>
                  <a:lnTo>
                    <a:pt x="477" y="146"/>
                  </a:lnTo>
                  <a:lnTo>
                    <a:pt x="459" y="142"/>
                  </a:lnTo>
                  <a:lnTo>
                    <a:pt x="451" y="127"/>
                  </a:lnTo>
                  <a:lnTo>
                    <a:pt x="433" y="129"/>
                  </a:lnTo>
                  <a:lnTo>
                    <a:pt x="433" y="143"/>
                  </a:lnTo>
                  <a:lnTo>
                    <a:pt x="425" y="145"/>
                  </a:lnTo>
                  <a:lnTo>
                    <a:pt x="413" y="116"/>
                  </a:lnTo>
                  <a:lnTo>
                    <a:pt x="396" y="116"/>
                  </a:lnTo>
                  <a:lnTo>
                    <a:pt x="401" y="104"/>
                  </a:lnTo>
                  <a:lnTo>
                    <a:pt x="362" y="96"/>
                  </a:lnTo>
                  <a:lnTo>
                    <a:pt x="348" y="94"/>
                  </a:lnTo>
                  <a:lnTo>
                    <a:pt x="301" y="112"/>
                  </a:lnTo>
                  <a:lnTo>
                    <a:pt x="294" y="96"/>
                  </a:lnTo>
                  <a:lnTo>
                    <a:pt x="222" y="81"/>
                  </a:lnTo>
                  <a:lnTo>
                    <a:pt x="209" y="6"/>
                  </a:lnTo>
                  <a:lnTo>
                    <a:pt x="179" y="0"/>
                  </a:lnTo>
                  <a:lnTo>
                    <a:pt x="179" y="48"/>
                  </a:lnTo>
                  <a:lnTo>
                    <a:pt x="0" y="4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4" name="Freeform 119"/>
            <p:cNvSpPr>
              <a:spLocks/>
            </p:cNvSpPr>
            <p:nvPr/>
          </p:nvSpPr>
          <p:spPr bwMode="auto">
            <a:xfrm>
              <a:off x="7171411" y="3871135"/>
              <a:ext cx="279435" cy="484016"/>
            </a:xfrm>
            <a:custGeom>
              <a:avLst/>
              <a:gdLst>
                <a:gd name="T0" fmla="*/ 0 w 369"/>
                <a:gd name="T1" fmla="*/ 541 h 639"/>
                <a:gd name="T2" fmla="*/ 0 w 369"/>
                <a:gd name="T3" fmla="*/ 541 h 639"/>
                <a:gd name="T4" fmla="*/ 1 w 369"/>
                <a:gd name="T5" fmla="*/ 518 h 639"/>
                <a:gd name="T6" fmla="*/ 24 w 369"/>
                <a:gd name="T7" fmla="*/ 444 h 639"/>
                <a:gd name="T8" fmla="*/ 61 w 369"/>
                <a:gd name="T9" fmla="*/ 396 h 639"/>
                <a:gd name="T10" fmla="*/ 50 w 369"/>
                <a:gd name="T11" fmla="*/ 382 h 639"/>
                <a:gd name="T12" fmla="*/ 54 w 369"/>
                <a:gd name="T13" fmla="*/ 335 h 639"/>
                <a:gd name="T14" fmla="*/ 35 w 369"/>
                <a:gd name="T15" fmla="*/ 281 h 639"/>
                <a:gd name="T16" fmla="*/ 29 w 369"/>
                <a:gd name="T17" fmla="*/ 208 h 639"/>
                <a:gd name="T18" fmla="*/ 56 w 369"/>
                <a:gd name="T19" fmla="*/ 132 h 639"/>
                <a:gd name="T20" fmla="*/ 94 w 369"/>
                <a:gd name="T21" fmla="*/ 76 h 639"/>
                <a:gd name="T22" fmla="*/ 92 w 369"/>
                <a:gd name="T23" fmla="*/ 62 h 639"/>
                <a:gd name="T24" fmla="*/ 122 w 369"/>
                <a:gd name="T25" fmla="*/ 14 h 639"/>
                <a:gd name="T26" fmla="*/ 343 w 369"/>
                <a:gd name="T27" fmla="*/ 0 h 639"/>
                <a:gd name="T28" fmla="*/ 353 w 369"/>
                <a:gd name="T29" fmla="*/ 11 h 639"/>
                <a:gd name="T30" fmla="*/ 343 w 369"/>
                <a:gd name="T31" fmla="*/ 408 h 639"/>
                <a:gd name="T32" fmla="*/ 368 w 369"/>
                <a:gd name="T33" fmla="*/ 600 h 639"/>
                <a:gd name="T34" fmla="*/ 357 w 369"/>
                <a:gd name="T35" fmla="*/ 608 h 639"/>
                <a:gd name="T36" fmla="*/ 344 w 369"/>
                <a:gd name="T37" fmla="*/ 600 h 639"/>
                <a:gd name="T38" fmla="*/ 327 w 369"/>
                <a:gd name="T39" fmla="*/ 608 h 639"/>
                <a:gd name="T40" fmla="*/ 312 w 369"/>
                <a:gd name="T41" fmla="*/ 598 h 639"/>
                <a:gd name="T42" fmla="*/ 310 w 369"/>
                <a:gd name="T43" fmla="*/ 605 h 639"/>
                <a:gd name="T44" fmla="*/ 292 w 369"/>
                <a:gd name="T45" fmla="*/ 607 h 639"/>
                <a:gd name="T46" fmla="*/ 269 w 369"/>
                <a:gd name="T47" fmla="*/ 618 h 639"/>
                <a:gd name="T48" fmla="*/ 262 w 369"/>
                <a:gd name="T49" fmla="*/ 613 h 639"/>
                <a:gd name="T50" fmla="*/ 250 w 369"/>
                <a:gd name="T51" fmla="*/ 634 h 639"/>
                <a:gd name="T52" fmla="*/ 239 w 369"/>
                <a:gd name="T53" fmla="*/ 638 h 639"/>
                <a:gd name="T54" fmla="*/ 202 w 369"/>
                <a:gd name="T55" fmla="*/ 577 h 639"/>
                <a:gd name="T56" fmla="*/ 209 w 369"/>
                <a:gd name="T57" fmla="*/ 533 h 639"/>
                <a:gd name="T58" fmla="*/ 0 w 369"/>
                <a:gd name="T59" fmla="*/ 541 h 639"/>
                <a:gd name="T60" fmla="*/ 0 w 369"/>
                <a:gd name="T61" fmla="*/ 541 h 6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9"/>
                <a:gd name="T94" fmla="*/ 0 h 639"/>
                <a:gd name="T95" fmla="*/ 369 w 369"/>
                <a:gd name="T96" fmla="*/ 639 h 6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9" h="639">
                  <a:moveTo>
                    <a:pt x="0" y="541"/>
                  </a:moveTo>
                  <a:lnTo>
                    <a:pt x="0" y="541"/>
                  </a:lnTo>
                  <a:lnTo>
                    <a:pt x="1" y="518"/>
                  </a:lnTo>
                  <a:lnTo>
                    <a:pt x="24" y="444"/>
                  </a:lnTo>
                  <a:lnTo>
                    <a:pt x="61" y="396"/>
                  </a:lnTo>
                  <a:lnTo>
                    <a:pt x="50" y="382"/>
                  </a:lnTo>
                  <a:lnTo>
                    <a:pt x="54" y="335"/>
                  </a:lnTo>
                  <a:lnTo>
                    <a:pt x="35" y="281"/>
                  </a:lnTo>
                  <a:lnTo>
                    <a:pt x="29" y="208"/>
                  </a:lnTo>
                  <a:lnTo>
                    <a:pt x="56" y="132"/>
                  </a:lnTo>
                  <a:lnTo>
                    <a:pt x="94" y="76"/>
                  </a:lnTo>
                  <a:lnTo>
                    <a:pt x="92" y="62"/>
                  </a:lnTo>
                  <a:lnTo>
                    <a:pt x="122" y="14"/>
                  </a:lnTo>
                  <a:lnTo>
                    <a:pt x="343" y="0"/>
                  </a:lnTo>
                  <a:lnTo>
                    <a:pt x="353" y="11"/>
                  </a:lnTo>
                  <a:lnTo>
                    <a:pt x="343" y="408"/>
                  </a:lnTo>
                  <a:lnTo>
                    <a:pt x="368" y="600"/>
                  </a:lnTo>
                  <a:lnTo>
                    <a:pt x="357" y="608"/>
                  </a:lnTo>
                  <a:lnTo>
                    <a:pt x="344" y="600"/>
                  </a:lnTo>
                  <a:lnTo>
                    <a:pt x="327" y="608"/>
                  </a:lnTo>
                  <a:lnTo>
                    <a:pt x="312" y="598"/>
                  </a:lnTo>
                  <a:lnTo>
                    <a:pt x="310" y="605"/>
                  </a:lnTo>
                  <a:lnTo>
                    <a:pt x="292" y="607"/>
                  </a:lnTo>
                  <a:lnTo>
                    <a:pt x="269" y="618"/>
                  </a:lnTo>
                  <a:lnTo>
                    <a:pt x="262" y="613"/>
                  </a:lnTo>
                  <a:lnTo>
                    <a:pt x="250" y="634"/>
                  </a:lnTo>
                  <a:lnTo>
                    <a:pt x="239" y="638"/>
                  </a:lnTo>
                  <a:lnTo>
                    <a:pt x="202" y="577"/>
                  </a:lnTo>
                  <a:lnTo>
                    <a:pt x="209" y="533"/>
                  </a:lnTo>
                  <a:lnTo>
                    <a:pt x="0" y="54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5" name="Freeform 120"/>
            <p:cNvSpPr>
              <a:spLocks/>
            </p:cNvSpPr>
            <p:nvPr/>
          </p:nvSpPr>
          <p:spPr bwMode="auto">
            <a:xfrm>
              <a:off x="6823821" y="3326522"/>
              <a:ext cx="522522" cy="455233"/>
            </a:xfrm>
            <a:custGeom>
              <a:avLst/>
              <a:gdLst>
                <a:gd name="T0" fmla="*/ 0 w 690"/>
                <a:gd name="T1" fmla="*/ 8 h 601"/>
                <a:gd name="T2" fmla="*/ 0 w 690"/>
                <a:gd name="T3" fmla="*/ 8 h 601"/>
                <a:gd name="T4" fmla="*/ 42 w 690"/>
                <a:gd name="T5" fmla="*/ 87 h 601"/>
                <a:gd name="T6" fmla="*/ 62 w 690"/>
                <a:gd name="T7" fmla="*/ 104 h 601"/>
                <a:gd name="T8" fmla="*/ 75 w 690"/>
                <a:gd name="T9" fmla="*/ 100 h 601"/>
                <a:gd name="T10" fmla="*/ 87 w 690"/>
                <a:gd name="T11" fmla="*/ 111 h 601"/>
                <a:gd name="T12" fmla="*/ 88 w 690"/>
                <a:gd name="T13" fmla="*/ 121 h 601"/>
                <a:gd name="T14" fmla="*/ 77 w 690"/>
                <a:gd name="T15" fmla="*/ 121 h 601"/>
                <a:gd name="T16" fmla="*/ 64 w 690"/>
                <a:gd name="T17" fmla="*/ 149 h 601"/>
                <a:gd name="T18" fmla="*/ 95 w 690"/>
                <a:gd name="T19" fmla="*/ 191 h 601"/>
                <a:gd name="T20" fmla="*/ 118 w 690"/>
                <a:gd name="T21" fmla="*/ 199 h 601"/>
                <a:gd name="T22" fmla="*/ 114 w 690"/>
                <a:gd name="T23" fmla="*/ 479 h 601"/>
                <a:gd name="T24" fmla="*/ 117 w 690"/>
                <a:gd name="T25" fmla="*/ 548 h 601"/>
                <a:gd name="T26" fmla="*/ 575 w 690"/>
                <a:gd name="T27" fmla="*/ 533 h 601"/>
                <a:gd name="T28" fmla="*/ 581 w 690"/>
                <a:gd name="T29" fmla="*/ 574 h 601"/>
                <a:gd name="T30" fmla="*/ 562 w 690"/>
                <a:gd name="T31" fmla="*/ 600 h 601"/>
                <a:gd name="T32" fmla="*/ 632 w 690"/>
                <a:gd name="T33" fmla="*/ 597 h 601"/>
                <a:gd name="T34" fmla="*/ 643 w 690"/>
                <a:gd name="T35" fmla="*/ 574 h 601"/>
                <a:gd name="T36" fmla="*/ 646 w 690"/>
                <a:gd name="T37" fmla="*/ 548 h 601"/>
                <a:gd name="T38" fmla="*/ 661 w 690"/>
                <a:gd name="T39" fmla="*/ 529 h 601"/>
                <a:gd name="T40" fmla="*/ 668 w 690"/>
                <a:gd name="T41" fmla="*/ 510 h 601"/>
                <a:gd name="T42" fmla="*/ 684 w 690"/>
                <a:gd name="T43" fmla="*/ 508 h 601"/>
                <a:gd name="T44" fmla="*/ 689 w 690"/>
                <a:gd name="T45" fmla="*/ 467 h 601"/>
                <a:gd name="T46" fmla="*/ 680 w 690"/>
                <a:gd name="T47" fmla="*/ 462 h 601"/>
                <a:gd name="T48" fmla="*/ 664 w 690"/>
                <a:gd name="T49" fmla="*/ 461 h 601"/>
                <a:gd name="T50" fmla="*/ 648 w 690"/>
                <a:gd name="T51" fmla="*/ 430 h 601"/>
                <a:gd name="T52" fmla="*/ 639 w 690"/>
                <a:gd name="T53" fmla="*/ 388 h 601"/>
                <a:gd name="T54" fmla="*/ 621 w 690"/>
                <a:gd name="T55" fmla="*/ 360 h 601"/>
                <a:gd name="T56" fmla="*/ 594 w 690"/>
                <a:gd name="T57" fmla="*/ 349 h 601"/>
                <a:gd name="T58" fmla="*/ 561 w 690"/>
                <a:gd name="T59" fmla="*/ 322 h 601"/>
                <a:gd name="T60" fmla="*/ 550 w 690"/>
                <a:gd name="T61" fmla="*/ 284 h 601"/>
                <a:gd name="T62" fmla="*/ 568 w 690"/>
                <a:gd name="T63" fmla="*/ 227 h 601"/>
                <a:gd name="T64" fmla="*/ 551 w 690"/>
                <a:gd name="T65" fmla="*/ 216 h 601"/>
                <a:gd name="T66" fmla="*/ 511 w 690"/>
                <a:gd name="T67" fmla="*/ 217 h 601"/>
                <a:gd name="T68" fmla="*/ 505 w 690"/>
                <a:gd name="T69" fmla="*/ 180 h 601"/>
                <a:gd name="T70" fmla="*/ 438 w 690"/>
                <a:gd name="T71" fmla="*/ 111 h 601"/>
                <a:gd name="T72" fmla="*/ 422 w 690"/>
                <a:gd name="T73" fmla="*/ 53 h 601"/>
                <a:gd name="T74" fmla="*/ 431 w 690"/>
                <a:gd name="T75" fmla="*/ 30 h 601"/>
                <a:gd name="T76" fmla="*/ 399 w 690"/>
                <a:gd name="T77" fmla="*/ 0 h 601"/>
                <a:gd name="T78" fmla="*/ 0 w 690"/>
                <a:gd name="T79" fmla="*/ 8 h 601"/>
                <a:gd name="T80" fmla="*/ 0 w 690"/>
                <a:gd name="T81" fmla="*/ 8 h 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0"/>
                <a:gd name="T124" fmla="*/ 0 h 601"/>
                <a:gd name="T125" fmla="*/ 690 w 690"/>
                <a:gd name="T126" fmla="*/ 601 h 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0" h="601">
                  <a:moveTo>
                    <a:pt x="0" y="8"/>
                  </a:moveTo>
                  <a:lnTo>
                    <a:pt x="0" y="8"/>
                  </a:lnTo>
                  <a:lnTo>
                    <a:pt x="42" y="87"/>
                  </a:lnTo>
                  <a:lnTo>
                    <a:pt x="62" y="104"/>
                  </a:lnTo>
                  <a:lnTo>
                    <a:pt x="75" y="100"/>
                  </a:lnTo>
                  <a:lnTo>
                    <a:pt x="87" y="111"/>
                  </a:lnTo>
                  <a:lnTo>
                    <a:pt x="88" y="121"/>
                  </a:lnTo>
                  <a:lnTo>
                    <a:pt x="77" y="121"/>
                  </a:lnTo>
                  <a:lnTo>
                    <a:pt x="64" y="149"/>
                  </a:lnTo>
                  <a:lnTo>
                    <a:pt x="95" y="191"/>
                  </a:lnTo>
                  <a:lnTo>
                    <a:pt x="118" y="199"/>
                  </a:lnTo>
                  <a:lnTo>
                    <a:pt x="114" y="479"/>
                  </a:lnTo>
                  <a:lnTo>
                    <a:pt x="117" y="548"/>
                  </a:lnTo>
                  <a:lnTo>
                    <a:pt x="575" y="533"/>
                  </a:lnTo>
                  <a:lnTo>
                    <a:pt x="581" y="574"/>
                  </a:lnTo>
                  <a:lnTo>
                    <a:pt x="562" y="600"/>
                  </a:lnTo>
                  <a:lnTo>
                    <a:pt x="632" y="597"/>
                  </a:lnTo>
                  <a:lnTo>
                    <a:pt x="643" y="574"/>
                  </a:lnTo>
                  <a:lnTo>
                    <a:pt x="646" y="548"/>
                  </a:lnTo>
                  <a:lnTo>
                    <a:pt x="661" y="529"/>
                  </a:lnTo>
                  <a:lnTo>
                    <a:pt x="668" y="510"/>
                  </a:lnTo>
                  <a:lnTo>
                    <a:pt x="684" y="508"/>
                  </a:lnTo>
                  <a:lnTo>
                    <a:pt x="689" y="467"/>
                  </a:lnTo>
                  <a:lnTo>
                    <a:pt x="680" y="462"/>
                  </a:lnTo>
                  <a:lnTo>
                    <a:pt x="664" y="461"/>
                  </a:lnTo>
                  <a:lnTo>
                    <a:pt x="648" y="430"/>
                  </a:lnTo>
                  <a:lnTo>
                    <a:pt x="639" y="388"/>
                  </a:lnTo>
                  <a:lnTo>
                    <a:pt x="621" y="360"/>
                  </a:lnTo>
                  <a:lnTo>
                    <a:pt x="594" y="349"/>
                  </a:lnTo>
                  <a:lnTo>
                    <a:pt x="561" y="322"/>
                  </a:lnTo>
                  <a:lnTo>
                    <a:pt x="550" y="284"/>
                  </a:lnTo>
                  <a:lnTo>
                    <a:pt x="568" y="227"/>
                  </a:lnTo>
                  <a:lnTo>
                    <a:pt x="551" y="216"/>
                  </a:lnTo>
                  <a:lnTo>
                    <a:pt x="511" y="217"/>
                  </a:lnTo>
                  <a:lnTo>
                    <a:pt x="505" y="180"/>
                  </a:lnTo>
                  <a:lnTo>
                    <a:pt x="438" y="111"/>
                  </a:lnTo>
                  <a:lnTo>
                    <a:pt x="422" y="53"/>
                  </a:lnTo>
                  <a:lnTo>
                    <a:pt x="431" y="30"/>
                  </a:lnTo>
                  <a:lnTo>
                    <a:pt x="399" y="0"/>
                  </a:lnTo>
                  <a:lnTo>
                    <a:pt x="0" y="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6" name="Freeform 121"/>
            <p:cNvSpPr>
              <a:spLocks/>
            </p:cNvSpPr>
            <p:nvPr/>
          </p:nvSpPr>
          <p:spPr bwMode="auto">
            <a:xfrm>
              <a:off x="5476624" y="2356974"/>
              <a:ext cx="803471" cy="512042"/>
            </a:xfrm>
            <a:custGeom>
              <a:avLst/>
              <a:gdLst>
                <a:gd name="T0" fmla="*/ 0 w 1061"/>
                <a:gd name="T1" fmla="*/ 126 h 676"/>
                <a:gd name="T2" fmla="*/ 0 w 1061"/>
                <a:gd name="T3" fmla="*/ 126 h 676"/>
                <a:gd name="T4" fmla="*/ 18 w 1061"/>
                <a:gd name="T5" fmla="*/ 170 h 676"/>
                <a:gd name="T6" fmla="*/ 20 w 1061"/>
                <a:gd name="T7" fmla="*/ 199 h 676"/>
                <a:gd name="T8" fmla="*/ 10 w 1061"/>
                <a:gd name="T9" fmla="*/ 203 h 676"/>
                <a:gd name="T10" fmla="*/ 42 w 1061"/>
                <a:gd name="T11" fmla="*/ 234 h 676"/>
                <a:gd name="T12" fmla="*/ 75 w 1061"/>
                <a:gd name="T13" fmla="*/ 314 h 676"/>
                <a:gd name="T14" fmla="*/ 86 w 1061"/>
                <a:gd name="T15" fmla="*/ 311 h 676"/>
                <a:gd name="T16" fmla="*/ 87 w 1061"/>
                <a:gd name="T17" fmla="*/ 323 h 676"/>
                <a:gd name="T18" fmla="*/ 103 w 1061"/>
                <a:gd name="T19" fmla="*/ 327 h 676"/>
                <a:gd name="T20" fmla="*/ 115 w 1061"/>
                <a:gd name="T21" fmla="*/ 329 h 676"/>
                <a:gd name="T22" fmla="*/ 86 w 1061"/>
                <a:gd name="T23" fmla="*/ 387 h 676"/>
                <a:gd name="T24" fmla="*/ 90 w 1061"/>
                <a:gd name="T25" fmla="*/ 427 h 676"/>
                <a:gd name="T26" fmla="*/ 68 w 1061"/>
                <a:gd name="T27" fmla="*/ 464 h 676"/>
                <a:gd name="T28" fmla="*/ 83 w 1061"/>
                <a:gd name="T29" fmla="*/ 481 h 676"/>
                <a:gd name="T30" fmla="*/ 125 w 1061"/>
                <a:gd name="T31" fmla="*/ 457 h 676"/>
                <a:gd name="T32" fmla="*/ 156 w 1061"/>
                <a:gd name="T33" fmla="*/ 585 h 676"/>
                <a:gd name="T34" fmla="*/ 174 w 1061"/>
                <a:gd name="T35" fmla="*/ 589 h 676"/>
                <a:gd name="T36" fmla="*/ 178 w 1061"/>
                <a:gd name="T37" fmla="*/ 629 h 676"/>
                <a:gd name="T38" fmla="*/ 194 w 1061"/>
                <a:gd name="T39" fmla="*/ 646 h 676"/>
                <a:gd name="T40" fmla="*/ 208 w 1061"/>
                <a:gd name="T41" fmla="*/ 631 h 676"/>
                <a:gd name="T42" fmla="*/ 235 w 1061"/>
                <a:gd name="T43" fmla="*/ 643 h 676"/>
                <a:gd name="T44" fmla="*/ 252 w 1061"/>
                <a:gd name="T45" fmla="*/ 629 h 676"/>
                <a:gd name="T46" fmla="*/ 310 w 1061"/>
                <a:gd name="T47" fmla="*/ 642 h 676"/>
                <a:gd name="T48" fmla="*/ 322 w 1061"/>
                <a:gd name="T49" fmla="*/ 644 h 676"/>
                <a:gd name="T50" fmla="*/ 336 w 1061"/>
                <a:gd name="T51" fmla="*/ 619 h 676"/>
                <a:gd name="T52" fmla="*/ 359 w 1061"/>
                <a:gd name="T53" fmla="*/ 659 h 676"/>
                <a:gd name="T54" fmla="*/ 371 w 1061"/>
                <a:gd name="T55" fmla="*/ 595 h 676"/>
                <a:gd name="T56" fmla="*/ 658 w 1061"/>
                <a:gd name="T57" fmla="*/ 638 h 676"/>
                <a:gd name="T58" fmla="*/ 1014 w 1061"/>
                <a:gd name="T59" fmla="*/ 675 h 676"/>
                <a:gd name="T60" fmla="*/ 1024 w 1061"/>
                <a:gd name="T61" fmla="*/ 553 h 676"/>
                <a:gd name="T62" fmla="*/ 1060 w 1061"/>
                <a:gd name="T63" fmla="*/ 157 h 676"/>
                <a:gd name="T64" fmla="*/ 592 w 1061"/>
                <a:gd name="T65" fmla="*/ 102 h 676"/>
                <a:gd name="T66" fmla="*/ 357 w 1061"/>
                <a:gd name="T67" fmla="*/ 63 h 676"/>
                <a:gd name="T68" fmla="*/ 28 w 1061"/>
                <a:gd name="T69" fmla="*/ 0 h 676"/>
                <a:gd name="T70" fmla="*/ 0 w 1061"/>
                <a:gd name="T71" fmla="*/ 126 h 676"/>
                <a:gd name="T72" fmla="*/ 0 w 1061"/>
                <a:gd name="T73" fmla="*/ 126 h 6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61"/>
                <a:gd name="T112" fmla="*/ 0 h 676"/>
                <a:gd name="T113" fmla="*/ 1061 w 1061"/>
                <a:gd name="T114" fmla="*/ 676 h 6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61" h="676">
                  <a:moveTo>
                    <a:pt x="0" y="126"/>
                  </a:moveTo>
                  <a:lnTo>
                    <a:pt x="0" y="126"/>
                  </a:lnTo>
                  <a:lnTo>
                    <a:pt x="18" y="170"/>
                  </a:lnTo>
                  <a:lnTo>
                    <a:pt x="20" y="199"/>
                  </a:lnTo>
                  <a:lnTo>
                    <a:pt x="10" y="203"/>
                  </a:lnTo>
                  <a:lnTo>
                    <a:pt x="42" y="234"/>
                  </a:lnTo>
                  <a:lnTo>
                    <a:pt x="75" y="314"/>
                  </a:lnTo>
                  <a:lnTo>
                    <a:pt x="86" y="311"/>
                  </a:lnTo>
                  <a:lnTo>
                    <a:pt x="87" y="323"/>
                  </a:lnTo>
                  <a:lnTo>
                    <a:pt x="103" y="327"/>
                  </a:lnTo>
                  <a:lnTo>
                    <a:pt x="115" y="329"/>
                  </a:lnTo>
                  <a:lnTo>
                    <a:pt x="86" y="387"/>
                  </a:lnTo>
                  <a:lnTo>
                    <a:pt x="90" y="427"/>
                  </a:lnTo>
                  <a:lnTo>
                    <a:pt x="68" y="464"/>
                  </a:lnTo>
                  <a:lnTo>
                    <a:pt x="83" y="481"/>
                  </a:lnTo>
                  <a:lnTo>
                    <a:pt x="125" y="457"/>
                  </a:lnTo>
                  <a:lnTo>
                    <a:pt x="156" y="585"/>
                  </a:lnTo>
                  <a:lnTo>
                    <a:pt x="174" y="589"/>
                  </a:lnTo>
                  <a:lnTo>
                    <a:pt x="178" y="629"/>
                  </a:lnTo>
                  <a:lnTo>
                    <a:pt x="194" y="646"/>
                  </a:lnTo>
                  <a:lnTo>
                    <a:pt x="208" y="631"/>
                  </a:lnTo>
                  <a:lnTo>
                    <a:pt x="235" y="643"/>
                  </a:lnTo>
                  <a:lnTo>
                    <a:pt x="252" y="629"/>
                  </a:lnTo>
                  <a:lnTo>
                    <a:pt x="310" y="642"/>
                  </a:lnTo>
                  <a:lnTo>
                    <a:pt x="322" y="644"/>
                  </a:lnTo>
                  <a:lnTo>
                    <a:pt x="336" y="619"/>
                  </a:lnTo>
                  <a:lnTo>
                    <a:pt x="359" y="659"/>
                  </a:lnTo>
                  <a:lnTo>
                    <a:pt x="371" y="595"/>
                  </a:lnTo>
                  <a:lnTo>
                    <a:pt x="658" y="638"/>
                  </a:lnTo>
                  <a:lnTo>
                    <a:pt x="1014" y="675"/>
                  </a:lnTo>
                  <a:lnTo>
                    <a:pt x="1024" y="553"/>
                  </a:lnTo>
                  <a:lnTo>
                    <a:pt x="1060" y="157"/>
                  </a:lnTo>
                  <a:lnTo>
                    <a:pt x="592" y="102"/>
                  </a:lnTo>
                  <a:lnTo>
                    <a:pt x="357" y="63"/>
                  </a:lnTo>
                  <a:lnTo>
                    <a:pt x="28" y="0"/>
                  </a:lnTo>
                  <a:lnTo>
                    <a:pt x="0" y="1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7" name="Freeform 122"/>
            <p:cNvSpPr>
              <a:spLocks/>
            </p:cNvSpPr>
            <p:nvPr/>
          </p:nvSpPr>
          <p:spPr bwMode="auto">
            <a:xfrm>
              <a:off x="6206639" y="3066713"/>
              <a:ext cx="649744" cy="326465"/>
            </a:xfrm>
            <a:custGeom>
              <a:avLst/>
              <a:gdLst>
                <a:gd name="T0" fmla="*/ 0 w 858"/>
                <a:gd name="T1" fmla="*/ 261 h 431"/>
                <a:gd name="T2" fmla="*/ 0 w 858"/>
                <a:gd name="T3" fmla="*/ 261 h 431"/>
                <a:gd name="T4" fmla="*/ 25 w 858"/>
                <a:gd name="T5" fmla="*/ 0 h 431"/>
                <a:gd name="T6" fmla="*/ 554 w 858"/>
                <a:gd name="T7" fmla="*/ 32 h 431"/>
                <a:gd name="T8" fmla="*/ 588 w 858"/>
                <a:gd name="T9" fmla="*/ 59 h 431"/>
                <a:gd name="T10" fmla="*/ 651 w 858"/>
                <a:gd name="T11" fmla="*/ 56 h 431"/>
                <a:gd name="T12" fmla="*/ 680 w 858"/>
                <a:gd name="T13" fmla="*/ 63 h 431"/>
                <a:gd name="T14" fmla="*/ 716 w 858"/>
                <a:gd name="T15" fmla="*/ 78 h 431"/>
                <a:gd name="T16" fmla="*/ 733 w 858"/>
                <a:gd name="T17" fmla="*/ 100 h 431"/>
                <a:gd name="T18" fmla="*/ 750 w 858"/>
                <a:gd name="T19" fmla="*/ 106 h 431"/>
                <a:gd name="T20" fmla="*/ 779 w 858"/>
                <a:gd name="T21" fmla="*/ 186 h 431"/>
                <a:gd name="T22" fmla="*/ 780 w 858"/>
                <a:gd name="T23" fmla="*/ 212 h 431"/>
                <a:gd name="T24" fmla="*/ 799 w 858"/>
                <a:gd name="T25" fmla="*/ 250 h 431"/>
                <a:gd name="T26" fmla="*/ 808 w 858"/>
                <a:gd name="T27" fmla="*/ 312 h 431"/>
                <a:gd name="T28" fmla="*/ 804 w 858"/>
                <a:gd name="T29" fmla="*/ 331 h 431"/>
                <a:gd name="T30" fmla="*/ 815 w 858"/>
                <a:gd name="T31" fmla="*/ 351 h 431"/>
                <a:gd name="T32" fmla="*/ 857 w 858"/>
                <a:gd name="T33" fmla="*/ 430 h 431"/>
                <a:gd name="T34" fmla="*/ 476 w 858"/>
                <a:gd name="T35" fmla="*/ 424 h 431"/>
                <a:gd name="T36" fmla="*/ 188 w 858"/>
                <a:gd name="T37" fmla="*/ 409 h 431"/>
                <a:gd name="T38" fmla="*/ 196 w 858"/>
                <a:gd name="T39" fmla="*/ 278 h 431"/>
                <a:gd name="T40" fmla="*/ 0 w 858"/>
                <a:gd name="T41" fmla="*/ 261 h 431"/>
                <a:gd name="T42" fmla="*/ 0 w 858"/>
                <a:gd name="T43" fmla="*/ 261 h 4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8"/>
                <a:gd name="T67" fmla="*/ 0 h 431"/>
                <a:gd name="T68" fmla="*/ 858 w 858"/>
                <a:gd name="T69" fmla="*/ 431 h 4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8" h="431">
                  <a:moveTo>
                    <a:pt x="0" y="261"/>
                  </a:moveTo>
                  <a:lnTo>
                    <a:pt x="0" y="261"/>
                  </a:lnTo>
                  <a:lnTo>
                    <a:pt x="25" y="0"/>
                  </a:lnTo>
                  <a:lnTo>
                    <a:pt x="554" y="32"/>
                  </a:lnTo>
                  <a:lnTo>
                    <a:pt x="588" y="59"/>
                  </a:lnTo>
                  <a:lnTo>
                    <a:pt x="651" y="56"/>
                  </a:lnTo>
                  <a:lnTo>
                    <a:pt x="680" y="63"/>
                  </a:lnTo>
                  <a:lnTo>
                    <a:pt x="716" y="78"/>
                  </a:lnTo>
                  <a:lnTo>
                    <a:pt x="733" y="100"/>
                  </a:lnTo>
                  <a:lnTo>
                    <a:pt x="750" y="106"/>
                  </a:lnTo>
                  <a:lnTo>
                    <a:pt x="779" y="186"/>
                  </a:lnTo>
                  <a:lnTo>
                    <a:pt x="780" y="212"/>
                  </a:lnTo>
                  <a:lnTo>
                    <a:pt x="799" y="250"/>
                  </a:lnTo>
                  <a:lnTo>
                    <a:pt x="808" y="312"/>
                  </a:lnTo>
                  <a:lnTo>
                    <a:pt x="804" y="331"/>
                  </a:lnTo>
                  <a:lnTo>
                    <a:pt x="815" y="351"/>
                  </a:lnTo>
                  <a:lnTo>
                    <a:pt x="857" y="430"/>
                  </a:lnTo>
                  <a:lnTo>
                    <a:pt x="476" y="424"/>
                  </a:lnTo>
                  <a:lnTo>
                    <a:pt x="188" y="409"/>
                  </a:lnTo>
                  <a:lnTo>
                    <a:pt x="196" y="278"/>
                  </a:lnTo>
                  <a:lnTo>
                    <a:pt x="0" y="26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8" name="Freeform 123"/>
            <p:cNvSpPr>
              <a:spLocks/>
            </p:cNvSpPr>
            <p:nvPr/>
          </p:nvSpPr>
          <p:spPr bwMode="auto">
            <a:xfrm>
              <a:off x="4993481" y="2962184"/>
              <a:ext cx="499046" cy="774123"/>
            </a:xfrm>
            <a:custGeom>
              <a:avLst/>
              <a:gdLst>
                <a:gd name="T0" fmla="*/ 0 w 659"/>
                <a:gd name="T1" fmla="*/ 375 h 1022"/>
                <a:gd name="T2" fmla="*/ 0 w 659"/>
                <a:gd name="T3" fmla="*/ 375 h 1022"/>
                <a:gd name="T4" fmla="*/ 29 w 659"/>
                <a:gd name="T5" fmla="*/ 434 h 1022"/>
                <a:gd name="T6" fmla="*/ 420 w 659"/>
                <a:gd name="T7" fmla="*/ 1021 h 1022"/>
                <a:gd name="T8" fmla="*/ 434 w 659"/>
                <a:gd name="T9" fmla="*/ 884 h 1022"/>
                <a:gd name="T10" fmla="*/ 458 w 659"/>
                <a:gd name="T11" fmla="*/ 877 h 1022"/>
                <a:gd name="T12" fmla="*/ 498 w 659"/>
                <a:gd name="T13" fmla="*/ 900 h 1022"/>
                <a:gd name="T14" fmla="*/ 532 w 659"/>
                <a:gd name="T15" fmla="*/ 778 h 1022"/>
                <a:gd name="T16" fmla="*/ 658 w 659"/>
                <a:gd name="T17" fmla="*/ 132 h 1022"/>
                <a:gd name="T18" fmla="*/ 377 w 659"/>
                <a:gd name="T19" fmla="*/ 71 h 1022"/>
                <a:gd name="T20" fmla="*/ 97 w 659"/>
                <a:gd name="T21" fmla="*/ 0 h 1022"/>
                <a:gd name="T22" fmla="*/ 0 w 659"/>
                <a:gd name="T23" fmla="*/ 375 h 1022"/>
                <a:gd name="T24" fmla="*/ 0 w 659"/>
                <a:gd name="T25" fmla="*/ 375 h 10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9"/>
                <a:gd name="T40" fmla="*/ 0 h 1022"/>
                <a:gd name="T41" fmla="*/ 659 w 659"/>
                <a:gd name="T42" fmla="*/ 1022 h 10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9" h="1022">
                  <a:moveTo>
                    <a:pt x="0" y="375"/>
                  </a:moveTo>
                  <a:lnTo>
                    <a:pt x="0" y="375"/>
                  </a:lnTo>
                  <a:lnTo>
                    <a:pt x="29" y="434"/>
                  </a:lnTo>
                  <a:lnTo>
                    <a:pt x="420" y="1021"/>
                  </a:lnTo>
                  <a:lnTo>
                    <a:pt x="434" y="884"/>
                  </a:lnTo>
                  <a:lnTo>
                    <a:pt x="458" y="877"/>
                  </a:lnTo>
                  <a:lnTo>
                    <a:pt x="498" y="900"/>
                  </a:lnTo>
                  <a:lnTo>
                    <a:pt x="532" y="778"/>
                  </a:lnTo>
                  <a:lnTo>
                    <a:pt x="658" y="132"/>
                  </a:lnTo>
                  <a:lnTo>
                    <a:pt x="377" y="71"/>
                  </a:lnTo>
                  <a:lnTo>
                    <a:pt x="97" y="0"/>
                  </a:lnTo>
                  <a:lnTo>
                    <a:pt x="0" y="37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89" name="Freeform 124"/>
            <p:cNvSpPr>
              <a:spLocks/>
            </p:cNvSpPr>
            <p:nvPr/>
          </p:nvSpPr>
          <p:spPr bwMode="auto">
            <a:xfrm>
              <a:off x="8484530" y="2646323"/>
              <a:ext cx="127223" cy="274200"/>
            </a:xfrm>
            <a:custGeom>
              <a:avLst/>
              <a:gdLst>
                <a:gd name="T0" fmla="*/ 0 w 168"/>
                <a:gd name="T1" fmla="*/ 248 h 362"/>
                <a:gd name="T2" fmla="*/ 0 w 168"/>
                <a:gd name="T3" fmla="*/ 248 h 362"/>
                <a:gd name="T4" fmla="*/ 8 w 168"/>
                <a:gd name="T5" fmla="*/ 169 h 362"/>
                <a:gd name="T6" fmla="*/ 28 w 168"/>
                <a:gd name="T7" fmla="*/ 132 h 362"/>
                <a:gd name="T8" fmla="*/ 30 w 168"/>
                <a:gd name="T9" fmla="*/ 48 h 362"/>
                <a:gd name="T10" fmla="*/ 29 w 168"/>
                <a:gd name="T11" fmla="*/ 18 h 362"/>
                <a:gd name="T12" fmla="*/ 58 w 168"/>
                <a:gd name="T13" fmla="*/ 0 h 362"/>
                <a:gd name="T14" fmla="*/ 130 w 168"/>
                <a:gd name="T15" fmla="*/ 226 h 362"/>
                <a:gd name="T16" fmla="*/ 164 w 168"/>
                <a:gd name="T17" fmla="*/ 274 h 362"/>
                <a:gd name="T18" fmla="*/ 167 w 168"/>
                <a:gd name="T19" fmla="*/ 285 h 362"/>
                <a:gd name="T20" fmla="*/ 162 w 168"/>
                <a:gd name="T21" fmla="*/ 307 h 362"/>
                <a:gd name="T22" fmla="*/ 130 w 168"/>
                <a:gd name="T23" fmla="*/ 332 h 362"/>
                <a:gd name="T24" fmla="*/ 14 w 168"/>
                <a:gd name="T25" fmla="*/ 361 h 362"/>
                <a:gd name="T26" fmla="*/ 0 w 168"/>
                <a:gd name="T27" fmla="*/ 248 h 362"/>
                <a:gd name="T28" fmla="*/ 0 w 168"/>
                <a:gd name="T29" fmla="*/ 248 h 3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362"/>
                <a:gd name="T47" fmla="*/ 168 w 168"/>
                <a:gd name="T48" fmla="*/ 362 h 3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362">
                  <a:moveTo>
                    <a:pt x="0" y="248"/>
                  </a:moveTo>
                  <a:lnTo>
                    <a:pt x="0" y="248"/>
                  </a:lnTo>
                  <a:lnTo>
                    <a:pt x="8" y="169"/>
                  </a:lnTo>
                  <a:lnTo>
                    <a:pt x="28" y="132"/>
                  </a:lnTo>
                  <a:lnTo>
                    <a:pt x="30" y="48"/>
                  </a:lnTo>
                  <a:lnTo>
                    <a:pt x="29" y="18"/>
                  </a:lnTo>
                  <a:lnTo>
                    <a:pt x="58" y="0"/>
                  </a:lnTo>
                  <a:lnTo>
                    <a:pt x="130" y="226"/>
                  </a:lnTo>
                  <a:lnTo>
                    <a:pt x="164" y="274"/>
                  </a:lnTo>
                  <a:lnTo>
                    <a:pt x="167" y="285"/>
                  </a:lnTo>
                  <a:lnTo>
                    <a:pt x="162" y="307"/>
                  </a:lnTo>
                  <a:lnTo>
                    <a:pt x="130" y="332"/>
                  </a:lnTo>
                  <a:lnTo>
                    <a:pt x="14" y="361"/>
                  </a:lnTo>
                  <a:lnTo>
                    <a:pt x="0" y="24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0" name="Freeform 125"/>
            <p:cNvSpPr>
              <a:spLocks/>
            </p:cNvSpPr>
            <p:nvPr/>
          </p:nvSpPr>
          <p:spPr bwMode="auto">
            <a:xfrm>
              <a:off x="8343677" y="3089437"/>
              <a:ext cx="105262" cy="240872"/>
            </a:xfrm>
            <a:custGeom>
              <a:avLst/>
              <a:gdLst>
                <a:gd name="T0" fmla="*/ 0 w 139"/>
                <a:gd name="T1" fmla="*/ 235 h 318"/>
                <a:gd name="T2" fmla="*/ 0 w 139"/>
                <a:gd name="T3" fmla="*/ 235 h 318"/>
                <a:gd name="T4" fmla="*/ 6 w 139"/>
                <a:gd name="T5" fmla="*/ 215 h 318"/>
                <a:gd name="T6" fmla="*/ 32 w 139"/>
                <a:gd name="T7" fmla="*/ 200 h 318"/>
                <a:gd name="T8" fmla="*/ 43 w 139"/>
                <a:gd name="T9" fmla="*/ 174 h 318"/>
                <a:gd name="T10" fmla="*/ 63 w 139"/>
                <a:gd name="T11" fmla="*/ 155 h 318"/>
                <a:gd name="T12" fmla="*/ 5 w 139"/>
                <a:gd name="T13" fmla="*/ 108 h 318"/>
                <a:gd name="T14" fmla="*/ 3 w 139"/>
                <a:gd name="T15" fmla="*/ 61 h 318"/>
                <a:gd name="T16" fmla="*/ 31 w 139"/>
                <a:gd name="T17" fmla="*/ 0 h 318"/>
                <a:gd name="T18" fmla="*/ 119 w 139"/>
                <a:gd name="T19" fmla="*/ 31 h 318"/>
                <a:gd name="T20" fmla="*/ 120 w 139"/>
                <a:gd name="T21" fmla="*/ 42 h 318"/>
                <a:gd name="T22" fmla="*/ 110 w 139"/>
                <a:gd name="T23" fmla="*/ 78 h 318"/>
                <a:gd name="T24" fmla="*/ 100 w 139"/>
                <a:gd name="T25" fmla="*/ 87 h 318"/>
                <a:gd name="T26" fmla="*/ 99 w 139"/>
                <a:gd name="T27" fmla="*/ 104 h 318"/>
                <a:gd name="T28" fmla="*/ 108 w 139"/>
                <a:gd name="T29" fmla="*/ 108 h 318"/>
                <a:gd name="T30" fmla="*/ 118 w 139"/>
                <a:gd name="T31" fmla="*/ 108 h 318"/>
                <a:gd name="T32" fmla="*/ 126 w 139"/>
                <a:gd name="T33" fmla="*/ 108 h 318"/>
                <a:gd name="T34" fmla="*/ 124 w 139"/>
                <a:gd name="T35" fmla="*/ 100 h 318"/>
                <a:gd name="T36" fmla="*/ 130 w 139"/>
                <a:gd name="T37" fmla="*/ 104 h 318"/>
                <a:gd name="T38" fmla="*/ 137 w 139"/>
                <a:gd name="T39" fmla="*/ 125 h 318"/>
                <a:gd name="T40" fmla="*/ 138 w 139"/>
                <a:gd name="T41" fmla="*/ 191 h 318"/>
                <a:gd name="T42" fmla="*/ 135 w 139"/>
                <a:gd name="T43" fmla="*/ 174 h 318"/>
                <a:gd name="T44" fmla="*/ 130 w 139"/>
                <a:gd name="T45" fmla="*/ 158 h 318"/>
                <a:gd name="T46" fmla="*/ 129 w 139"/>
                <a:gd name="T47" fmla="*/ 167 h 318"/>
                <a:gd name="T48" fmla="*/ 131 w 139"/>
                <a:gd name="T49" fmla="*/ 183 h 318"/>
                <a:gd name="T50" fmla="*/ 129 w 139"/>
                <a:gd name="T51" fmla="*/ 191 h 318"/>
                <a:gd name="T52" fmla="*/ 130 w 139"/>
                <a:gd name="T53" fmla="*/ 208 h 318"/>
                <a:gd name="T54" fmla="*/ 123 w 139"/>
                <a:gd name="T55" fmla="*/ 228 h 318"/>
                <a:gd name="T56" fmla="*/ 115 w 139"/>
                <a:gd name="T57" fmla="*/ 228 h 318"/>
                <a:gd name="T58" fmla="*/ 118 w 139"/>
                <a:gd name="T59" fmla="*/ 243 h 318"/>
                <a:gd name="T60" fmla="*/ 103 w 139"/>
                <a:gd name="T61" fmla="*/ 266 h 318"/>
                <a:gd name="T62" fmla="*/ 85 w 139"/>
                <a:gd name="T63" fmla="*/ 317 h 318"/>
                <a:gd name="T64" fmla="*/ 76 w 139"/>
                <a:gd name="T65" fmla="*/ 317 h 318"/>
                <a:gd name="T66" fmla="*/ 79 w 139"/>
                <a:gd name="T67" fmla="*/ 297 h 318"/>
                <a:gd name="T68" fmla="*/ 74 w 139"/>
                <a:gd name="T69" fmla="*/ 288 h 318"/>
                <a:gd name="T70" fmla="*/ 51 w 139"/>
                <a:gd name="T71" fmla="*/ 289 h 318"/>
                <a:gd name="T72" fmla="*/ 18 w 139"/>
                <a:gd name="T73" fmla="*/ 269 h 318"/>
                <a:gd name="T74" fmla="*/ 6 w 139"/>
                <a:gd name="T75" fmla="*/ 260 h 318"/>
                <a:gd name="T76" fmla="*/ 0 w 139"/>
                <a:gd name="T77" fmla="*/ 235 h 318"/>
                <a:gd name="T78" fmla="*/ 0 w 139"/>
                <a:gd name="T79" fmla="*/ 235 h 3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9"/>
                <a:gd name="T121" fmla="*/ 0 h 318"/>
                <a:gd name="T122" fmla="*/ 139 w 139"/>
                <a:gd name="T123" fmla="*/ 318 h 3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9" h="318">
                  <a:moveTo>
                    <a:pt x="0" y="235"/>
                  </a:moveTo>
                  <a:lnTo>
                    <a:pt x="0" y="235"/>
                  </a:lnTo>
                  <a:lnTo>
                    <a:pt x="6" y="215"/>
                  </a:lnTo>
                  <a:lnTo>
                    <a:pt x="32" y="200"/>
                  </a:lnTo>
                  <a:lnTo>
                    <a:pt x="43" y="174"/>
                  </a:lnTo>
                  <a:lnTo>
                    <a:pt x="63" y="155"/>
                  </a:lnTo>
                  <a:lnTo>
                    <a:pt x="5" y="108"/>
                  </a:lnTo>
                  <a:lnTo>
                    <a:pt x="3" y="61"/>
                  </a:lnTo>
                  <a:lnTo>
                    <a:pt x="31" y="0"/>
                  </a:lnTo>
                  <a:lnTo>
                    <a:pt x="119" y="31"/>
                  </a:lnTo>
                  <a:lnTo>
                    <a:pt x="120" y="42"/>
                  </a:lnTo>
                  <a:lnTo>
                    <a:pt x="110" y="78"/>
                  </a:lnTo>
                  <a:lnTo>
                    <a:pt x="100" y="87"/>
                  </a:lnTo>
                  <a:lnTo>
                    <a:pt x="99" y="104"/>
                  </a:lnTo>
                  <a:lnTo>
                    <a:pt x="108" y="108"/>
                  </a:lnTo>
                  <a:lnTo>
                    <a:pt x="118" y="108"/>
                  </a:lnTo>
                  <a:lnTo>
                    <a:pt x="126" y="108"/>
                  </a:lnTo>
                  <a:lnTo>
                    <a:pt x="124" y="100"/>
                  </a:lnTo>
                  <a:lnTo>
                    <a:pt x="130" y="104"/>
                  </a:lnTo>
                  <a:lnTo>
                    <a:pt x="137" y="125"/>
                  </a:lnTo>
                  <a:lnTo>
                    <a:pt x="138" y="191"/>
                  </a:lnTo>
                  <a:lnTo>
                    <a:pt x="135" y="174"/>
                  </a:lnTo>
                  <a:lnTo>
                    <a:pt x="130" y="158"/>
                  </a:lnTo>
                  <a:lnTo>
                    <a:pt x="129" y="167"/>
                  </a:lnTo>
                  <a:lnTo>
                    <a:pt x="131" y="183"/>
                  </a:lnTo>
                  <a:lnTo>
                    <a:pt x="129" y="191"/>
                  </a:lnTo>
                  <a:lnTo>
                    <a:pt x="130" y="208"/>
                  </a:lnTo>
                  <a:lnTo>
                    <a:pt x="123" y="228"/>
                  </a:lnTo>
                  <a:lnTo>
                    <a:pt x="115" y="228"/>
                  </a:lnTo>
                  <a:lnTo>
                    <a:pt x="118" y="243"/>
                  </a:lnTo>
                  <a:lnTo>
                    <a:pt x="103" y="266"/>
                  </a:lnTo>
                  <a:lnTo>
                    <a:pt x="85" y="317"/>
                  </a:lnTo>
                  <a:lnTo>
                    <a:pt x="76" y="317"/>
                  </a:lnTo>
                  <a:lnTo>
                    <a:pt x="79" y="297"/>
                  </a:lnTo>
                  <a:lnTo>
                    <a:pt x="74" y="288"/>
                  </a:lnTo>
                  <a:lnTo>
                    <a:pt x="51" y="289"/>
                  </a:lnTo>
                  <a:lnTo>
                    <a:pt x="18" y="269"/>
                  </a:lnTo>
                  <a:lnTo>
                    <a:pt x="6" y="260"/>
                  </a:lnTo>
                  <a:lnTo>
                    <a:pt x="0" y="23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1" name="Freeform 126"/>
            <p:cNvSpPr>
              <a:spLocks/>
            </p:cNvSpPr>
            <p:nvPr/>
          </p:nvSpPr>
          <p:spPr bwMode="auto">
            <a:xfrm>
              <a:off x="5702292" y="3618143"/>
              <a:ext cx="552813" cy="566579"/>
            </a:xfrm>
            <a:custGeom>
              <a:avLst/>
              <a:gdLst>
                <a:gd name="T0" fmla="*/ 0 w 730"/>
                <a:gd name="T1" fmla="*/ 734 h 748"/>
                <a:gd name="T2" fmla="*/ 0 w 730"/>
                <a:gd name="T3" fmla="*/ 734 h 748"/>
                <a:gd name="T4" fmla="*/ 91 w 730"/>
                <a:gd name="T5" fmla="*/ 747 h 748"/>
                <a:gd name="T6" fmla="*/ 100 w 730"/>
                <a:gd name="T7" fmla="*/ 690 h 748"/>
                <a:gd name="T8" fmla="*/ 284 w 730"/>
                <a:gd name="T9" fmla="*/ 714 h 748"/>
                <a:gd name="T10" fmla="*/ 275 w 730"/>
                <a:gd name="T11" fmla="*/ 687 h 748"/>
                <a:gd name="T12" fmla="*/ 304 w 730"/>
                <a:gd name="T13" fmla="*/ 689 h 748"/>
                <a:gd name="T14" fmla="*/ 669 w 730"/>
                <a:gd name="T15" fmla="*/ 724 h 748"/>
                <a:gd name="T16" fmla="*/ 723 w 730"/>
                <a:gd name="T17" fmla="*/ 137 h 748"/>
                <a:gd name="T18" fmla="*/ 729 w 730"/>
                <a:gd name="T19" fmla="*/ 68 h 748"/>
                <a:gd name="T20" fmla="*/ 418 w 730"/>
                <a:gd name="T21" fmla="*/ 40 h 748"/>
                <a:gd name="T22" fmla="*/ 107 w 730"/>
                <a:gd name="T23" fmla="*/ 0 h 748"/>
                <a:gd name="T24" fmla="*/ 0 w 730"/>
                <a:gd name="T25" fmla="*/ 734 h 748"/>
                <a:gd name="T26" fmla="*/ 0 w 730"/>
                <a:gd name="T27" fmla="*/ 734 h 7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0"/>
                <a:gd name="T43" fmla="*/ 0 h 748"/>
                <a:gd name="T44" fmla="*/ 730 w 730"/>
                <a:gd name="T45" fmla="*/ 748 h 7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0" h="748">
                  <a:moveTo>
                    <a:pt x="0" y="734"/>
                  </a:moveTo>
                  <a:lnTo>
                    <a:pt x="0" y="734"/>
                  </a:lnTo>
                  <a:lnTo>
                    <a:pt x="91" y="747"/>
                  </a:lnTo>
                  <a:lnTo>
                    <a:pt x="100" y="690"/>
                  </a:lnTo>
                  <a:lnTo>
                    <a:pt x="284" y="714"/>
                  </a:lnTo>
                  <a:lnTo>
                    <a:pt x="275" y="687"/>
                  </a:lnTo>
                  <a:lnTo>
                    <a:pt x="304" y="689"/>
                  </a:lnTo>
                  <a:lnTo>
                    <a:pt x="669" y="724"/>
                  </a:lnTo>
                  <a:lnTo>
                    <a:pt x="723" y="137"/>
                  </a:lnTo>
                  <a:lnTo>
                    <a:pt x="729" y="68"/>
                  </a:lnTo>
                  <a:lnTo>
                    <a:pt x="418" y="40"/>
                  </a:lnTo>
                  <a:lnTo>
                    <a:pt x="107" y="0"/>
                  </a:lnTo>
                  <a:lnTo>
                    <a:pt x="0" y="73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1992" name="Group 127"/>
            <p:cNvGrpSpPr>
              <a:grpSpLocks/>
            </p:cNvGrpSpPr>
            <p:nvPr/>
          </p:nvGrpSpPr>
          <p:grpSpPr bwMode="auto">
            <a:xfrm>
              <a:off x="7985484" y="2714495"/>
              <a:ext cx="593706" cy="454475"/>
              <a:chOff x="4477" y="1057"/>
              <a:chExt cx="784" cy="600"/>
            </a:xfrm>
            <a:solidFill>
              <a:schemeClr val="accent3">
                <a:lumMod val="20000"/>
                <a:lumOff val="80000"/>
              </a:schemeClr>
            </a:solidFill>
          </p:grpSpPr>
          <p:sp>
            <p:nvSpPr>
              <p:cNvPr id="82016" name="Freeform 128"/>
              <p:cNvSpPr>
                <a:spLocks/>
              </p:cNvSpPr>
              <p:nvPr/>
            </p:nvSpPr>
            <p:spPr bwMode="auto">
              <a:xfrm>
                <a:off x="4477" y="1057"/>
                <a:ext cx="615" cy="551"/>
              </a:xfrm>
              <a:custGeom>
                <a:avLst/>
                <a:gdLst>
                  <a:gd name="T0" fmla="*/ 0 w 615"/>
                  <a:gd name="T1" fmla="*/ 473 h 551"/>
                  <a:gd name="T2" fmla="*/ 0 w 615"/>
                  <a:gd name="T3" fmla="*/ 473 h 551"/>
                  <a:gd name="T4" fmla="*/ 21 w 615"/>
                  <a:gd name="T5" fmla="*/ 505 h 551"/>
                  <a:gd name="T6" fmla="*/ 421 w 615"/>
                  <a:gd name="T7" fmla="*/ 428 h 551"/>
                  <a:gd name="T8" fmla="*/ 448 w 615"/>
                  <a:gd name="T9" fmla="*/ 442 h 551"/>
                  <a:gd name="T10" fmla="*/ 464 w 615"/>
                  <a:gd name="T11" fmla="*/ 473 h 551"/>
                  <a:gd name="T12" fmla="*/ 504 w 615"/>
                  <a:gd name="T13" fmla="*/ 495 h 551"/>
                  <a:gd name="T14" fmla="*/ 592 w 615"/>
                  <a:gd name="T15" fmla="*/ 526 h 551"/>
                  <a:gd name="T16" fmla="*/ 593 w 615"/>
                  <a:gd name="T17" fmla="*/ 537 h 551"/>
                  <a:gd name="T18" fmla="*/ 599 w 615"/>
                  <a:gd name="T19" fmla="*/ 550 h 551"/>
                  <a:gd name="T20" fmla="*/ 605 w 615"/>
                  <a:gd name="T21" fmla="*/ 543 h 551"/>
                  <a:gd name="T22" fmla="*/ 613 w 615"/>
                  <a:gd name="T23" fmla="*/ 516 h 551"/>
                  <a:gd name="T24" fmla="*/ 614 w 615"/>
                  <a:gd name="T25" fmla="*/ 470 h 551"/>
                  <a:gd name="T26" fmla="*/ 599 w 615"/>
                  <a:gd name="T27" fmla="*/ 381 h 551"/>
                  <a:gd name="T28" fmla="*/ 598 w 615"/>
                  <a:gd name="T29" fmla="*/ 288 h 551"/>
                  <a:gd name="T30" fmla="*/ 583 w 615"/>
                  <a:gd name="T31" fmla="*/ 214 h 551"/>
                  <a:gd name="T32" fmla="*/ 555 w 615"/>
                  <a:gd name="T33" fmla="*/ 154 h 551"/>
                  <a:gd name="T34" fmla="*/ 549 w 615"/>
                  <a:gd name="T35" fmla="*/ 93 h 551"/>
                  <a:gd name="T36" fmla="*/ 523 w 615"/>
                  <a:gd name="T37" fmla="*/ 0 h 551"/>
                  <a:gd name="T38" fmla="*/ 400 w 615"/>
                  <a:gd name="T39" fmla="*/ 31 h 551"/>
                  <a:gd name="T40" fmla="*/ 391 w 615"/>
                  <a:gd name="T41" fmla="*/ 29 h 551"/>
                  <a:gd name="T42" fmla="*/ 353 w 615"/>
                  <a:gd name="T43" fmla="*/ 60 h 551"/>
                  <a:gd name="T44" fmla="*/ 319 w 615"/>
                  <a:gd name="T45" fmla="*/ 109 h 551"/>
                  <a:gd name="T46" fmla="*/ 316 w 615"/>
                  <a:gd name="T47" fmla="*/ 129 h 551"/>
                  <a:gd name="T48" fmla="*/ 301 w 615"/>
                  <a:gd name="T49" fmla="*/ 151 h 551"/>
                  <a:gd name="T50" fmla="*/ 274 w 615"/>
                  <a:gd name="T51" fmla="*/ 177 h 551"/>
                  <a:gd name="T52" fmla="*/ 285 w 615"/>
                  <a:gd name="T53" fmla="*/ 193 h 551"/>
                  <a:gd name="T54" fmla="*/ 289 w 615"/>
                  <a:gd name="T55" fmla="*/ 180 h 551"/>
                  <a:gd name="T56" fmla="*/ 296 w 615"/>
                  <a:gd name="T57" fmla="*/ 184 h 551"/>
                  <a:gd name="T58" fmla="*/ 292 w 615"/>
                  <a:gd name="T59" fmla="*/ 191 h 551"/>
                  <a:gd name="T60" fmla="*/ 297 w 615"/>
                  <a:gd name="T61" fmla="*/ 193 h 551"/>
                  <a:gd name="T62" fmla="*/ 293 w 615"/>
                  <a:gd name="T63" fmla="*/ 205 h 551"/>
                  <a:gd name="T64" fmla="*/ 289 w 615"/>
                  <a:gd name="T65" fmla="*/ 204 h 551"/>
                  <a:gd name="T66" fmla="*/ 287 w 615"/>
                  <a:gd name="T67" fmla="*/ 210 h 551"/>
                  <a:gd name="T68" fmla="*/ 301 w 615"/>
                  <a:gd name="T69" fmla="*/ 228 h 551"/>
                  <a:gd name="T70" fmla="*/ 301 w 615"/>
                  <a:gd name="T71" fmla="*/ 244 h 551"/>
                  <a:gd name="T72" fmla="*/ 282 w 615"/>
                  <a:gd name="T73" fmla="*/ 253 h 551"/>
                  <a:gd name="T74" fmla="*/ 262 w 615"/>
                  <a:gd name="T75" fmla="*/ 282 h 551"/>
                  <a:gd name="T76" fmla="*/ 241 w 615"/>
                  <a:gd name="T77" fmla="*/ 299 h 551"/>
                  <a:gd name="T78" fmla="*/ 203 w 615"/>
                  <a:gd name="T79" fmla="*/ 300 h 551"/>
                  <a:gd name="T80" fmla="*/ 188 w 615"/>
                  <a:gd name="T81" fmla="*/ 312 h 551"/>
                  <a:gd name="T82" fmla="*/ 166 w 615"/>
                  <a:gd name="T83" fmla="*/ 301 h 551"/>
                  <a:gd name="T84" fmla="*/ 99 w 615"/>
                  <a:gd name="T85" fmla="*/ 309 h 551"/>
                  <a:gd name="T86" fmla="*/ 49 w 615"/>
                  <a:gd name="T87" fmla="*/ 329 h 551"/>
                  <a:gd name="T88" fmla="*/ 52 w 615"/>
                  <a:gd name="T89" fmla="*/ 346 h 551"/>
                  <a:gd name="T90" fmla="*/ 49 w 615"/>
                  <a:gd name="T91" fmla="*/ 355 h 551"/>
                  <a:gd name="T92" fmla="*/ 52 w 615"/>
                  <a:gd name="T93" fmla="*/ 356 h 551"/>
                  <a:gd name="T94" fmla="*/ 60 w 615"/>
                  <a:gd name="T95" fmla="*/ 372 h 551"/>
                  <a:gd name="T96" fmla="*/ 67 w 615"/>
                  <a:gd name="T97" fmla="*/ 371 h 551"/>
                  <a:gd name="T98" fmla="*/ 74 w 615"/>
                  <a:gd name="T99" fmla="*/ 388 h 551"/>
                  <a:gd name="T100" fmla="*/ 73 w 615"/>
                  <a:gd name="T101" fmla="*/ 394 h 551"/>
                  <a:gd name="T102" fmla="*/ 61 w 615"/>
                  <a:gd name="T103" fmla="*/ 403 h 551"/>
                  <a:gd name="T104" fmla="*/ 54 w 615"/>
                  <a:gd name="T105" fmla="*/ 421 h 551"/>
                  <a:gd name="T106" fmla="*/ 0 w 615"/>
                  <a:gd name="T107" fmla="*/ 473 h 551"/>
                  <a:gd name="T108" fmla="*/ 0 w 615"/>
                  <a:gd name="T109" fmla="*/ 473 h 5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5"/>
                  <a:gd name="T166" fmla="*/ 0 h 551"/>
                  <a:gd name="T167" fmla="*/ 615 w 615"/>
                  <a:gd name="T168" fmla="*/ 551 h 5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5" h="551">
                    <a:moveTo>
                      <a:pt x="0" y="473"/>
                    </a:moveTo>
                    <a:lnTo>
                      <a:pt x="0" y="473"/>
                    </a:lnTo>
                    <a:lnTo>
                      <a:pt x="21" y="505"/>
                    </a:lnTo>
                    <a:lnTo>
                      <a:pt x="421" y="428"/>
                    </a:lnTo>
                    <a:lnTo>
                      <a:pt x="448" y="442"/>
                    </a:lnTo>
                    <a:lnTo>
                      <a:pt x="464" y="473"/>
                    </a:lnTo>
                    <a:lnTo>
                      <a:pt x="504" y="495"/>
                    </a:lnTo>
                    <a:lnTo>
                      <a:pt x="592" y="526"/>
                    </a:lnTo>
                    <a:lnTo>
                      <a:pt x="593" y="537"/>
                    </a:lnTo>
                    <a:lnTo>
                      <a:pt x="599" y="550"/>
                    </a:lnTo>
                    <a:lnTo>
                      <a:pt x="605" y="543"/>
                    </a:lnTo>
                    <a:lnTo>
                      <a:pt x="613" y="516"/>
                    </a:lnTo>
                    <a:lnTo>
                      <a:pt x="614" y="470"/>
                    </a:lnTo>
                    <a:lnTo>
                      <a:pt x="599" y="381"/>
                    </a:lnTo>
                    <a:lnTo>
                      <a:pt x="598" y="288"/>
                    </a:lnTo>
                    <a:lnTo>
                      <a:pt x="583" y="214"/>
                    </a:lnTo>
                    <a:lnTo>
                      <a:pt x="555" y="154"/>
                    </a:lnTo>
                    <a:lnTo>
                      <a:pt x="549" y="93"/>
                    </a:lnTo>
                    <a:lnTo>
                      <a:pt x="523" y="0"/>
                    </a:lnTo>
                    <a:lnTo>
                      <a:pt x="400" y="31"/>
                    </a:lnTo>
                    <a:lnTo>
                      <a:pt x="391" y="29"/>
                    </a:lnTo>
                    <a:lnTo>
                      <a:pt x="353" y="60"/>
                    </a:lnTo>
                    <a:lnTo>
                      <a:pt x="319" y="109"/>
                    </a:lnTo>
                    <a:lnTo>
                      <a:pt x="316" y="129"/>
                    </a:lnTo>
                    <a:lnTo>
                      <a:pt x="301" y="151"/>
                    </a:lnTo>
                    <a:lnTo>
                      <a:pt x="274" y="177"/>
                    </a:lnTo>
                    <a:lnTo>
                      <a:pt x="285" y="193"/>
                    </a:lnTo>
                    <a:lnTo>
                      <a:pt x="289" y="180"/>
                    </a:lnTo>
                    <a:lnTo>
                      <a:pt x="296" y="184"/>
                    </a:lnTo>
                    <a:lnTo>
                      <a:pt x="292" y="191"/>
                    </a:lnTo>
                    <a:lnTo>
                      <a:pt x="297" y="193"/>
                    </a:lnTo>
                    <a:lnTo>
                      <a:pt x="293" y="205"/>
                    </a:lnTo>
                    <a:lnTo>
                      <a:pt x="289" y="204"/>
                    </a:lnTo>
                    <a:lnTo>
                      <a:pt x="287" y="210"/>
                    </a:lnTo>
                    <a:lnTo>
                      <a:pt x="301" y="228"/>
                    </a:lnTo>
                    <a:lnTo>
                      <a:pt x="301" y="244"/>
                    </a:lnTo>
                    <a:lnTo>
                      <a:pt x="282" y="253"/>
                    </a:lnTo>
                    <a:lnTo>
                      <a:pt x="262" y="282"/>
                    </a:lnTo>
                    <a:lnTo>
                      <a:pt x="241" y="299"/>
                    </a:lnTo>
                    <a:lnTo>
                      <a:pt x="203" y="300"/>
                    </a:lnTo>
                    <a:lnTo>
                      <a:pt x="188" y="312"/>
                    </a:lnTo>
                    <a:lnTo>
                      <a:pt x="166" y="301"/>
                    </a:lnTo>
                    <a:lnTo>
                      <a:pt x="99" y="309"/>
                    </a:lnTo>
                    <a:lnTo>
                      <a:pt x="49" y="329"/>
                    </a:lnTo>
                    <a:lnTo>
                      <a:pt x="52" y="346"/>
                    </a:lnTo>
                    <a:lnTo>
                      <a:pt x="49" y="355"/>
                    </a:lnTo>
                    <a:lnTo>
                      <a:pt x="52" y="356"/>
                    </a:lnTo>
                    <a:lnTo>
                      <a:pt x="60" y="372"/>
                    </a:lnTo>
                    <a:lnTo>
                      <a:pt x="67" y="371"/>
                    </a:lnTo>
                    <a:lnTo>
                      <a:pt x="74" y="388"/>
                    </a:lnTo>
                    <a:lnTo>
                      <a:pt x="73" y="394"/>
                    </a:lnTo>
                    <a:lnTo>
                      <a:pt x="61" y="403"/>
                    </a:lnTo>
                    <a:lnTo>
                      <a:pt x="54" y="421"/>
                    </a:lnTo>
                    <a:lnTo>
                      <a:pt x="0" y="4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7" name="Freeform 129"/>
              <p:cNvSpPr>
                <a:spLocks/>
              </p:cNvSpPr>
              <p:nvPr/>
            </p:nvSpPr>
            <p:spPr bwMode="auto">
              <a:xfrm>
                <a:off x="5049" y="1630"/>
                <a:ext cx="19" cy="27"/>
              </a:xfrm>
              <a:custGeom>
                <a:avLst/>
                <a:gdLst>
                  <a:gd name="T0" fmla="*/ 0 w 19"/>
                  <a:gd name="T1" fmla="*/ 26 h 27"/>
                  <a:gd name="T2" fmla="*/ 0 w 19"/>
                  <a:gd name="T3" fmla="*/ 26 h 27"/>
                  <a:gd name="T4" fmla="*/ 1 w 19"/>
                  <a:gd name="T5" fmla="*/ 9 h 27"/>
                  <a:gd name="T6" fmla="*/ 11 w 19"/>
                  <a:gd name="T7" fmla="*/ 0 h 27"/>
                  <a:gd name="T8" fmla="*/ 18 w 19"/>
                  <a:gd name="T9" fmla="*/ 4 h 27"/>
                  <a:gd name="T10" fmla="*/ 7 w 19"/>
                  <a:gd name="T11" fmla="*/ 21 h 27"/>
                  <a:gd name="T12" fmla="*/ 0 w 19"/>
                  <a:gd name="T13" fmla="*/ 26 h 27"/>
                  <a:gd name="T14" fmla="*/ 0 w 19"/>
                  <a:gd name="T15" fmla="*/ 26 h 27"/>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7"/>
                  <a:gd name="T26" fmla="*/ 19 w 19"/>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7">
                    <a:moveTo>
                      <a:pt x="0" y="26"/>
                    </a:moveTo>
                    <a:lnTo>
                      <a:pt x="0" y="26"/>
                    </a:lnTo>
                    <a:lnTo>
                      <a:pt x="1" y="9"/>
                    </a:lnTo>
                    <a:lnTo>
                      <a:pt x="11" y="0"/>
                    </a:lnTo>
                    <a:lnTo>
                      <a:pt x="18" y="4"/>
                    </a:lnTo>
                    <a:lnTo>
                      <a:pt x="7" y="21"/>
                    </a:lnTo>
                    <a:lnTo>
                      <a:pt x="0" y="2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8" name="Freeform 130"/>
              <p:cNvSpPr>
                <a:spLocks/>
              </p:cNvSpPr>
              <p:nvPr/>
            </p:nvSpPr>
            <p:spPr bwMode="auto">
              <a:xfrm>
                <a:off x="5068" y="1524"/>
                <a:ext cx="193" cy="116"/>
              </a:xfrm>
              <a:custGeom>
                <a:avLst/>
                <a:gdLst>
                  <a:gd name="T0" fmla="*/ 0 w 193"/>
                  <a:gd name="T1" fmla="*/ 104 h 116"/>
                  <a:gd name="T2" fmla="*/ 0 w 193"/>
                  <a:gd name="T3" fmla="*/ 104 h 116"/>
                  <a:gd name="T4" fmla="*/ 4 w 193"/>
                  <a:gd name="T5" fmla="*/ 114 h 116"/>
                  <a:gd name="T6" fmla="*/ 8 w 193"/>
                  <a:gd name="T7" fmla="*/ 114 h 116"/>
                  <a:gd name="T8" fmla="*/ 15 w 193"/>
                  <a:gd name="T9" fmla="*/ 105 h 116"/>
                  <a:gd name="T10" fmla="*/ 22 w 193"/>
                  <a:gd name="T11" fmla="*/ 102 h 116"/>
                  <a:gd name="T12" fmla="*/ 24 w 193"/>
                  <a:gd name="T13" fmla="*/ 106 h 116"/>
                  <a:gd name="T14" fmla="*/ 13 w 193"/>
                  <a:gd name="T15" fmla="*/ 115 h 116"/>
                  <a:gd name="T16" fmla="*/ 32 w 193"/>
                  <a:gd name="T17" fmla="*/ 108 h 116"/>
                  <a:gd name="T18" fmla="*/ 33 w 193"/>
                  <a:gd name="T19" fmla="*/ 104 h 116"/>
                  <a:gd name="T20" fmla="*/ 60 w 193"/>
                  <a:gd name="T21" fmla="*/ 92 h 116"/>
                  <a:gd name="T22" fmla="*/ 81 w 193"/>
                  <a:gd name="T23" fmla="*/ 76 h 116"/>
                  <a:gd name="T24" fmla="*/ 105 w 193"/>
                  <a:gd name="T25" fmla="*/ 67 h 116"/>
                  <a:gd name="T26" fmla="*/ 126 w 193"/>
                  <a:gd name="T27" fmla="*/ 54 h 116"/>
                  <a:gd name="T28" fmla="*/ 125 w 193"/>
                  <a:gd name="T29" fmla="*/ 57 h 116"/>
                  <a:gd name="T30" fmla="*/ 85 w 193"/>
                  <a:gd name="T31" fmla="*/ 87 h 116"/>
                  <a:gd name="T32" fmla="*/ 78 w 193"/>
                  <a:gd name="T33" fmla="*/ 89 h 116"/>
                  <a:gd name="T34" fmla="*/ 82 w 193"/>
                  <a:gd name="T35" fmla="*/ 90 h 116"/>
                  <a:gd name="T36" fmla="*/ 94 w 193"/>
                  <a:gd name="T37" fmla="*/ 84 h 116"/>
                  <a:gd name="T38" fmla="*/ 154 w 193"/>
                  <a:gd name="T39" fmla="*/ 40 h 116"/>
                  <a:gd name="T40" fmla="*/ 162 w 193"/>
                  <a:gd name="T41" fmla="*/ 32 h 116"/>
                  <a:gd name="T42" fmla="*/ 190 w 193"/>
                  <a:gd name="T43" fmla="*/ 8 h 116"/>
                  <a:gd name="T44" fmla="*/ 192 w 193"/>
                  <a:gd name="T45" fmla="*/ 1 h 116"/>
                  <a:gd name="T46" fmla="*/ 187 w 193"/>
                  <a:gd name="T47" fmla="*/ 2 h 116"/>
                  <a:gd name="T48" fmla="*/ 174 w 193"/>
                  <a:gd name="T49" fmla="*/ 15 h 116"/>
                  <a:gd name="T50" fmla="*/ 166 w 193"/>
                  <a:gd name="T51" fmla="*/ 14 h 116"/>
                  <a:gd name="T52" fmla="*/ 153 w 193"/>
                  <a:gd name="T53" fmla="*/ 20 h 116"/>
                  <a:gd name="T54" fmla="*/ 149 w 193"/>
                  <a:gd name="T55" fmla="*/ 19 h 116"/>
                  <a:gd name="T56" fmla="*/ 139 w 193"/>
                  <a:gd name="T57" fmla="*/ 45 h 116"/>
                  <a:gd name="T58" fmla="*/ 135 w 193"/>
                  <a:gd name="T59" fmla="*/ 40 h 116"/>
                  <a:gd name="T60" fmla="*/ 125 w 193"/>
                  <a:gd name="T61" fmla="*/ 40 h 116"/>
                  <a:gd name="T62" fmla="*/ 142 w 193"/>
                  <a:gd name="T63" fmla="*/ 20 h 116"/>
                  <a:gd name="T64" fmla="*/ 141 w 193"/>
                  <a:gd name="T65" fmla="*/ 15 h 116"/>
                  <a:gd name="T66" fmla="*/ 153 w 193"/>
                  <a:gd name="T67" fmla="*/ 0 h 116"/>
                  <a:gd name="T68" fmla="*/ 148 w 193"/>
                  <a:gd name="T69" fmla="*/ 1 h 116"/>
                  <a:gd name="T70" fmla="*/ 122 w 193"/>
                  <a:gd name="T71" fmla="*/ 31 h 116"/>
                  <a:gd name="T72" fmla="*/ 92 w 193"/>
                  <a:gd name="T73" fmla="*/ 42 h 116"/>
                  <a:gd name="T74" fmla="*/ 75 w 193"/>
                  <a:gd name="T75" fmla="*/ 44 h 116"/>
                  <a:gd name="T76" fmla="*/ 73 w 193"/>
                  <a:gd name="T77" fmla="*/ 52 h 116"/>
                  <a:gd name="T78" fmla="*/ 53 w 193"/>
                  <a:gd name="T79" fmla="*/ 58 h 116"/>
                  <a:gd name="T80" fmla="*/ 45 w 193"/>
                  <a:gd name="T81" fmla="*/ 56 h 116"/>
                  <a:gd name="T82" fmla="*/ 45 w 193"/>
                  <a:gd name="T83" fmla="*/ 62 h 116"/>
                  <a:gd name="T84" fmla="*/ 36 w 193"/>
                  <a:gd name="T85" fmla="*/ 62 h 116"/>
                  <a:gd name="T86" fmla="*/ 32 w 193"/>
                  <a:gd name="T87" fmla="*/ 67 h 116"/>
                  <a:gd name="T88" fmla="*/ 29 w 193"/>
                  <a:gd name="T89" fmla="*/ 76 h 116"/>
                  <a:gd name="T90" fmla="*/ 25 w 193"/>
                  <a:gd name="T91" fmla="*/ 74 h 116"/>
                  <a:gd name="T92" fmla="*/ 22 w 193"/>
                  <a:gd name="T93" fmla="*/ 83 h 116"/>
                  <a:gd name="T94" fmla="*/ 7 w 193"/>
                  <a:gd name="T95" fmla="*/ 88 h 116"/>
                  <a:gd name="T96" fmla="*/ 5 w 193"/>
                  <a:gd name="T97" fmla="*/ 95 h 116"/>
                  <a:gd name="T98" fmla="*/ 0 w 193"/>
                  <a:gd name="T99" fmla="*/ 104 h 116"/>
                  <a:gd name="T100" fmla="*/ 0 w 193"/>
                  <a:gd name="T101" fmla="*/ 104 h 1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
                  <a:gd name="T154" fmla="*/ 0 h 116"/>
                  <a:gd name="T155" fmla="*/ 193 w 193"/>
                  <a:gd name="T156" fmla="*/ 116 h 1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 h="116">
                    <a:moveTo>
                      <a:pt x="0" y="104"/>
                    </a:moveTo>
                    <a:lnTo>
                      <a:pt x="0" y="104"/>
                    </a:lnTo>
                    <a:lnTo>
                      <a:pt x="4" y="114"/>
                    </a:lnTo>
                    <a:lnTo>
                      <a:pt x="8" y="114"/>
                    </a:lnTo>
                    <a:lnTo>
                      <a:pt x="15" y="105"/>
                    </a:lnTo>
                    <a:lnTo>
                      <a:pt x="22" y="102"/>
                    </a:lnTo>
                    <a:lnTo>
                      <a:pt x="24" y="106"/>
                    </a:lnTo>
                    <a:lnTo>
                      <a:pt x="13" y="115"/>
                    </a:lnTo>
                    <a:lnTo>
                      <a:pt x="32" y="108"/>
                    </a:lnTo>
                    <a:lnTo>
                      <a:pt x="33" y="104"/>
                    </a:lnTo>
                    <a:lnTo>
                      <a:pt x="60" y="92"/>
                    </a:lnTo>
                    <a:lnTo>
                      <a:pt x="81" y="76"/>
                    </a:lnTo>
                    <a:lnTo>
                      <a:pt x="105" y="67"/>
                    </a:lnTo>
                    <a:lnTo>
                      <a:pt x="126" y="54"/>
                    </a:lnTo>
                    <a:lnTo>
                      <a:pt x="125" y="57"/>
                    </a:lnTo>
                    <a:lnTo>
                      <a:pt x="85" y="87"/>
                    </a:lnTo>
                    <a:lnTo>
                      <a:pt x="78" y="89"/>
                    </a:lnTo>
                    <a:lnTo>
                      <a:pt x="82" y="90"/>
                    </a:lnTo>
                    <a:lnTo>
                      <a:pt x="94" y="84"/>
                    </a:lnTo>
                    <a:lnTo>
                      <a:pt x="154" y="40"/>
                    </a:lnTo>
                    <a:lnTo>
                      <a:pt x="162" y="32"/>
                    </a:lnTo>
                    <a:lnTo>
                      <a:pt x="190" y="8"/>
                    </a:lnTo>
                    <a:lnTo>
                      <a:pt x="192" y="1"/>
                    </a:lnTo>
                    <a:lnTo>
                      <a:pt x="187" y="2"/>
                    </a:lnTo>
                    <a:lnTo>
                      <a:pt x="174" y="15"/>
                    </a:lnTo>
                    <a:lnTo>
                      <a:pt x="166" y="14"/>
                    </a:lnTo>
                    <a:lnTo>
                      <a:pt x="153" y="20"/>
                    </a:lnTo>
                    <a:lnTo>
                      <a:pt x="149" y="19"/>
                    </a:lnTo>
                    <a:lnTo>
                      <a:pt x="139" y="45"/>
                    </a:lnTo>
                    <a:lnTo>
                      <a:pt x="135" y="40"/>
                    </a:lnTo>
                    <a:lnTo>
                      <a:pt x="125" y="40"/>
                    </a:lnTo>
                    <a:lnTo>
                      <a:pt x="142" y="20"/>
                    </a:lnTo>
                    <a:lnTo>
                      <a:pt x="141" y="15"/>
                    </a:lnTo>
                    <a:lnTo>
                      <a:pt x="153" y="0"/>
                    </a:lnTo>
                    <a:lnTo>
                      <a:pt x="148" y="1"/>
                    </a:lnTo>
                    <a:lnTo>
                      <a:pt x="122" y="31"/>
                    </a:lnTo>
                    <a:lnTo>
                      <a:pt x="92" y="42"/>
                    </a:lnTo>
                    <a:lnTo>
                      <a:pt x="75" y="44"/>
                    </a:lnTo>
                    <a:lnTo>
                      <a:pt x="73" y="52"/>
                    </a:lnTo>
                    <a:lnTo>
                      <a:pt x="53" y="58"/>
                    </a:lnTo>
                    <a:lnTo>
                      <a:pt x="45" y="56"/>
                    </a:lnTo>
                    <a:lnTo>
                      <a:pt x="45" y="62"/>
                    </a:lnTo>
                    <a:lnTo>
                      <a:pt x="36" y="62"/>
                    </a:lnTo>
                    <a:lnTo>
                      <a:pt x="32" y="67"/>
                    </a:lnTo>
                    <a:lnTo>
                      <a:pt x="29" y="76"/>
                    </a:lnTo>
                    <a:lnTo>
                      <a:pt x="25" y="74"/>
                    </a:lnTo>
                    <a:lnTo>
                      <a:pt x="22" y="83"/>
                    </a:lnTo>
                    <a:lnTo>
                      <a:pt x="7" y="88"/>
                    </a:lnTo>
                    <a:lnTo>
                      <a:pt x="5" y="95"/>
                    </a:lnTo>
                    <a:lnTo>
                      <a:pt x="0" y="10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93" name="Freeform 131"/>
            <p:cNvSpPr>
              <a:spLocks/>
            </p:cNvSpPr>
            <p:nvPr/>
          </p:nvSpPr>
          <p:spPr bwMode="auto">
            <a:xfrm>
              <a:off x="7741641" y="3581785"/>
              <a:ext cx="670948" cy="300711"/>
            </a:xfrm>
            <a:custGeom>
              <a:avLst/>
              <a:gdLst>
                <a:gd name="T0" fmla="*/ 0 w 886"/>
                <a:gd name="T1" fmla="*/ 311 h 397"/>
                <a:gd name="T2" fmla="*/ 128 w 886"/>
                <a:gd name="T3" fmla="*/ 325 h 397"/>
                <a:gd name="T4" fmla="*/ 344 w 886"/>
                <a:gd name="T5" fmla="*/ 272 h 397"/>
                <a:gd name="T6" fmla="*/ 495 w 886"/>
                <a:gd name="T7" fmla="*/ 296 h 397"/>
                <a:gd name="T8" fmla="*/ 652 w 886"/>
                <a:gd name="T9" fmla="*/ 384 h 397"/>
                <a:gd name="T10" fmla="*/ 693 w 886"/>
                <a:gd name="T11" fmla="*/ 356 h 397"/>
                <a:gd name="T12" fmla="*/ 710 w 886"/>
                <a:gd name="T13" fmla="*/ 324 h 397"/>
                <a:gd name="T14" fmla="*/ 745 w 886"/>
                <a:gd name="T15" fmla="*/ 287 h 397"/>
                <a:gd name="T16" fmla="*/ 739 w 886"/>
                <a:gd name="T17" fmla="*/ 272 h 397"/>
                <a:gd name="T18" fmla="*/ 744 w 886"/>
                <a:gd name="T19" fmla="*/ 272 h 397"/>
                <a:gd name="T20" fmla="*/ 750 w 886"/>
                <a:gd name="T21" fmla="*/ 282 h 397"/>
                <a:gd name="T22" fmla="*/ 765 w 886"/>
                <a:gd name="T23" fmla="*/ 269 h 397"/>
                <a:gd name="T24" fmla="*/ 765 w 886"/>
                <a:gd name="T25" fmla="*/ 250 h 397"/>
                <a:gd name="T26" fmla="*/ 801 w 886"/>
                <a:gd name="T27" fmla="*/ 246 h 397"/>
                <a:gd name="T28" fmla="*/ 846 w 886"/>
                <a:gd name="T29" fmla="*/ 211 h 397"/>
                <a:gd name="T30" fmla="*/ 829 w 886"/>
                <a:gd name="T31" fmla="*/ 214 h 397"/>
                <a:gd name="T32" fmla="*/ 814 w 886"/>
                <a:gd name="T33" fmla="*/ 209 h 397"/>
                <a:gd name="T34" fmla="*/ 808 w 886"/>
                <a:gd name="T35" fmla="*/ 214 h 397"/>
                <a:gd name="T36" fmla="*/ 779 w 886"/>
                <a:gd name="T37" fmla="*/ 223 h 397"/>
                <a:gd name="T38" fmla="*/ 760 w 886"/>
                <a:gd name="T39" fmla="*/ 200 h 397"/>
                <a:gd name="T40" fmla="*/ 814 w 886"/>
                <a:gd name="T41" fmla="*/ 191 h 397"/>
                <a:gd name="T42" fmla="*/ 816 w 886"/>
                <a:gd name="T43" fmla="*/ 169 h 397"/>
                <a:gd name="T44" fmla="*/ 753 w 886"/>
                <a:gd name="T45" fmla="*/ 156 h 397"/>
                <a:gd name="T46" fmla="*/ 800 w 886"/>
                <a:gd name="T47" fmla="*/ 161 h 397"/>
                <a:gd name="T48" fmla="*/ 791 w 886"/>
                <a:gd name="T49" fmla="*/ 142 h 397"/>
                <a:gd name="T50" fmla="*/ 813 w 886"/>
                <a:gd name="T51" fmla="*/ 136 h 397"/>
                <a:gd name="T52" fmla="*/ 811 w 886"/>
                <a:gd name="T53" fmla="*/ 160 h 397"/>
                <a:gd name="T54" fmla="*/ 828 w 886"/>
                <a:gd name="T55" fmla="*/ 161 h 397"/>
                <a:gd name="T56" fmla="*/ 850 w 886"/>
                <a:gd name="T57" fmla="*/ 158 h 397"/>
                <a:gd name="T58" fmla="*/ 871 w 886"/>
                <a:gd name="T59" fmla="*/ 118 h 397"/>
                <a:gd name="T60" fmla="*/ 885 w 886"/>
                <a:gd name="T61" fmla="*/ 102 h 397"/>
                <a:gd name="T62" fmla="*/ 861 w 886"/>
                <a:gd name="T63" fmla="*/ 80 h 397"/>
                <a:gd name="T64" fmla="*/ 842 w 886"/>
                <a:gd name="T65" fmla="*/ 97 h 397"/>
                <a:gd name="T66" fmla="*/ 811 w 886"/>
                <a:gd name="T67" fmla="*/ 87 h 397"/>
                <a:gd name="T68" fmla="*/ 779 w 886"/>
                <a:gd name="T69" fmla="*/ 78 h 397"/>
                <a:gd name="T70" fmla="*/ 837 w 886"/>
                <a:gd name="T71" fmla="*/ 52 h 397"/>
                <a:gd name="T72" fmla="*/ 850 w 886"/>
                <a:gd name="T73" fmla="*/ 46 h 397"/>
                <a:gd name="T74" fmla="*/ 866 w 886"/>
                <a:gd name="T75" fmla="*/ 52 h 397"/>
                <a:gd name="T76" fmla="*/ 828 w 886"/>
                <a:gd name="T77" fmla="*/ 0 h 397"/>
                <a:gd name="T78" fmla="*/ 253 w 886"/>
                <a:gd name="T79" fmla="*/ 94 h 397"/>
                <a:gd name="T80" fmla="*/ 234 w 886"/>
                <a:gd name="T81" fmla="*/ 134 h 397"/>
                <a:gd name="T82" fmla="*/ 201 w 886"/>
                <a:gd name="T83" fmla="*/ 163 h 397"/>
                <a:gd name="T84" fmla="*/ 174 w 886"/>
                <a:gd name="T85" fmla="*/ 188 h 397"/>
                <a:gd name="T86" fmla="*/ 135 w 886"/>
                <a:gd name="T87" fmla="*/ 199 h 397"/>
                <a:gd name="T88" fmla="*/ 32 w 886"/>
                <a:gd name="T89" fmla="*/ 276 h 397"/>
                <a:gd name="T90" fmla="*/ 0 w 886"/>
                <a:gd name="T91" fmla="*/ 311 h 3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6"/>
                <a:gd name="T139" fmla="*/ 0 h 397"/>
                <a:gd name="T140" fmla="*/ 886 w 886"/>
                <a:gd name="T141" fmla="*/ 397 h 3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6" h="397">
                  <a:moveTo>
                    <a:pt x="0" y="311"/>
                  </a:moveTo>
                  <a:lnTo>
                    <a:pt x="0" y="311"/>
                  </a:lnTo>
                  <a:lnTo>
                    <a:pt x="0" y="340"/>
                  </a:lnTo>
                  <a:lnTo>
                    <a:pt x="128" y="325"/>
                  </a:lnTo>
                  <a:lnTo>
                    <a:pt x="203" y="287"/>
                  </a:lnTo>
                  <a:lnTo>
                    <a:pt x="344" y="272"/>
                  </a:lnTo>
                  <a:lnTo>
                    <a:pt x="403" y="308"/>
                  </a:lnTo>
                  <a:lnTo>
                    <a:pt x="495" y="296"/>
                  </a:lnTo>
                  <a:lnTo>
                    <a:pt x="633" y="396"/>
                  </a:lnTo>
                  <a:lnTo>
                    <a:pt x="652" y="384"/>
                  </a:lnTo>
                  <a:lnTo>
                    <a:pt x="686" y="383"/>
                  </a:lnTo>
                  <a:lnTo>
                    <a:pt x="693" y="356"/>
                  </a:lnTo>
                  <a:lnTo>
                    <a:pt x="701" y="370"/>
                  </a:lnTo>
                  <a:lnTo>
                    <a:pt x="710" y="324"/>
                  </a:lnTo>
                  <a:lnTo>
                    <a:pt x="728" y="300"/>
                  </a:lnTo>
                  <a:lnTo>
                    <a:pt x="745" y="287"/>
                  </a:lnTo>
                  <a:lnTo>
                    <a:pt x="737" y="282"/>
                  </a:lnTo>
                  <a:lnTo>
                    <a:pt x="739" y="272"/>
                  </a:lnTo>
                  <a:lnTo>
                    <a:pt x="731" y="260"/>
                  </a:lnTo>
                  <a:lnTo>
                    <a:pt x="744" y="272"/>
                  </a:lnTo>
                  <a:lnTo>
                    <a:pt x="740" y="277"/>
                  </a:lnTo>
                  <a:lnTo>
                    <a:pt x="750" y="282"/>
                  </a:lnTo>
                  <a:lnTo>
                    <a:pt x="760" y="270"/>
                  </a:lnTo>
                  <a:lnTo>
                    <a:pt x="765" y="269"/>
                  </a:lnTo>
                  <a:lnTo>
                    <a:pt x="760" y="252"/>
                  </a:lnTo>
                  <a:lnTo>
                    <a:pt x="765" y="250"/>
                  </a:lnTo>
                  <a:lnTo>
                    <a:pt x="771" y="262"/>
                  </a:lnTo>
                  <a:lnTo>
                    <a:pt x="801" y="246"/>
                  </a:lnTo>
                  <a:lnTo>
                    <a:pt x="828" y="246"/>
                  </a:lnTo>
                  <a:lnTo>
                    <a:pt x="846" y="211"/>
                  </a:lnTo>
                  <a:lnTo>
                    <a:pt x="839" y="203"/>
                  </a:lnTo>
                  <a:lnTo>
                    <a:pt x="829" y="214"/>
                  </a:lnTo>
                  <a:lnTo>
                    <a:pt x="827" y="199"/>
                  </a:lnTo>
                  <a:lnTo>
                    <a:pt x="814" y="209"/>
                  </a:lnTo>
                  <a:lnTo>
                    <a:pt x="820" y="220"/>
                  </a:lnTo>
                  <a:lnTo>
                    <a:pt x="808" y="214"/>
                  </a:lnTo>
                  <a:lnTo>
                    <a:pt x="807" y="225"/>
                  </a:lnTo>
                  <a:lnTo>
                    <a:pt x="779" y="223"/>
                  </a:lnTo>
                  <a:lnTo>
                    <a:pt x="759" y="208"/>
                  </a:lnTo>
                  <a:lnTo>
                    <a:pt x="760" y="200"/>
                  </a:lnTo>
                  <a:lnTo>
                    <a:pt x="791" y="219"/>
                  </a:lnTo>
                  <a:lnTo>
                    <a:pt x="814" y="191"/>
                  </a:lnTo>
                  <a:lnTo>
                    <a:pt x="801" y="189"/>
                  </a:lnTo>
                  <a:lnTo>
                    <a:pt x="816" y="169"/>
                  </a:lnTo>
                  <a:lnTo>
                    <a:pt x="801" y="174"/>
                  </a:lnTo>
                  <a:lnTo>
                    <a:pt x="753" y="156"/>
                  </a:lnTo>
                  <a:lnTo>
                    <a:pt x="778" y="152"/>
                  </a:lnTo>
                  <a:lnTo>
                    <a:pt x="800" y="161"/>
                  </a:lnTo>
                  <a:lnTo>
                    <a:pt x="801" y="156"/>
                  </a:lnTo>
                  <a:lnTo>
                    <a:pt x="791" y="142"/>
                  </a:lnTo>
                  <a:lnTo>
                    <a:pt x="800" y="142"/>
                  </a:lnTo>
                  <a:lnTo>
                    <a:pt x="813" y="136"/>
                  </a:lnTo>
                  <a:lnTo>
                    <a:pt x="805" y="147"/>
                  </a:lnTo>
                  <a:lnTo>
                    <a:pt x="811" y="160"/>
                  </a:lnTo>
                  <a:lnTo>
                    <a:pt x="821" y="149"/>
                  </a:lnTo>
                  <a:lnTo>
                    <a:pt x="828" y="161"/>
                  </a:lnTo>
                  <a:lnTo>
                    <a:pt x="837" y="160"/>
                  </a:lnTo>
                  <a:lnTo>
                    <a:pt x="850" y="158"/>
                  </a:lnTo>
                  <a:lnTo>
                    <a:pt x="863" y="142"/>
                  </a:lnTo>
                  <a:lnTo>
                    <a:pt x="871" y="118"/>
                  </a:lnTo>
                  <a:lnTo>
                    <a:pt x="885" y="115"/>
                  </a:lnTo>
                  <a:lnTo>
                    <a:pt x="885" y="102"/>
                  </a:lnTo>
                  <a:lnTo>
                    <a:pt x="875" y="80"/>
                  </a:lnTo>
                  <a:lnTo>
                    <a:pt x="861" y="80"/>
                  </a:lnTo>
                  <a:lnTo>
                    <a:pt x="849" y="115"/>
                  </a:lnTo>
                  <a:lnTo>
                    <a:pt x="842" y="97"/>
                  </a:lnTo>
                  <a:lnTo>
                    <a:pt x="839" y="73"/>
                  </a:lnTo>
                  <a:lnTo>
                    <a:pt x="811" y="87"/>
                  </a:lnTo>
                  <a:lnTo>
                    <a:pt x="774" y="94"/>
                  </a:lnTo>
                  <a:lnTo>
                    <a:pt x="779" y="78"/>
                  </a:lnTo>
                  <a:lnTo>
                    <a:pt x="798" y="67"/>
                  </a:lnTo>
                  <a:lnTo>
                    <a:pt x="837" y="52"/>
                  </a:lnTo>
                  <a:lnTo>
                    <a:pt x="823" y="34"/>
                  </a:lnTo>
                  <a:lnTo>
                    <a:pt x="850" y="46"/>
                  </a:lnTo>
                  <a:lnTo>
                    <a:pt x="841" y="31"/>
                  </a:lnTo>
                  <a:lnTo>
                    <a:pt x="866" y="52"/>
                  </a:lnTo>
                  <a:lnTo>
                    <a:pt x="847" y="15"/>
                  </a:lnTo>
                  <a:lnTo>
                    <a:pt x="828" y="0"/>
                  </a:lnTo>
                  <a:lnTo>
                    <a:pt x="512" y="61"/>
                  </a:lnTo>
                  <a:lnTo>
                    <a:pt x="253" y="94"/>
                  </a:lnTo>
                  <a:lnTo>
                    <a:pt x="247" y="124"/>
                  </a:lnTo>
                  <a:lnTo>
                    <a:pt x="234" y="134"/>
                  </a:lnTo>
                  <a:lnTo>
                    <a:pt x="215" y="166"/>
                  </a:lnTo>
                  <a:lnTo>
                    <a:pt x="201" y="163"/>
                  </a:lnTo>
                  <a:lnTo>
                    <a:pt x="186" y="172"/>
                  </a:lnTo>
                  <a:lnTo>
                    <a:pt x="174" y="188"/>
                  </a:lnTo>
                  <a:lnTo>
                    <a:pt x="159" y="179"/>
                  </a:lnTo>
                  <a:lnTo>
                    <a:pt x="135" y="199"/>
                  </a:lnTo>
                  <a:lnTo>
                    <a:pt x="132" y="216"/>
                  </a:lnTo>
                  <a:lnTo>
                    <a:pt x="32" y="276"/>
                  </a:lnTo>
                  <a:lnTo>
                    <a:pt x="26" y="298"/>
                  </a:lnTo>
                  <a:lnTo>
                    <a:pt x="0" y="311"/>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4" name="Freeform 132"/>
            <p:cNvSpPr>
              <a:spLocks/>
            </p:cNvSpPr>
            <p:nvPr/>
          </p:nvSpPr>
          <p:spPr bwMode="auto">
            <a:xfrm>
              <a:off x="6252076" y="2475895"/>
              <a:ext cx="518735" cy="327222"/>
            </a:xfrm>
            <a:custGeom>
              <a:avLst/>
              <a:gdLst>
                <a:gd name="T0" fmla="*/ 0 w 685"/>
                <a:gd name="T1" fmla="*/ 396 h 432"/>
                <a:gd name="T2" fmla="*/ 0 w 685"/>
                <a:gd name="T3" fmla="*/ 396 h 432"/>
                <a:gd name="T4" fmla="*/ 36 w 685"/>
                <a:gd name="T5" fmla="*/ 0 h 432"/>
                <a:gd name="T6" fmla="*/ 373 w 685"/>
                <a:gd name="T7" fmla="*/ 24 h 432"/>
                <a:gd name="T8" fmla="*/ 631 w 685"/>
                <a:gd name="T9" fmla="*/ 31 h 432"/>
                <a:gd name="T10" fmla="*/ 635 w 685"/>
                <a:gd name="T11" fmla="*/ 140 h 432"/>
                <a:gd name="T12" fmla="*/ 661 w 685"/>
                <a:gd name="T13" fmla="*/ 227 h 432"/>
                <a:gd name="T14" fmla="*/ 664 w 685"/>
                <a:gd name="T15" fmla="*/ 340 h 432"/>
                <a:gd name="T16" fmla="*/ 684 w 685"/>
                <a:gd name="T17" fmla="*/ 431 h 432"/>
                <a:gd name="T18" fmla="*/ 324 w 685"/>
                <a:gd name="T19" fmla="*/ 420 h 432"/>
                <a:gd name="T20" fmla="*/ 0 w 685"/>
                <a:gd name="T21" fmla="*/ 396 h 432"/>
                <a:gd name="T22" fmla="*/ 0 w 685"/>
                <a:gd name="T23" fmla="*/ 396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5"/>
                <a:gd name="T37" fmla="*/ 0 h 432"/>
                <a:gd name="T38" fmla="*/ 685 w 685"/>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5" h="432">
                  <a:moveTo>
                    <a:pt x="0" y="396"/>
                  </a:moveTo>
                  <a:lnTo>
                    <a:pt x="0" y="396"/>
                  </a:lnTo>
                  <a:lnTo>
                    <a:pt x="36" y="0"/>
                  </a:lnTo>
                  <a:lnTo>
                    <a:pt x="373" y="24"/>
                  </a:lnTo>
                  <a:lnTo>
                    <a:pt x="631" y="31"/>
                  </a:lnTo>
                  <a:lnTo>
                    <a:pt x="635" y="140"/>
                  </a:lnTo>
                  <a:lnTo>
                    <a:pt x="661" y="227"/>
                  </a:lnTo>
                  <a:lnTo>
                    <a:pt x="664" y="340"/>
                  </a:lnTo>
                  <a:lnTo>
                    <a:pt x="684" y="431"/>
                  </a:lnTo>
                  <a:lnTo>
                    <a:pt x="324" y="420"/>
                  </a:lnTo>
                  <a:lnTo>
                    <a:pt x="0" y="39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5" name="Freeform 133"/>
            <p:cNvSpPr>
              <a:spLocks/>
            </p:cNvSpPr>
            <p:nvPr/>
          </p:nvSpPr>
          <p:spPr bwMode="auto">
            <a:xfrm>
              <a:off x="7628049" y="3110646"/>
              <a:ext cx="329416" cy="372670"/>
            </a:xfrm>
            <a:custGeom>
              <a:avLst/>
              <a:gdLst>
                <a:gd name="T0" fmla="*/ 0 w 435"/>
                <a:gd name="T1" fmla="*/ 89 h 492"/>
                <a:gd name="T2" fmla="*/ 0 w 435"/>
                <a:gd name="T3" fmla="*/ 89 h 492"/>
                <a:gd name="T4" fmla="*/ 36 w 435"/>
                <a:gd name="T5" fmla="*/ 429 h 492"/>
                <a:gd name="T6" fmla="*/ 69 w 435"/>
                <a:gd name="T7" fmla="*/ 428 h 492"/>
                <a:gd name="T8" fmla="*/ 90 w 435"/>
                <a:gd name="T9" fmla="*/ 435 h 492"/>
                <a:gd name="T10" fmla="*/ 100 w 435"/>
                <a:gd name="T11" fmla="*/ 459 h 492"/>
                <a:gd name="T12" fmla="*/ 135 w 435"/>
                <a:gd name="T13" fmla="*/ 464 h 492"/>
                <a:gd name="T14" fmla="*/ 155 w 435"/>
                <a:gd name="T15" fmla="*/ 475 h 492"/>
                <a:gd name="T16" fmla="*/ 202 w 435"/>
                <a:gd name="T17" fmla="*/ 473 h 492"/>
                <a:gd name="T18" fmla="*/ 224 w 435"/>
                <a:gd name="T19" fmla="*/ 459 h 492"/>
                <a:gd name="T20" fmla="*/ 274 w 435"/>
                <a:gd name="T21" fmla="*/ 491 h 492"/>
                <a:gd name="T22" fmla="*/ 306 w 435"/>
                <a:gd name="T23" fmla="*/ 464 h 492"/>
                <a:gd name="T24" fmla="*/ 313 w 435"/>
                <a:gd name="T25" fmla="*/ 410 h 492"/>
                <a:gd name="T26" fmla="*/ 333 w 435"/>
                <a:gd name="T27" fmla="*/ 421 h 492"/>
                <a:gd name="T28" fmla="*/ 343 w 435"/>
                <a:gd name="T29" fmla="*/ 376 h 492"/>
                <a:gd name="T30" fmla="*/ 397 w 435"/>
                <a:gd name="T31" fmla="*/ 335 h 492"/>
                <a:gd name="T32" fmla="*/ 416 w 435"/>
                <a:gd name="T33" fmla="*/ 312 h 492"/>
                <a:gd name="T34" fmla="*/ 429 w 435"/>
                <a:gd name="T35" fmla="*/ 205 h 492"/>
                <a:gd name="T36" fmla="*/ 420 w 435"/>
                <a:gd name="T37" fmla="*/ 182 h 492"/>
                <a:gd name="T38" fmla="*/ 434 w 435"/>
                <a:gd name="T39" fmla="*/ 171 h 492"/>
                <a:gd name="T40" fmla="*/ 406 w 435"/>
                <a:gd name="T41" fmla="*/ 0 h 492"/>
                <a:gd name="T42" fmla="*/ 363 w 435"/>
                <a:gd name="T43" fmla="*/ 22 h 492"/>
                <a:gd name="T44" fmla="*/ 333 w 435"/>
                <a:gd name="T45" fmla="*/ 39 h 492"/>
                <a:gd name="T46" fmla="*/ 320 w 435"/>
                <a:gd name="T47" fmla="*/ 57 h 492"/>
                <a:gd name="T48" fmla="*/ 296 w 435"/>
                <a:gd name="T49" fmla="*/ 80 h 492"/>
                <a:gd name="T50" fmla="*/ 269 w 435"/>
                <a:gd name="T51" fmla="*/ 81 h 492"/>
                <a:gd name="T52" fmla="*/ 241 w 435"/>
                <a:gd name="T53" fmla="*/ 96 h 492"/>
                <a:gd name="T54" fmla="*/ 228 w 435"/>
                <a:gd name="T55" fmla="*/ 102 h 492"/>
                <a:gd name="T56" fmla="*/ 209 w 435"/>
                <a:gd name="T57" fmla="*/ 93 h 492"/>
                <a:gd name="T58" fmla="*/ 185 w 435"/>
                <a:gd name="T59" fmla="*/ 104 h 492"/>
                <a:gd name="T60" fmla="*/ 181 w 435"/>
                <a:gd name="T61" fmla="*/ 99 h 492"/>
                <a:gd name="T62" fmla="*/ 204 w 435"/>
                <a:gd name="T63" fmla="*/ 86 h 492"/>
                <a:gd name="T64" fmla="*/ 203 w 435"/>
                <a:gd name="T65" fmla="*/ 86 h 492"/>
                <a:gd name="T66" fmla="*/ 191 w 435"/>
                <a:gd name="T67" fmla="*/ 81 h 492"/>
                <a:gd name="T68" fmla="*/ 182 w 435"/>
                <a:gd name="T69" fmla="*/ 91 h 492"/>
                <a:gd name="T70" fmla="*/ 143 w 435"/>
                <a:gd name="T71" fmla="*/ 72 h 492"/>
                <a:gd name="T72" fmla="*/ 127 w 435"/>
                <a:gd name="T73" fmla="*/ 80 h 492"/>
                <a:gd name="T74" fmla="*/ 130 w 435"/>
                <a:gd name="T75" fmla="*/ 70 h 492"/>
                <a:gd name="T76" fmla="*/ 0 w 435"/>
                <a:gd name="T77" fmla="*/ 89 h 492"/>
                <a:gd name="T78" fmla="*/ 0 w 435"/>
                <a:gd name="T79" fmla="*/ 89 h 4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5"/>
                <a:gd name="T121" fmla="*/ 0 h 492"/>
                <a:gd name="T122" fmla="*/ 435 w 435"/>
                <a:gd name="T123" fmla="*/ 492 h 4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5" h="492">
                  <a:moveTo>
                    <a:pt x="0" y="89"/>
                  </a:moveTo>
                  <a:lnTo>
                    <a:pt x="0" y="89"/>
                  </a:lnTo>
                  <a:lnTo>
                    <a:pt x="36" y="429"/>
                  </a:lnTo>
                  <a:lnTo>
                    <a:pt x="69" y="428"/>
                  </a:lnTo>
                  <a:lnTo>
                    <a:pt x="90" y="435"/>
                  </a:lnTo>
                  <a:lnTo>
                    <a:pt x="100" y="459"/>
                  </a:lnTo>
                  <a:lnTo>
                    <a:pt x="135" y="464"/>
                  </a:lnTo>
                  <a:lnTo>
                    <a:pt x="155" y="475"/>
                  </a:lnTo>
                  <a:lnTo>
                    <a:pt x="202" y="473"/>
                  </a:lnTo>
                  <a:lnTo>
                    <a:pt x="224" y="459"/>
                  </a:lnTo>
                  <a:lnTo>
                    <a:pt x="274" y="491"/>
                  </a:lnTo>
                  <a:lnTo>
                    <a:pt x="306" y="464"/>
                  </a:lnTo>
                  <a:lnTo>
                    <a:pt x="313" y="410"/>
                  </a:lnTo>
                  <a:lnTo>
                    <a:pt x="333" y="421"/>
                  </a:lnTo>
                  <a:lnTo>
                    <a:pt x="343" y="376"/>
                  </a:lnTo>
                  <a:lnTo>
                    <a:pt x="397" y="335"/>
                  </a:lnTo>
                  <a:lnTo>
                    <a:pt x="416" y="312"/>
                  </a:lnTo>
                  <a:lnTo>
                    <a:pt x="429" y="205"/>
                  </a:lnTo>
                  <a:lnTo>
                    <a:pt x="420" y="182"/>
                  </a:lnTo>
                  <a:lnTo>
                    <a:pt x="434" y="171"/>
                  </a:lnTo>
                  <a:lnTo>
                    <a:pt x="406" y="0"/>
                  </a:lnTo>
                  <a:lnTo>
                    <a:pt x="363" y="22"/>
                  </a:lnTo>
                  <a:lnTo>
                    <a:pt x="333" y="39"/>
                  </a:lnTo>
                  <a:lnTo>
                    <a:pt x="320" y="57"/>
                  </a:lnTo>
                  <a:lnTo>
                    <a:pt x="296" y="80"/>
                  </a:lnTo>
                  <a:lnTo>
                    <a:pt x="269" y="81"/>
                  </a:lnTo>
                  <a:lnTo>
                    <a:pt x="241" y="96"/>
                  </a:lnTo>
                  <a:lnTo>
                    <a:pt x="228" y="102"/>
                  </a:lnTo>
                  <a:lnTo>
                    <a:pt x="209" y="93"/>
                  </a:lnTo>
                  <a:lnTo>
                    <a:pt x="185" y="104"/>
                  </a:lnTo>
                  <a:lnTo>
                    <a:pt x="181" y="99"/>
                  </a:lnTo>
                  <a:lnTo>
                    <a:pt x="204" y="86"/>
                  </a:lnTo>
                  <a:lnTo>
                    <a:pt x="203" y="86"/>
                  </a:lnTo>
                  <a:lnTo>
                    <a:pt x="191" y="81"/>
                  </a:lnTo>
                  <a:lnTo>
                    <a:pt x="182" y="91"/>
                  </a:lnTo>
                  <a:lnTo>
                    <a:pt x="143" y="72"/>
                  </a:lnTo>
                  <a:lnTo>
                    <a:pt x="127" y="80"/>
                  </a:lnTo>
                  <a:lnTo>
                    <a:pt x="130" y="70"/>
                  </a:lnTo>
                  <a:lnTo>
                    <a:pt x="0" y="8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6" name="Freeform 134"/>
            <p:cNvSpPr>
              <a:spLocks/>
            </p:cNvSpPr>
            <p:nvPr/>
          </p:nvSpPr>
          <p:spPr bwMode="auto">
            <a:xfrm>
              <a:off x="6249804" y="3669650"/>
              <a:ext cx="679278" cy="356006"/>
            </a:xfrm>
            <a:custGeom>
              <a:avLst/>
              <a:gdLst>
                <a:gd name="T0" fmla="*/ 0 w 897"/>
                <a:gd name="T1" fmla="*/ 69 h 470"/>
                <a:gd name="T2" fmla="*/ 0 w 897"/>
                <a:gd name="T3" fmla="*/ 69 h 470"/>
                <a:gd name="T4" fmla="*/ 6 w 897"/>
                <a:gd name="T5" fmla="*/ 0 h 470"/>
                <a:gd name="T6" fmla="*/ 105 w 897"/>
                <a:gd name="T7" fmla="*/ 7 h 470"/>
                <a:gd name="T8" fmla="*/ 545 w 897"/>
                <a:gd name="T9" fmla="*/ 29 h 470"/>
                <a:gd name="T10" fmla="*/ 872 w 897"/>
                <a:gd name="T11" fmla="*/ 26 h 470"/>
                <a:gd name="T12" fmla="*/ 875 w 897"/>
                <a:gd name="T13" fmla="*/ 95 h 470"/>
                <a:gd name="T14" fmla="*/ 896 w 897"/>
                <a:gd name="T15" fmla="*/ 241 h 470"/>
                <a:gd name="T16" fmla="*/ 892 w 897"/>
                <a:gd name="T17" fmla="*/ 469 h 470"/>
                <a:gd name="T18" fmla="*/ 864 w 897"/>
                <a:gd name="T19" fmla="*/ 459 h 470"/>
                <a:gd name="T20" fmla="*/ 820 w 897"/>
                <a:gd name="T21" fmla="*/ 428 h 470"/>
                <a:gd name="T22" fmla="*/ 802 w 897"/>
                <a:gd name="T23" fmla="*/ 437 h 470"/>
                <a:gd name="T24" fmla="*/ 744 w 897"/>
                <a:gd name="T25" fmla="*/ 442 h 470"/>
                <a:gd name="T26" fmla="*/ 687 w 897"/>
                <a:gd name="T27" fmla="*/ 462 h 470"/>
                <a:gd name="T28" fmla="*/ 665 w 897"/>
                <a:gd name="T29" fmla="*/ 440 h 470"/>
                <a:gd name="T30" fmla="*/ 635 w 897"/>
                <a:gd name="T31" fmla="*/ 446 h 470"/>
                <a:gd name="T32" fmla="*/ 630 w 897"/>
                <a:gd name="T33" fmla="*/ 429 h 470"/>
                <a:gd name="T34" fmla="*/ 608 w 897"/>
                <a:gd name="T35" fmla="*/ 444 h 470"/>
                <a:gd name="T36" fmla="*/ 606 w 897"/>
                <a:gd name="T37" fmla="*/ 462 h 470"/>
                <a:gd name="T38" fmla="*/ 599 w 897"/>
                <a:gd name="T39" fmla="*/ 437 h 470"/>
                <a:gd name="T40" fmla="*/ 578 w 897"/>
                <a:gd name="T41" fmla="*/ 451 h 470"/>
                <a:gd name="T42" fmla="*/ 546 w 897"/>
                <a:gd name="T43" fmla="*/ 425 h 470"/>
                <a:gd name="T44" fmla="*/ 528 w 897"/>
                <a:gd name="T45" fmla="*/ 444 h 470"/>
                <a:gd name="T46" fmla="*/ 516 w 897"/>
                <a:gd name="T47" fmla="*/ 434 h 470"/>
                <a:gd name="T48" fmla="*/ 501 w 897"/>
                <a:gd name="T49" fmla="*/ 402 h 470"/>
                <a:gd name="T50" fmla="*/ 472 w 897"/>
                <a:gd name="T51" fmla="*/ 399 h 470"/>
                <a:gd name="T52" fmla="*/ 468 w 897"/>
                <a:gd name="T53" fmla="*/ 409 h 470"/>
                <a:gd name="T54" fmla="*/ 449 w 897"/>
                <a:gd name="T55" fmla="*/ 397 h 470"/>
                <a:gd name="T56" fmla="*/ 433 w 897"/>
                <a:gd name="T57" fmla="*/ 402 h 470"/>
                <a:gd name="T58" fmla="*/ 413 w 897"/>
                <a:gd name="T59" fmla="*/ 393 h 470"/>
                <a:gd name="T60" fmla="*/ 385 w 897"/>
                <a:gd name="T61" fmla="*/ 389 h 470"/>
                <a:gd name="T62" fmla="*/ 386 w 897"/>
                <a:gd name="T63" fmla="*/ 373 h 470"/>
                <a:gd name="T64" fmla="*/ 370 w 897"/>
                <a:gd name="T65" fmla="*/ 357 h 470"/>
                <a:gd name="T66" fmla="*/ 363 w 897"/>
                <a:gd name="T67" fmla="*/ 367 h 470"/>
                <a:gd name="T68" fmla="*/ 333 w 897"/>
                <a:gd name="T69" fmla="*/ 366 h 470"/>
                <a:gd name="T70" fmla="*/ 303 w 897"/>
                <a:gd name="T71" fmla="*/ 340 h 470"/>
                <a:gd name="T72" fmla="*/ 312 w 897"/>
                <a:gd name="T73" fmla="*/ 87 h 470"/>
                <a:gd name="T74" fmla="*/ 0 w 897"/>
                <a:gd name="T75" fmla="*/ 69 h 470"/>
                <a:gd name="T76" fmla="*/ 0 w 897"/>
                <a:gd name="T77" fmla="*/ 69 h 4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7"/>
                <a:gd name="T118" fmla="*/ 0 h 470"/>
                <a:gd name="T119" fmla="*/ 897 w 897"/>
                <a:gd name="T120" fmla="*/ 470 h 4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7" h="470">
                  <a:moveTo>
                    <a:pt x="0" y="69"/>
                  </a:moveTo>
                  <a:lnTo>
                    <a:pt x="0" y="69"/>
                  </a:lnTo>
                  <a:lnTo>
                    <a:pt x="6" y="0"/>
                  </a:lnTo>
                  <a:lnTo>
                    <a:pt x="105" y="7"/>
                  </a:lnTo>
                  <a:lnTo>
                    <a:pt x="545" y="29"/>
                  </a:lnTo>
                  <a:lnTo>
                    <a:pt x="872" y="26"/>
                  </a:lnTo>
                  <a:lnTo>
                    <a:pt x="875" y="95"/>
                  </a:lnTo>
                  <a:lnTo>
                    <a:pt x="896" y="241"/>
                  </a:lnTo>
                  <a:lnTo>
                    <a:pt x="892" y="469"/>
                  </a:lnTo>
                  <a:lnTo>
                    <a:pt x="864" y="459"/>
                  </a:lnTo>
                  <a:lnTo>
                    <a:pt x="820" y="428"/>
                  </a:lnTo>
                  <a:lnTo>
                    <a:pt x="802" y="437"/>
                  </a:lnTo>
                  <a:lnTo>
                    <a:pt x="744" y="442"/>
                  </a:lnTo>
                  <a:lnTo>
                    <a:pt x="687" y="462"/>
                  </a:lnTo>
                  <a:lnTo>
                    <a:pt x="665" y="440"/>
                  </a:lnTo>
                  <a:lnTo>
                    <a:pt x="635" y="446"/>
                  </a:lnTo>
                  <a:lnTo>
                    <a:pt x="630" y="429"/>
                  </a:lnTo>
                  <a:lnTo>
                    <a:pt x="608" y="444"/>
                  </a:lnTo>
                  <a:lnTo>
                    <a:pt x="606" y="462"/>
                  </a:lnTo>
                  <a:lnTo>
                    <a:pt x="599" y="437"/>
                  </a:lnTo>
                  <a:lnTo>
                    <a:pt x="578" y="451"/>
                  </a:lnTo>
                  <a:lnTo>
                    <a:pt x="546" y="425"/>
                  </a:lnTo>
                  <a:lnTo>
                    <a:pt x="528" y="444"/>
                  </a:lnTo>
                  <a:lnTo>
                    <a:pt x="516" y="434"/>
                  </a:lnTo>
                  <a:lnTo>
                    <a:pt x="501" y="402"/>
                  </a:lnTo>
                  <a:lnTo>
                    <a:pt x="472" y="399"/>
                  </a:lnTo>
                  <a:lnTo>
                    <a:pt x="468" y="409"/>
                  </a:lnTo>
                  <a:lnTo>
                    <a:pt x="449" y="397"/>
                  </a:lnTo>
                  <a:lnTo>
                    <a:pt x="433" y="402"/>
                  </a:lnTo>
                  <a:lnTo>
                    <a:pt x="413" y="393"/>
                  </a:lnTo>
                  <a:lnTo>
                    <a:pt x="385" y="389"/>
                  </a:lnTo>
                  <a:lnTo>
                    <a:pt x="386" y="373"/>
                  </a:lnTo>
                  <a:lnTo>
                    <a:pt x="370" y="357"/>
                  </a:lnTo>
                  <a:lnTo>
                    <a:pt x="363" y="367"/>
                  </a:lnTo>
                  <a:lnTo>
                    <a:pt x="333" y="366"/>
                  </a:lnTo>
                  <a:lnTo>
                    <a:pt x="303" y="340"/>
                  </a:lnTo>
                  <a:lnTo>
                    <a:pt x="312" y="87"/>
                  </a:lnTo>
                  <a:lnTo>
                    <a:pt x="0" y="69"/>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7" name="Freeform 135"/>
            <p:cNvSpPr>
              <a:spLocks/>
            </p:cNvSpPr>
            <p:nvPr/>
          </p:nvSpPr>
          <p:spPr bwMode="auto">
            <a:xfrm>
              <a:off x="4772356" y="2480440"/>
              <a:ext cx="626269" cy="536281"/>
            </a:xfrm>
            <a:custGeom>
              <a:avLst/>
              <a:gdLst>
                <a:gd name="T0" fmla="*/ 0 w 827"/>
                <a:gd name="T1" fmla="*/ 526 h 708"/>
                <a:gd name="T2" fmla="*/ 0 w 827"/>
                <a:gd name="T3" fmla="*/ 526 h 708"/>
                <a:gd name="T4" fmla="*/ 14 w 827"/>
                <a:gd name="T5" fmla="*/ 400 h 708"/>
                <a:gd name="T6" fmla="*/ 78 w 827"/>
                <a:gd name="T7" fmla="*/ 296 h 708"/>
                <a:gd name="T8" fmla="*/ 179 w 827"/>
                <a:gd name="T9" fmla="*/ 0 h 708"/>
                <a:gd name="T10" fmla="*/ 232 w 827"/>
                <a:gd name="T11" fmla="*/ 18 h 708"/>
                <a:gd name="T12" fmla="*/ 234 w 827"/>
                <a:gd name="T13" fmla="*/ 31 h 708"/>
                <a:gd name="T14" fmla="*/ 247 w 827"/>
                <a:gd name="T15" fmla="*/ 32 h 708"/>
                <a:gd name="T16" fmla="*/ 274 w 827"/>
                <a:gd name="T17" fmla="*/ 83 h 708"/>
                <a:gd name="T18" fmla="*/ 267 w 827"/>
                <a:gd name="T19" fmla="*/ 100 h 708"/>
                <a:gd name="T20" fmla="*/ 309 w 827"/>
                <a:gd name="T21" fmla="*/ 134 h 708"/>
                <a:gd name="T22" fmla="*/ 379 w 827"/>
                <a:gd name="T23" fmla="*/ 132 h 708"/>
                <a:gd name="T24" fmla="*/ 431 w 827"/>
                <a:gd name="T25" fmla="*/ 154 h 708"/>
                <a:gd name="T26" fmla="*/ 456 w 827"/>
                <a:gd name="T27" fmla="*/ 150 h 708"/>
                <a:gd name="T28" fmla="*/ 615 w 827"/>
                <a:gd name="T29" fmla="*/ 154 h 708"/>
                <a:gd name="T30" fmla="*/ 796 w 827"/>
                <a:gd name="T31" fmla="*/ 198 h 708"/>
                <a:gd name="T32" fmla="*/ 805 w 827"/>
                <a:gd name="T33" fmla="*/ 220 h 708"/>
                <a:gd name="T34" fmla="*/ 826 w 827"/>
                <a:gd name="T35" fmla="*/ 252 h 708"/>
                <a:gd name="T36" fmla="*/ 798 w 827"/>
                <a:gd name="T37" fmla="*/ 296 h 708"/>
                <a:gd name="T38" fmla="*/ 766 w 827"/>
                <a:gd name="T39" fmla="*/ 347 h 708"/>
                <a:gd name="T40" fmla="*/ 727 w 827"/>
                <a:gd name="T41" fmla="*/ 384 h 708"/>
                <a:gd name="T42" fmla="*/ 722 w 827"/>
                <a:gd name="T43" fmla="*/ 408 h 708"/>
                <a:gd name="T44" fmla="*/ 743 w 827"/>
                <a:gd name="T45" fmla="*/ 435 h 708"/>
                <a:gd name="T46" fmla="*/ 718 w 827"/>
                <a:gd name="T47" fmla="*/ 492 h 708"/>
                <a:gd name="T48" fmla="*/ 669 w 827"/>
                <a:gd name="T49" fmla="*/ 707 h 708"/>
                <a:gd name="T50" fmla="*/ 389 w 827"/>
                <a:gd name="T51" fmla="*/ 636 h 708"/>
                <a:gd name="T52" fmla="*/ 0 w 827"/>
                <a:gd name="T53" fmla="*/ 526 h 708"/>
                <a:gd name="T54" fmla="*/ 0 w 827"/>
                <a:gd name="T55" fmla="*/ 526 h 7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27"/>
                <a:gd name="T85" fmla="*/ 0 h 708"/>
                <a:gd name="T86" fmla="*/ 827 w 827"/>
                <a:gd name="T87" fmla="*/ 708 h 7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27" h="708">
                  <a:moveTo>
                    <a:pt x="0" y="526"/>
                  </a:moveTo>
                  <a:lnTo>
                    <a:pt x="0" y="526"/>
                  </a:lnTo>
                  <a:lnTo>
                    <a:pt x="14" y="400"/>
                  </a:lnTo>
                  <a:lnTo>
                    <a:pt x="78" y="296"/>
                  </a:lnTo>
                  <a:lnTo>
                    <a:pt x="179" y="0"/>
                  </a:lnTo>
                  <a:lnTo>
                    <a:pt x="232" y="18"/>
                  </a:lnTo>
                  <a:lnTo>
                    <a:pt x="234" y="31"/>
                  </a:lnTo>
                  <a:lnTo>
                    <a:pt x="247" y="32"/>
                  </a:lnTo>
                  <a:lnTo>
                    <a:pt x="274" y="83"/>
                  </a:lnTo>
                  <a:lnTo>
                    <a:pt x="267" y="100"/>
                  </a:lnTo>
                  <a:lnTo>
                    <a:pt x="309" y="134"/>
                  </a:lnTo>
                  <a:lnTo>
                    <a:pt x="379" y="132"/>
                  </a:lnTo>
                  <a:lnTo>
                    <a:pt x="431" y="154"/>
                  </a:lnTo>
                  <a:lnTo>
                    <a:pt x="456" y="150"/>
                  </a:lnTo>
                  <a:lnTo>
                    <a:pt x="615" y="154"/>
                  </a:lnTo>
                  <a:lnTo>
                    <a:pt x="796" y="198"/>
                  </a:lnTo>
                  <a:lnTo>
                    <a:pt x="805" y="220"/>
                  </a:lnTo>
                  <a:lnTo>
                    <a:pt x="826" y="252"/>
                  </a:lnTo>
                  <a:lnTo>
                    <a:pt x="798" y="296"/>
                  </a:lnTo>
                  <a:lnTo>
                    <a:pt x="766" y="347"/>
                  </a:lnTo>
                  <a:lnTo>
                    <a:pt x="727" y="384"/>
                  </a:lnTo>
                  <a:lnTo>
                    <a:pt x="722" y="408"/>
                  </a:lnTo>
                  <a:lnTo>
                    <a:pt x="743" y="435"/>
                  </a:lnTo>
                  <a:lnTo>
                    <a:pt x="718" y="492"/>
                  </a:lnTo>
                  <a:lnTo>
                    <a:pt x="669" y="707"/>
                  </a:lnTo>
                  <a:lnTo>
                    <a:pt x="389" y="636"/>
                  </a:lnTo>
                  <a:lnTo>
                    <a:pt x="0" y="52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8" name="Freeform 136"/>
            <p:cNvSpPr>
              <a:spLocks/>
            </p:cNvSpPr>
            <p:nvPr/>
          </p:nvSpPr>
          <p:spPr bwMode="auto">
            <a:xfrm>
              <a:off x="7935504" y="3038687"/>
              <a:ext cx="456638" cy="293894"/>
            </a:xfrm>
            <a:custGeom>
              <a:avLst/>
              <a:gdLst>
                <a:gd name="T0" fmla="*/ 0 w 603"/>
                <a:gd name="T1" fmla="*/ 95 h 388"/>
                <a:gd name="T2" fmla="*/ 0 w 603"/>
                <a:gd name="T3" fmla="*/ 95 h 388"/>
                <a:gd name="T4" fmla="*/ 28 w 603"/>
                <a:gd name="T5" fmla="*/ 266 h 388"/>
                <a:gd name="T6" fmla="*/ 48 w 603"/>
                <a:gd name="T7" fmla="*/ 387 h 388"/>
                <a:gd name="T8" fmla="*/ 149 w 603"/>
                <a:gd name="T9" fmla="*/ 370 h 388"/>
                <a:gd name="T10" fmla="*/ 511 w 603"/>
                <a:gd name="T11" fmla="*/ 301 h 388"/>
                <a:gd name="T12" fmla="*/ 525 w 603"/>
                <a:gd name="T13" fmla="*/ 282 h 388"/>
                <a:gd name="T14" fmla="*/ 545 w 603"/>
                <a:gd name="T15" fmla="*/ 282 h 388"/>
                <a:gd name="T16" fmla="*/ 571 w 603"/>
                <a:gd name="T17" fmla="*/ 267 h 388"/>
                <a:gd name="T18" fmla="*/ 582 w 603"/>
                <a:gd name="T19" fmla="*/ 241 h 388"/>
                <a:gd name="T20" fmla="*/ 602 w 603"/>
                <a:gd name="T21" fmla="*/ 222 h 388"/>
                <a:gd name="T22" fmla="*/ 544 w 603"/>
                <a:gd name="T23" fmla="*/ 175 h 388"/>
                <a:gd name="T24" fmla="*/ 542 w 603"/>
                <a:gd name="T25" fmla="*/ 128 h 388"/>
                <a:gd name="T26" fmla="*/ 570 w 603"/>
                <a:gd name="T27" fmla="*/ 67 h 388"/>
                <a:gd name="T28" fmla="*/ 530 w 603"/>
                <a:gd name="T29" fmla="*/ 45 h 388"/>
                <a:gd name="T30" fmla="*/ 514 w 603"/>
                <a:gd name="T31" fmla="*/ 14 h 388"/>
                <a:gd name="T32" fmla="*/ 487 w 603"/>
                <a:gd name="T33" fmla="*/ 0 h 388"/>
                <a:gd name="T34" fmla="*/ 87 w 603"/>
                <a:gd name="T35" fmla="*/ 77 h 388"/>
                <a:gd name="T36" fmla="*/ 66 w 603"/>
                <a:gd name="T37" fmla="*/ 45 h 388"/>
                <a:gd name="T38" fmla="*/ 0 w 603"/>
                <a:gd name="T39" fmla="*/ 95 h 388"/>
                <a:gd name="T40" fmla="*/ 0 w 603"/>
                <a:gd name="T41" fmla="*/ 95 h 3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3"/>
                <a:gd name="T64" fmla="*/ 0 h 388"/>
                <a:gd name="T65" fmla="*/ 603 w 603"/>
                <a:gd name="T66" fmla="*/ 388 h 3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3" h="388">
                  <a:moveTo>
                    <a:pt x="0" y="95"/>
                  </a:moveTo>
                  <a:lnTo>
                    <a:pt x="0" y="95"/>
                  </a:lnTo>
                  <a:lnTo>
                    <a:pt x="28" y="266"/>
                  </a:lnTo>
                  <a:lnTo>
                    <a:pt x="48" y="387"/>
                  </a:lnTo>
                  <a:lnTo>
                    <a:pt x="149" y="370"/>
                  </a:lnTo>
                  <a:lnTo>
                    <a:pt x="511" y="301"/>
                  </a:lnTo>
                  <a:lnTo>
                    <a:pt x="525" y="282"/>
                  </a:lnTo>
                  <a:lnTo>
                    <a:pt x="545" y="282"/>
                  </a:lnTo>
                  <a:lnTo>
                    <a:pt x="571" y="267"/>
                  </a:lnTo>
                  <a:lnTo>
                    <a:pt x="582" y="241"/>
                  </a:lnTo>
                  <a:lnTo>
                    <a:pt x="602" y="222"/>
                  </a:lnTo>
                  <a:lnTo>
                    <a:pt x="544" y="175"/>
                  </a:lnTo>
                  <a:lnTo>
                    <a:pt x="542" y="128"/>
                  </a:lnTo>
                  <a:lnTo>
                    <a:pt x="570" y="67"/>
                  </a:lnTo>
                  <a:lnTo>
                    <a:pt x="530" y="45"/>
                  </a:lnTo>
                  <a:lnTo>
                    <a:pt x="514" y="14"/>
                  </a:lnTo>
                  <a:lnTo>
                    <a:pt x="487" y="0"/>
                  </a:lnTo>
                  <a:lnTo>
                    <a:pt x="87" y="77"/>
                  </a:lnTo>
                  <a:lnTo>
                    <a:pt x="66" y="45"/>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1999" name="Freeform 137"/>
            <p:cNvSpPr>
              <a:spLocks/>
            </p:cNvSpPr>
            <p:nvPr/>
          </p:nvSpPr>
          <p:spPr bwMode="auto">
            <a:xfrm>
              <a:off x="8561015" y="2970516"/>
              <a:ext cx="61339" cy="77261"/>
            </a:xfrm>
            <a:custGeom>
              <a:avLst/>
              <a:gdLst>
                <a:gd name="T0" fmla="*/ 0 w 81"/>
                <a:gd name="T1" fmla="*/ 10 h 102"/>
                <a:gd name="T2" fmla="*/ 0 w 81"/>
                <a:gd name="T3" fmla="*/ 10 h 102"/>
                <a:gd name="T4" fmla="*/ 17 w 81"/>
                <a:gd name="T5" fmla="*/ 96 h 102"/>
                <a:gd name="T6" fmla="*/ 20 w 81"/>
                <a:gd name="T7" fmla="*/ 101 h 102"/>
                <a:gd name="T8" fmla="*/ 51 w 81"/>
                <a:gd name="T9" fmla="*/ 82 h 102"/>
                <a:gd name="T10" fmla="*/ 48 w 81"/>
                <a:gd name="T11" fmla="*/ 57 h 102"/>
                <a:gd name="T12" fmla="*/ 53 w 81"/>
                <a:gd name="T13" fmla="*/ 43 h 102"/>
                <a:gd name="T14" fmla="*/ 60 w 81"/>
                <a:gd name="T15" fmla="*/ 53 h 102"/>
                <a:gd name="T16" fmla="*/ 63 w 81"/>
                <a:gd name="T17" fmla="*/ 71 h 102"/>
                <a:gd name="T18" fmla="*/ 71 w 81"/>
                <a:gd name="T19" fmla="*/ 71 h 102"/>
                <a:gd name="T20" fmla="*/ 80 w 81"/>
                <a:gd name="T21" fmla="*/ 53 h 102"/>
                <a:gd name="T22" fmla="*/ 71 w 81"/>
                <a:gd name="T23" fmla="*/ 31 h 102"/>
                <a:gd name="T24" fmla="*/ 52 w 81"/>
                <a:gd name="T25" fmla="*/ 29 h 102"/>
                <a:gd name="T26" fmla="*/ 40 w 81"/>
                <a:gd name="T27" fmla="*/ 1 h 102"/>
                <a:gd name="T28" fmla="*/ 29 w 81"/>
                <a:gd name="T29" fmla="*/ 0 h 102"/>
                <a:gd name="T30" fmla="*/ 0 w 81"/>
                <a:gd name="T31" fmla="*/ 10 h 102"/>
                <a:gd name="T32" fmla="*/ 0 w 81"/>
                <a:gd name="T33" fmla="*/ 10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102"/>
                <a:gd name="T53" fmla="*/ 81 w 81"/>
                <a:gd name="T54" fmla="*/ 102 h 1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102">
                  <a:moveTo>
                    <a:pt x="0" y="10"/>
                  </a:moveTo>
                  <a:lnTo>
                    <a:pt x="0" y="10"/>
                  </a:lnTo>
                  <a:lnTo>
                    <a:pt x="17" y="96"/>
                  </a:lnTo>
                  <a:lnTo>
                    <a:pt x="20" y="101"/>
                  </a:lnTo>
                  <a:lnTo>
                    <a:pt x="51" y="82"/>
                  </a:lnTo>
                  <a:lnTo>
                    <a:pt x="48" y="57"/>
                  </a:lnTo>
                  <a:lnTo>
                    <a:pt x="53" y="43"/>
                  </a:lnTo>
                  <a:lnTo>
                    <a:pt x="60" y="53"/>
                  </a:lnTo>
                  <a:lnTo>
                    <a:pt x="63" y="71"/>
                  </a:lnTo>
                  <a:lnTo>
                    <a:pt x="71" y="71"/>
                  </a:lnTo>
                  <a:lnTo>
                    <a:pt x="80" y="53"/>
                  </a:lnTo>
                  <a:lnTo>
                    <a:pt x="71" y="31"/>
                  </a:lnTo>
                  <a:lnTo>
                    <a:pt x="52" y="29"/>
                  </a:lnTo>
                  <a:lnTo>
                    <a:pt x="40" y="1"/>
                  </a:lnTo>
                  <a:lnTo>
                    <a:pt x="29" y="0"/>
                  </a:lnTo>
                  <a:lnTo>
                    <a:pt x="0" y="1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0" name="Freeform 138"/>
            <p:cNvSpPr>
              <a:spLocks/>
            </p:cNvSpPr>
            <p:nvPr/>
          </p:nvSpPr>
          <p:spPr bwMode="auto">
            <a:xfrm>
              <a:off x="7821912" y="3787814"/>
              <a:ext cx="399843" cy="305256"/>
            </a:xfrm>
            <a:custGeom>
              <a:avLst/>
              <a:gdLst>
                <a:gd name="T0" fmla="*/ 0 w 528"/>
                <a:gd name="T1" fmla="*/ 95 h 403"/>
                <a:gd name="T2" fmla="*/ 0 w 528"/>
                <a:gd name="T3" fmla="*/ 95 h 403"/>
                <a:gd name="T4" fmla="*/ 22 w 528"/>
                <a:gd name="T5" fmla="*/ 53 h 403"/>
                <a:gd name="T6" fmla="*/ 97 w 528"/>
                <a:gd name="T7" fmla="*/ 15 h 403"/>
                <a:gd name="T8" fmla="*/ 238 w 528"/>
                <a:gd name="T9" fmla="*/ 0 h 403"/>
                <a:gd name="T10" fmla="*/ 297 w 528"/>
                <a:gd name="T11" fmla="*/ 36 h 403"/>
                <a:gd name="T12" fmla="*/ 389 w 528"/>
                <a:gd name="T13" fmla="*/ 24 h 403"/>
                <a:gd name="T14" fmla="*/ 527 w 528"/>
                <a:gd name="T15" fmla="*/ 124 h 403"/>
                <a:gd name="T16" fmla="*/ 487 w 528"/>
                <a:gd name="T17" fmla="*/ 171 h 403"/>
                <a:gd name="T18" fmla="*/ 465 w 528"/>
                <a:gd name="T19" fmla="*/ 201 h 403"/>
                <a:gd name="T20" fmla="*/ 468 w 528"/>
                <a:gd name="T21" fmla="*/ 234 h 403"/>
                <a:gd name="T22" fmla="*/ 432 w 528"/>
                <a:gd name="T23" fmla="*/ 264 h 403"/>
                <a:gd name="T24" fmla="*/ 403 w 528"/>
                <a:gd name="T25" fmla="*/ 309 h 403"/>
                <a:gd name="T26" fmla="*/ 364 w 528"/>
                <a:gd name="T27" fmla="*/ 332 h 403"/>
                <a:gd name="T28" fmla="*/ 345 w 528"/>
                <a:gd name="T29" fmla="*/ 337 h 403"/>
                <a:gd name="T30" fmla="*/ 337 w 528"/>
                <a:gd name="T31" fmla="*/ 364 h 403"/>
                <a:gd name="T32" fmla="*/ 315 w 528"/>
                <a:gd name="T33" fmla="*/ 349 h 403"/>
                <a:gd name="T34" fmla="*/ 335 w 528"/>
                <a:gd name="T35" fmla="*/ 376 h 403"/>
                <a:gd name="T36" fmla="*/ 315 w 528"/>
                <a:gd name="T37" fmla="*/ 402 h 403"/>
                <a:gd name="T38" fmla="*/ 297 w 528"/>
                <a:gd name="T39" fmla="*/ 400 h 403"/>
                <a:gd name="T40" fmla="*/ 284 w 528"/>
                <a:gd name="T41" fmla="*/ 383 h 403"/>
                <a:gd name="T42" fmla="*/ 262 w 528"/>
                <a:gd name="T43" fmla="*/ 343 h 403"/>
                <a:gd name="T44" fmla="*/ 249 w 528"/>
                <a:gd name="T45" fmla="*/ 338 h 403"/>
                <a:gd name="T46" fmla="*/ 223 w 528"/>
                <a:gd name="T47" fmla="*/ 285 h 403"/>
                <a:gd name="T48" fmla="*/ 188 w 528"/>
                <a:gd name="T49" fmla="*/ 262 h 403"/>
                <a:gd name="T50" fmla="*/ 162 w 528"/>
                <a:gd name="T51" fmla="*/ 226 h 403"/>
                <a:gd name="T52" fmla="*/ 100 w 528"/>
                <a:gd name="T53" fmla="*/ 180 h 403"/>
                <a:gd name="T54" fmla="*/ 68 w 528"/>
                <a:gd name="T55" fmla="*/ 138 h 403"/>
                <a:gd name="T56" fmla="*/ 0 w 528"/>
                <a:gd name="T57" fmla="*/ 95 h 403"/>
                <a:gd name="T58" fmla="*/ 0 w 528"/>
                <a:gd name="T59" fmla="*/ 95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8"/>
                <a:gd name="T91" fmla="*/ 0 h 403"/>
                <a:gd name="T92" fmla="*/ 528 w 528"/>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8" h="403">
                  <a:moveTo>
                    <a:pt x="0" y="95"/>
                  </a:moveTo>
                  <a:lnTo>
                    <a:pt x="0" y="95"/>
                  </a:lnTo>
                  <a:lnTo>
                    <a:pt x="22" y="53"/>
                  </a:lnTo>
                  <a:lnTo>
                    <a:pt x="97" y="15"/>
                  </a:lnTo>
                  <a:lnTo>
                    <a:pt x="238" y="0"/>
                  </a:lnTo>
                  <a:lnTo>
                    <a:pt x="297" y="36"/>
                  </a:lnTo>
                  <a:lnTo>
                    <a:pt x="389" y="24"/>
                  </a:lnTo>
                  <a:lnTo>
                    <a:pt x="527" y="124"/>
                  </a:lnTo>
                  <a:lnTo>
                    <a:pt x="487" y="171"/>
                  </a:lnTo>
                  <a:lnTo>
                    <a:pt x="465" y="201"/>
                  </a:lnTo>
                  <a:lnTo>
                    <a:pt x="468" y="234"/>
                  </a:lnTo>
                  <a:lnTo>
                    <a:pt x="432" y="264"/>
                  </a:lnTo>
                  <a:lnTo>
                    <a:pt x="403" y="309"/>
                  </a:lnTo>
                  <a:lnTo>
                    <a:pt x="364" y="332"/>
                  </a:lnTo>
                  <a:lnTo>
                    <a:pt x="345" y="337"/>
                  </a:lnTo>
                  <a:lnTo>
                    <a:pt x="337" y="364"/>
                  </a:lnTo>
                  <a:lnTo>
                    <a:pt x="315" y="349"/>
                  </a:lnTo>
                  <a:lnTo>
                    <a:pt x="335" y="376"/>
                  </a:lnTo>
                  <a:lnTo>
                    <a:pt x="315" y="402"/>
                  </a:lnTo>
                  <a:lnTo>
                    <a:pt x="297" y="400"/>
                  </a:lnTo>
                  <a:lnTo>
                    <a:pt x="284" y="383"/>
                  </a:lnTo>
                  <a:lnTo>
                    <a:pt x="262" y="343"/>
                  </a:lnTo>
                  <a:lnTo>
                    <a:pt x="249" y="338"/>
                  </a:lnTo>
                  <a:lnTo>
                    <a:pt x="223" y="285"/>
                  </a:lnTo>
                  <a:lnTo>
                    <a:pt x="188" y="262"/>
                  </a:lnTo>
                  <a:lnTo>
                    <a:pt x="162" y="226"/>
                  </a:lnTo>
                  <a:lnTo>
                    <a:pt x="100" y="180"/>
                  </a:lnTo>
                  <a:lnTo>
                    <a:pt x="68" y="138"/>
                  </a:lnTo>
                  <a:lnTo>
                    <a:pt x="0" y="95"/>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1" name="Freeform 139"/>
            <p:cNvSpPr>
              <a:spLocks/>
            </p:cNvSpPr>
            <p:nvPr/>
          </p:nvSpPr>
          <p:spPr bwMode="auto">
            <a:xfrm>
              <a:off x="6225571" y="2775849"/>
              <a:ext cx="552055" cy="371912"/>
            </a:xfrm>
            <a:custGeom>
              <a:avLst/>
              <a:gdLst>
                <a:gd name="T0" fmla="*/ 0 w 729"/>
                <a:gd name="T1" fmla="*/ 384 h 491"/>
                <a:gd name="T2" fmla="*/ 0 w 729"/>
                <a:gd name="T3" fmla="*/ 384 h 491"/>
                <a:gd name="T4" fmla="*/ 25 w 729"/>
                <a:gd name="T5" fmla="*/ 122 h 491"/>
                <a:gd name="T6" fmla="*/ 35 w 729"/>
                <a:gd name="T7" fmla="*/ 0 h 491"/>
                <a:gd name="T8" fmla="*/ 359 w 729"/>
                <a:gd name="T9" fmla="*/ 24 h 491"/>
                <a:gd name="T10" fmla="*/ 719 w 729"/>
                <a:gd name="T11" fmla="*/ 35 h 491"/>
                <a:gd name="T12" fmla="*/ 694 w 729"/>
                <a:gd name="T13" fmla="*/ 81 h 491"/>
                <a:gd name="T14" fmla="*/ 728 w 729"/>
                <a:gd name="T15" fmla="*/ 116 h 491"/>
                <a:gd name="T16" fmla="*/ 727 w 729"/>
                <a:gd name="T17" fmla="*/ 356 h 491"/>
                <a:gd name="T18" fmla="*/ 713 w 729"/>
                <a:gd name="T19" fmla="*/ 354 h 491"/>
                <a:gd name="T20" fmla="*/ 714 w 729"/>
                <a:gd name="T21" fmla="*/ 385 h 491"/>
                <a:gd name="T22" fmla="*/ 726 w 729"/>
                <a:gd name="T23" fmla="*/ 410 h 491"/>
                <a:gd name="T24" fmla="*/ 718 w 729"/>
                <a:gd name="T25" fmla="*/ 433 h 491"/>
                <a:gd name="T26" fmla="*/ 725 w 729"/>
                <a:gd name="T27" fmla="*/ 490 h 491"/>
                <a:gd name="T28" fmla="*/ 708 w 729"/>
                <a:gd name="T29" fmla="*/ 484 h 491"/>
                <a:gd name="T30" fmla="*/ 691 w 729"/>
                <a:gd name="T31" fmla="*/ 462 h 491"/>
                <a:gd name="T32" fmla="*/ 655 w 729"/>
                <a:gd name="T33" fmla="*/ 447 h 491"/>
                <a:gd name="T34" fmla="*/ 626 w 729"/>
                <a:gd name="T35" fmla="*/ 440 h 491"/>
                <a:gd name="T36" fmla="*/ 563 w 729"/>
                <a:gd name="T37" fmla="*/ 443 h 491"/>
                <a:gd name="T38" fmla="*/ 529 w 729"/>
                <a:gd name="T39" fmla="*/ 416 h 491"/>
                <a:gd name="T40" fmla="*/ 0 w 729"/>
                <a:gd name="T41" fmla="*/ 384 h 491"/>
                <a:gd name="T42" fmla="*/ 0 w 729"/>
                <a:gd name="T43" fmla="*/ 384 h 4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9"/>
                <a:gd name="T67" fmla="*/ 0 h 491"/>
                <a:gd name="T68" fmla="*/ 729 w 729"/>
                <a:gd name="T69" fmla="*/ 491 h 4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9" h="491">
                  <a:moveTo>
                    <a:pt x="0" y="384"/>
                  </a:moveTo>
                  <a:lnTo>
                    <a:pt x="0" y="384"/>
                  </a:lnTo>
                  <a:lnTo>
                    <a:pt x="25" y="122"/>
                  </a:lnTo>
                  <a:lnTo>
                    <a:pt x="35" y="0"/>
                  </a:lnTo>
                  <a:lnTo>
                    <a:pt x="359" y="24"/>
                  </a:lnTo>
                  <a:lnTo>
                    <a:pt x="719" y="35"/>
                  </a:lnTo>
                  <a:lnTo>
                    <a:pt x="694" y="81"/>
                  </a:lnTo>
                  <a:lnTo>
                    <a:pt x="728" y="116"/>
                  </a:lnTo>
                  <a:lnTo>
                    <a:pt x="727" y="356"/>
                  </a:lnTo>
                  <a:lnTo>
                    <a:pt x="713" y="354"/>
                  </a:lnTo>
                  <a:lnTo>
                    <a:pt x="714" y="385"/>
                  </a:lnTo>
                  <a:lnTo>
                    <a:pt x="726" y="410"/>
                  </a:lnTo>
                  <a:lnTo>
                    <a:pt x="718" y="433"/>
                  </a:lnTo>
                  <a:lnTo>
                    <a:pt x="725" y="490"/>
                  </a:lnTo>
                  <a:lnTo>
                    <a:pt x="708" y="484"/>
                  </a:lnTo>
                  <a:lnTo>
                    <a:pt x="691" y="462"/>
                  </a:lnTo>
                  <a:lnTo>
                    <a:pt x="655" y="447"/>
                  </a:lnTo>
                  <a:lnTo>
                    <a:pt x="626" y="440"/>
                  </a:lnTo>
                  <a:lnTo>
                    <a:pt x="563" y="443"/>
                  </a:lnTo>
                  <a:lnTo>
                    <a:pt x="529" y="416"/>
                  </a:lnTo>
                  <a:lnTo>
                    <a:pt x="0" y="384"/>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2" name="Freeform 140"/>
            <p:cNvSpPr>
              <a:spLocks/>
            </p:cNvSpPr>
            <p:nvPr/>
          </p:nvSpPr>
          <p:spPr bwMode="auto">
            <a:xfrm>
              <a:off x="7263799" y="3652986"/>
              <a:ext cx="670191" cy="229510"/>
            </a:xfrm>
            <a:custGeom>
              <a:avLst/>
              <a:gdLst>
                <a:gd name="T0" fmla="*/ 0 w 885"/>
                <a:gd name="T1" fmla="*/ 302 h 303"/>
                <a:gd name="T2" fmla="*/ 0 w 885"/>
                <a:gd name="T3" fmla="*/ 302 h 303"/>
                <a:gd name="T4" fmla="*/ 14 w 885"/>
                <a:gd name="T5" fmla="*/ 248 h 303"/>
                <a:gd name="T6" fmla="*/ 8 w 885"/>
                <a:gd name="T7" fmla="*/ 243 h 303"/>
                <a:gd name="T8" fmla="*/ 34 w 885"/>
                <a:gd name="T9" fmla="*/ 223 h 303"/>
                <a:gd name="T10" fmla="*/ 58 w 885"/>
                <a:gd name="T11" fmla="*/ 175 h 303"/>
                <a:gd name="T12" fmla="*/ 51 w 885"/>
                <a:gd name="T13" fmla="*/ 166 h 303"/>
                <a:gd name="T14" fmla="*/ 62 w 885"/>
                <a:gd name="T15" fmla="*/ 143 h 303"/>
                <a:gd name="T16" fmla="*/ 65 w 885"/>
                <a:gd name="T17" fmla="*/ 117 h 303"/>
                <a:gd name="T18" fmla="*/ 80 w 885"/>
                <a:gd name="T19" fmla="*/ 98 h 303"/>
                <a:gd name="T20" fmla="*/ 220 w 885"/>
                <a:gd name="T21" fmla="*/ 88 h 303"/>
                <a:gd name="T22" fmla="*/ 218 w 885"/>
                <a:gd name="T23" fmla="*/ 66 h 303"/>
                <a:gd name="T24" fmla="*/ 261 w 885"/>
                <a:gd name="T25" fmla="*/ 67 h 303"/>
                <a:gd name="T26" fmla="*/ 677 w 885"/>
                <a:gd name="T27" fmla="*/ 28 h 303"/>
                <a:gd name="T28" fmla="*/ 884 w 885"/>
                <a:gd name="T29" fmla="*/ 0 h 303"/>
                <a:gd name="T30" fmla="*/ 878 w 885"/>
                <a:gd name="T31" fmla="*/ 30 h 303"/>
                <a:gd name="T32" fmla="*/ 865 w 885"/>
                <a:gd name="T33" fmla="*/ 40 h 303"/>
                <a:gd name="T34" fmla="*/ 846 w 885"/>
                <a:gd name="T35" fmla="*/ 72 h 303"/>
                <a:gd name="T36" fmla="*/ 832 w 885"/>
                <a:gd name="T37" fmla="*/ 69 h 303"/>
                <a:gd name="T38" fmla="*/ 817 w 885"/>
                <a:gd name="T39" fmla="*/ 78 h 303"/>
                <a:gd name="T40" fmla="*/ 805 w 885"/>
                <a:gd name="T41" fmla="*/ 94 h 303"/>
                <a:gd name="T42" fmla="*/ 790 w 885"/>
                <a:gd name="T43" fmla="*/ 85 h 303"/>
                <a:gd name="T44" fmla="*/ 766 w 885"/>
                <a:gd name="T45" fmla="*/ 105 h 303"/>
                <a:gd name="T46" fmla="*/ 763 w 885"/>
                <a:gd name="T47" fmla="*/ 122 h 303"/>
                <a:gd name="T48" fmla="*/ 663 w 885"/>
                <a:gd name="T49" fmla="*/ 182 h 303"/>
                <a:gd name="T50" fmla="*/ 657 w 885"/>
                <a:gd name="T51" fmla="*/ 204 h 303"/>
                <a:gd name="T52" fmla="*/ 631 w 885"/>
                <a:gd name="T53" fmla="*/ 217 h 303"/>
                <a:gd name="T54" fmla="*/ 631 w 885"/>
                <a:gd name="T55" fmla="*/ 246 h 303"/>
                <a:gd name="T56" fmla="*/ 495 w 885"/>
                <a:gd name="T57" fmla="*/ 264 h 303"/>
                <a:gd name="T58" fmla="*/ 221 w 885"/>
                <a:gd name="T59" fmla="*/ 288 h 303"/>
                <a:gd name="T60" fmla="*/ 0 w 885"/>
                <a:gd name="T61" fmla="*/ 302 h 303"/>
                <a:gd name="T62" fmla="*/ 0 w 885"/>
                <a:gd name="T63" fmla="*/ 302 h 3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5"/>
                <a:gd name="T97" fmla="*/ 0 h 303"/>
                <a:gd name="T98" fmla="*/ 885 w 885"/>
                <a:gd name="T99" fmla="*/ 303 h 3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5" h="303">
                  <a:moveTo>
                    <a:pt x="0" y="302"/>
                  </a:moveTo>
                  <a:lnTo>
                    <a:pt x="0" y="302"/>
                  </a:lnTo>
                  <a:lnTo>
                    <a:pt x="14" y="248"/>
                  </a:lnTo>
                  <a:lnTo>
                    <a:pt x="8" y="243"/>
                  </a:lnTo>
                  <a:lnTo>
                    <a:pt x="34" y="223"/>
                  </a:lnTo>
                  <a:lnTo>
                    <a:pt x="58" y="175"/>
                  </a:lnTo>
                  <a:lnTo>
                    <a:pt x="51" y="166"/>
                  </a:lnTo>
                  <a:lnTo>
                    <a:pt x="62" y="143"/>
                  </a:lnTo>
                  <a:lnTo>
                    <a:pt x="65" y="117"/>
                  </a:lnTo>
                  <a:lnTo>
                    <a:pt x="80" y="98"/>
                  </a:lnTo>
                  <a:lnTo>
                    <a:pt x="220" y="88"/>
                  </a:lnTo>
                  <a:lnTo>
                    <a:pt x="218" y="66"/>
                  </a:lnTo>
                  <a:lnTo>
                    <a:pt x="261" y="67"/>
                  </a:lnTo>
                  <a:lnTo>
                    <a:pt x="677" y="28"/>
                  </a:lnTo>
                  <a:lnTo>
                    <a:pt x="884" y="0"/>
                  </a:lnTo>
                  <a:lnTo>
                    <a:pt x="878" y="30"/>
                  </a:lnTo>
                  <a:lnTo>
                    <a:pt x="865" y="40"/>
                  </a:lnTo>
                  <a:lnTo>
                    <a:pt x="846" y="72"/>
                  </a:lnTo>
                  <a:lnTo>
                    <a:pt x="832" y="69"/>
                  </a:lnTo>
                  <a:lnTo>
                    <a:pt x="817" y="78"/>
                  </a:lnTo>
                  <a:lnTo>
                    <a:pt x="805" y="94"/>
                  </a:lnTo>
                  <a:lnTo>
                    <a:pt x="790" y="85"/>
                  </a:lnTo>
                  <a:lnTo>
                    <a:pt x="766" y="105"/>
                  </a:lnTo>
                  <a:lnTo>
                    <a:pt x="763" y="122"/>
                  </a:lnTo>
                  <a:lnTo>
                    <a:pt x="663" y="182"/>
                  </a:lnTo>
                  <a:lnTo>
                    <a:pt x="657" y="204"/>
                  </a:lnTo>
                  <a:lnTo>
                    <a:pt x="631" y="217"/>
                  </a:lnTo>
                  <a:lnTo>
                    <a:pt x="631" y="246"/>
                  </a:lnTo>
                  <a:lnTo>
                    <a:pt x="495" y="264"/>
                  </a:lnTo>
                  <a:lnTo>
                    <a:pt x="221" y="288"/>
                  </a:lnTo>
                  <a:lnTo>
                    <a:pt x="0" y="30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3" name="Freeform 141"/>
            <p:cNvSpPr>
              <a:spLocks/>
            </p:cNvSpPr>
            <p:nvPr/>
          </p:nvSpPr>
          <p:spPr bwMode="auto">
            <a:xfrm>
              <a:off x="5910544" y="3721915"/>
              <a:ext cx="1098052" cy="1064987"/>
            </a:xfrm>
            <a:custGeom>
              <a:avLst/>
              <a:gdLst>
                <a:gd name="T0" fmla="*/ 0 w 1450"/>
                <a:gd name="T1" fmla="*/ 550 h 1406"/>
                <a:gd name="T2" fmla="*/ 448 w 1450"/>
                <a:gd name="T3" fmla="*/ 0 h 1406"/>
                <a:gd name="T4" fmla="*/ 781 w 1450"/>
                <a:gd name="T5" fmla="*/ 297 h 1406"/>
                <a:gd name="T6" fmla="*/ 834 w 1450"/>
                <a:gd name="T7" fmla="*/ 304 h 1406"/>
                <a:gd name="T8" fmla="*/ 881 w 1450"/>
                <a:gd name="T9" fmla="*/ 333 h 1406"/>
                <a:gd name="T10" fmla="*/ 920 w 1450"/>
                <a:gd name="T11" fmla="*/ 330 h 1406"/>
                <a:gd name="T12" fmla="*/ 976 w 1450"/>
                <a:gd name="T13" fmla="*/ 375 h 1406"/>
                <a:gd name="T14" fmla="*/ 1047 w 1450"/>
                <a:gd name="T15" fmla="*/ 368 h 1406"/>
                <a:gd name="T16" fmla="*/ 1078 w 1450"/>
                <a:gd name="T17" fmla="*/ 360 h 1406"/>
                <a:gd name="T18" fmla="*/ 1135 w 1450"/>
                <a:gd name="T19" fmla="*/ 393 h 1406"/>
                <a:gd name="T20" fmla="*/ 1268 w 1450"/>
                <a:gd name="T21" fmla="*/ 359 h 1406"/>
                <a:gd name="T22" fmla="*/ 1351 w 1450"/>
                <a:gd name="T23" fmla="*/ 413 h 1406"/>
                <a:gd name="T24" fmla="*/ 1395 w 1450"/>
                <a:gd name="T25" fmla="*/ 620 h 1406"/>
                <a:gd name="T26" fmla="*/ 1449 w 1450"/>
                <a:gd name="T27" fmla="*/ 721 h 1406"/>
                <a:gd name="T28" fmla="*/ 1431 w 1450"/>
                <a:gd name="T29" fmla="*/ 825 h 1406"/>
                <a:gd name="T30" fmla="*/ 1424 w 1450"/>
                <a:gd name="T31" fmla="*/ 883 h 1406"/>
                <a:gd name="T32" fmla="*/ 1361 w 1450"/>
                <a:gd name="T33" fmla="*/ 932 h 1406"/>
                <a:gd name="T34" fmla="*/ 1312 w 1450"/>
                <a:gd name="T35" fmla="*/ 936 h 1406"/>
                <a:gd name="T36" fmla="*/ 1284 w 1450"/>
                <a:gd name="T37" fmla="*/ 914 h 1406"/>
                <a:gd name="T38" fmla="*/ 1297 w 1450"/>
                <a:gd name="T39" fmla="*/ 965 h 1406"/>
                <a:gd name="T40" fmla="*/ 1265 w 1450"/>
                <a:gd name="T41" fmla="*/ 1005 h 1406"/>
                <a:gd name="T42" fmla="*/ 1195 w 1450"/>
                <a:gd name="T43" fmla="*/ 1039 h 1406"/>
                <a:gd name="T44" fmla="*/ 1137 w 1450"/>
                <a:gd name="T45" fmla="*/ 1054 h 1406"/>
                <a:gd name="T46" fmla="*/ 1096 w 1450"/>
                <a:gd name="T47" fmla="*/ 1047 h 1406"/>
                <a:gd name="T48" fmla="*/ 1093 w 1450"/>
                <a:gd name="T49" fmla="*/ 1095 h 1406"/>
                <a:gd name="T50" fmla="*/ 1059 w 1450"/>
                <a:gd name="T51" fmla="*/ 1107 h 1406"/>
                <a:gd name="T52" fmla="*/ 1040 w 1450"/>
                <a:gd name="T53" fmla="*/ 1154 h 1406"/>
                <a:gd name="T54" fmla="*/ 1011 w 1450"/>
                <a:gd name="T55" fmla="*/ 1185 h 1406"/>
                <a:gd name="T56" fmla="*/ 994 w 1450"/>
                <a:gd name="T57" fmla="*/ 1231 h 1406"/>
                <a:gd name="T58" fmla="*/ 963 w 1450"/>
                <a:gd name="T59" fmla="*/ 1207 h 1406"/>
                <a:gd name="T60" fmla="*/ 987 w 1450"/>
                <a:gd name="T61" fmla="*/ 1272 h 1406"/>
                <a:gd name="T62" fmla="*/ 991 w 1450"/>
                <a:gd name="T63" fmla="*/ 1405 h 1406"/>
                <a:gd name="T64" fmla="*/ 865 w 1450"/>
                <a:gd name="T65" fmla="*/ 1360 h 1406"/>
                <a:gd name="T66" fmla="*/ 787 w 1450"/>
                <a:gd name="T67" fmla="*/ 1282 h 1406"/>
                <a:gd name="T68" fmla="*/ 759 w 1450"/>
                <a:gd name="T69" fmla="*/ 1221 h 1406"/>
                <a:gd name="T70" fmla="*/ 687 w 1450"/>
                <a:gd name="T71" fmla="*/ 1102 h 1406"/>
                <a:gd name="T72" fmla="*/ 562 w 1450"/>
                <a:gd name="T73" fmla="*/ 893 h 1406"/>
                <a:gd name="T74" fmla="*/ 457 w 1450"/>
                <a:gd name="T75" fmla="*/ 871 h 1406"/>
                <a:gd name="T76" fmla="*/ 387 w 1450"/>
                <a:gd name="T77" fmla="*/ 951 h 1406"/>
                <a:gd name="T78" fmla="*/ 284 w 1450"/>
                <a:gd name="T79" fmla="*/ 935 h 1406"/>
                <a:gd name="T80" fmla="*/ 193 w 1450"/>
                <a:gd name="T81" fmla="*/ 842 h 1406"/>
                <a:gd name="T82" fmla="*/ 123 w 1450"/>
                <a:gd name="T83" fmla="*/ 712 h 1406"/>
                <a:gd name="T84" fmla="*/ 26 w 1450"/>
                <a:gd name="T85" fmla="*/ 583 h 14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0"/>
                <a:gd name="T130" fmla="*/ 0 h 1406"/>
                <a:gd name="T131" fmla="*/ 1450 w 1450"/>
                <a:gd name="T132" fmla="*/ 1406 h 14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0" h="1406">
                  <a:moveTo>
                    <a:pt x="9" y="577"/>
                  </a:moveTo>
                  <a:lnTo>
                    <a:pt x="9" y="577"/>
                  </a:lnTo>
                  <a:lnTo>
                    <a:pt x="0" y="550"/>
                  </a:lnTo>
                  <a:lnTo>
                    <a:pt x="29" y="552"/>
                  </a:lnTo>
                  <a:lnTo>
                    <a:pt x="394" y="587"/>
                  </a:lnTo>
                  <a:lnTo>
                    <a:pt x="448" y="0"/>
                  </a:lnTo>
                  <a:lnTo>
                    <a:pt x="760" y="18"/>
                  </a:lnTo>
                  <a:lnTo>
                    <a:pt x="751" y="271"/>
                  </a:lnTo>
                  <a:lnTo>
                    <a:pt x="781" y="297"/>
                  </a:lnTo>
                  <a:lnTo>
                    <a:pt x="811" y="298"/>
                  </a:lnTo>
                  <a:lnTo>
                    <a:pt x="818" y="288"/>
                  </a:lnTo>
                  <a:lnTo>
                    <a:pt x="834" y="304"/>
                  </a:lnTo>
                  <a:lnTo>
                    <a:pt x="833" y="320"/>
                  </a:lnTo>
                  <a:lnTo>
                    <a:pt x="861" y="324"/>
                  </a:lnTo>
                  <a:lnTo>
                    <a:pt x="881" y="333"/>
                  </a:lnTo>
                  <a:lnTo>
                    <a:pt x="897" y="328"/>
                  </a:lnTo>
                  <a:lnTo>
                    <a:pt x="916" y="340"/>
                  </a:lnTo>
                  <a:lnTo>
                    <a:pt x="920" y="330"/>
                  </a:lnTo>
                  <a:lnTo>
                    <a:pt x="949" y="333"/>
                  </a:lnTo>
                  <a:lnTo>
                    <a:pt x="964" y="365"/>
                  </a:lnTo>
                  <a:lnTo>
                    <a:pt x="976" y="375"/>
                  </a:lnTo>
                  <a:lnTo>
                    <a:pt x="994" y="356"/>
                  </a:lnTo>
                  <a:lnTo>
                    <a:pt x="1026" y="382"/>
                  </a:lnTo>
                  <a:lnTo>
                    <a:pt x="1047" y="368"/>
                  </a:lnTo>
                  <a:lnTo>
                    <a:pt x="1054" y="393"/>
                  </a:lnTo>
                  <a:lnTo>
                    <a:pt x="1056" y="375"/>
                  </a:lnTo>
                  <a:lnTo>
                    <a:pt x="1078" y="360"/>
                  </a:lnTo>
                  <a:lnTo>
                    <a:pt x="1083" y="377"/>
                  </a:lnTo>
                  <a:lnTo>
                    <a:pt x="1113" y="371"/>
                  </a:lnTo>
                  <a:lnTo>
                    <a:pt x="1135" y="393"/>
                  </a:lnTo>
                  <a:lnTo>
                    <a:pt x="1192" y="373"/>
                  </a:lnTo>
                  <a:lnTo>
                    <a:pt x="1250" y="368"/>
                  </a:lnTo>
                  <a:lnTo>
                    <a:pt x="1268" y="359"/>
                  </a:lnTo>
                  <a:lnTo>
                    <a:pt x="1312" y="390"/>
                  </a:lnTo>
                  <a:lnTo>
                    <a:pt x="1340" y="400"/>
                  </a:lnTo>
                  <a:lnTo>
                    <a:pt x="1351" y="413"/>
                  </a:lnTo>
                  <a:lnTo>
                    <a:pt x="1388" y="412"/>
                  </a:lnTo>
                  <a:lnTo>
                    <a:pt x="1389" y="483"/>
                  </a:lnTo>
                  <a:lnTo>
                    <a:pt x="1395" y="620"/>
                  </a:lnTo>
                  <a:lnTo>
                    <a:pt x="1412" y="637"/>
                  </a:lnTo>
                  <a:lnTo>
                    <a:pt x="1417" y="673"/>
                  </a:lnTo>
                  <a:lnTo>
                    <a:pt x="1449" y="721"/>
                  </a:lnTo>
                  <a:lnTo>
                    <a:pt x="1448" y="763"/>
                  </a:lnTo>
                  <a:lnTo>
                    <a:pt x="1430" y="803"/>
                  </a:lnTo>
                  <a:lnTo>
                    <a:pt x="1431" y="825"/>
                  </a:lnTo>
                  <a:lnTo>
                    <a:pt x="1436" y="847"/>
                  </a:lnTo>
                  <a:lnTo>
                    <a:pt x="1434" y="869"/>
                  </a:lnTo>
                  <a:lnTo>
                    <a:pt x="1424" y="883"/>
                  </a:lnTo>
                  <a:lnTo>
                    <a:pt x="1409" y="902"/>
                  </a:lnTo>
                  <a:lnTo>
                    <a:pt x="1419" y="913"/>
                  </a:lnTo>
                  <a:lnTo>
                    <a:pt x="1361" y="932"/>
                  </a:lnTo>
                  <a:lnTo>
                    <a:pt x="1314" y="959"/>
                  </a:lnTo>
                  <a:lnTo>
                    <a:pt x="1342" y="936"/>
                  </a:lnTo>
                  <a:lnTo>
                    <a:pt x="1312" y="936"/>
                  </a:lnTo>
                  <a:lnTo>
                    <a:pt x="1321" y="901"/>
                  </a:lnTo>
                  <a:lnTo>
                    <a:pt x="1296" y="921"/>
                  </a:lnTo>
                  <a:lnTo>
                    <a:pt x="1284" y="914"/>
                  </a:lnTo>
                  <a:lnTo>
                    <a:pt x="1286" y="939"/>
                  </a:lnTo>
                  <a:lnTo>
                    <a:pt x="1295" y="943"/>
                  </a:lnTo>
                  <a:lnTo>
                    <a:pt x="1297" y="965"/>
                  </a:lnTo>
                  <a:lnTo>
                    <a:pt x="1280" y="981"/>
                  </a:lnTo>
                  <a:lnTo>
                    <a:pt x="1268" y="980"/>
                  </a:lnTo>
                  <a:lnTo>
                    <a:pt x="1265" y="1005"/>
                  </a:lnTo>
                  <a:lnTo>
                    <a:pt x="1130" y="1088"/>
                  </a:lnTo>
                  <a:lnTo>
                    <a:pt x="1132" y="1079"/>
                  </a:lnTo>
                  <a:lnTo>
                    <a:pt x="1195" y="1039"/>
                  </a:lnTo>
                  <a:lnTo>
                    <a:pt x="1147" y="1064"/>
                  </a:lnTo>
                  <a:lnTo>
                    <a:pt x="1150" y="1041"/>
                  </a:lnTo>
                  <a:lnTo>
                    <a:pt x="1137" y="1054"/>
                  </a:lnTo>
                  <a:lnTo>
                    <a:pt x="1123" y="1047"/>
                  </a:lnTo>
                  <a:lnTo>
                    <a:pt x="1117" y="1064"/>
                  </a:lnTo>
                  <a:lnTo>
                    <a:pt x="1096" y="1047"/>
                  </a:lnTo>
                  <a:lnTo>
                    <a:pt x="1098" y="1063"/>
                  </a:lnTo>
                  <a:lnTo>
                    <a:pt x="1123" y="1080"/>
                  </a:lnTo>
                  <a:lnTo>
                    <a:pt x="1093" y="1095"/>
                  </a:lnTo>
                  <a:lnTo>
                    <a:pt x="1082" y="1075"/>
                  </a:lnTo>
                  <a:lnTo>
                    <a:pt x="1071" y="1129"/>
                  </a:lnTo>
                  <a:lnTo>
                    <a:pt x="1059" y="1107"/>
                  </a:lnTo>
                  <a:lnTo>
                    <a:pt x="1033" y="1116"/>
                  </a:lnTo>
                  <a:lnTo>
                    <a:pt x="1028" y="1130"/>
                  </a:lnTo>
                  <a:lnTo>
                    <a:pt x="1040" y="1154"/>
                  </a:lnTo>
                  <a:lnTo>
                    <a:pt x="993" y="1156"/>
                  </a:lnTo>
                  <a:lnTo>
                    <a:pt x="1009" y="1161"/>
                  </a:lnTo>
                  <a:lnTo>
                    <a:pt x="1011" y="1185"/>
                  </a:lnTo>
                  <a:lnTo>
                    <a:pt x="1021" y="1179"/>
                  </a:lnTo>
                  <a:lnTo>
                    <a:pt x="1015" y="1195"/>
                  </a:lnTo>
                  <a:lnTo>
                    <a:pt x="994" y="1231"/>
                  </a:lnTo>
                  <a:lnTo>
                    <a:pt x="995" y="1214"/>
                  </a:lnTo>
                  <a:lnTo>
                    <a:pt x="982" y="1229"/>
                  </a:lnTo>
                  <a:lnTo>
                    <a:pt x="963" y="1207"/>
                  </a:lnTo>
                  <a:lnTo>
                    <a:pt x="967" y="1232"/>
                  </a:lnTo>
                  <a:lnTo>
                    <a:pt x="1003" y="1236"/>
                  </a:lnTo>
                  <a:lnTo>
                    <a:pt x="987" y="1272"/>
                  </a:lnTo>
                  <a:lnTo>
                    <a:pt x="1000" y="1343"/>
                  </a:lnTo>
                  <a:lnTo>
                    <a:pt x="1032" y="1403"/>
                  </a:lnTo>
                  <a:lnTo>
                    <a:pt x="991" y="1405"/>
                  </a:lnTo>
                  <a:lnTo>
                    <a:pt x="950" y="1388"/>
                  </a:lnTo>
                  <a:lnTo>
                    <a:pt x="915" y="1389"/>
                  </a:lnTo>
                  <a:lnTo>
                    <a:pt x="865" y="1360"/>
                  </a:lnTo>
                  <a:lnTo>
                    <a:pt x="806" y="1339"/>
                  </a:lnTo>
                  <a:lnTo>
                    <a:pt x="800" y="1316"/>
                  </a:lnTo>
                  <a:lnTo>
                    <a:pt x="787" y="1282"/>
                  </a:lnTo>
                  <a:lnTo>
                    <a:pt x="767" y="1257"/>
                  </a:lnTo>
                  <a:lnTo>
                    <a:pt x="770" y="1231"/>
                  </a:lnTo>
                  <a:lnTo>
                    <a:pt x="759" y="1221"/>
                  </a:lnTo>
                  <a:lnTo>
                    <a:pt x="759" y="1185"/>
                  </a:lnTo>
                  <a:lnTo>
                    <a:pt x="724" y="1157"/>
                  </a:lnTo>
                  <a:lnTo>
                    <a:pt x="687" y="1102"/>
                  </a:lnTo>
                  <a:lnTo>
                    <a:pt x="625" y="962"/>
                  </a:lnTo>
                  <a:lnTo>
                    <a:pt x="577" y="926"/>
                  </a:lnTo>
                  <a:lnTo>
                    <a:pt x="562" y="893"/>
                  </a:lnTo>
                  <a:lnTo>
                    <a:pt x="521" y="889"/>
                  </a:lnTo>
                  <a:lnTo>
                    <a:pt x="487" y="883"/>
                  </a:lnTo>
                  <a:lnTo>
                    <a:pt x="457" y="871"/>
                  </a:lnTo>
                  <a:lnTo>
                    <a:pt x="448" y="883"/>
                  </a:lnTo>
                  <a:lnTo>
                    <a:pt x="416" y="883"/>
                  </a:lnTo>
                  <a:lnTo>
                    <a:pt x="387" y="951"/>
                  </a:lnTo>
                  <a:lnTo>
                    <a:pt x="357" y="979"/>
                  </a:lnTo>
                  <a:lnTo>
                    <a:pt x="338" y="979"/>
                  </a:lnTo>
                  <a:lnTo>
                    <a:pt x="284" y="935"/>
                  </a:lnTo>
                  <a:lnTo>
                    <a:pt x="259" y="929"/>
                  </a:lnTo>
                  <a:lnTo>
                    <a:pt x="206" y="881"/>
                  </a:lnTo>
                  <a:lnTo>
                    <a:pt x="193" y="842"/>
                  </a:lnTo>
                  <a:lnTo>
                    <a:pt x="193" y="803"/>
                  </a:lnTo>
                  <a:lnTo>
                    <a:pt x="167" y="747"/>
                  </a:lnTo>
                  <a:lnTo>
                    <a:pt x="123" y="712"/>
                  </a:lnTo>
                  <a:lnTo>
                    <a:pt x="62" y="636"/>
                  </a:lnTo>
                  <a:lnTo>
                    <a:pt x="41" y="623"/>
                  </a:lnTo>
                  <a:lnTo>
                    <a:pt x="26" y="583"/>
                  </a:lnTo>
                  <a:lnTo>
                    <a:pt x="9" y="577"/>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4" name="Freeform 142"/>
            <p:cNvSpPr>
              <a:spLocks/>
            </p:cNvSpPr>
            <p:nvPr/>
          </p:nvSpPr>
          <p:spPr bwMode="auto">
            <a:xfrm>
              <a:off x="5396352" y="3062168"/>
              <a:ext cx="443007" cy="556732"/>
            </a:xfrm>
            <a:custGeom>
              <a:avLst/>
              <a:gdLst>
                <a:gd name="T0" fmla="*/ 0 w 585"/>
                <a:gd name="T1" fmla="*/ 646 h 735"/>
                <a:gd name="T2" fmla="*/ 0 w 585"/>
                <a:gd name="T3" fmla="*/ 646 h 735"/>
                <a:gd name="T4" fmla="*/ 126 w 585"/>
                <a:gd name="T5" fmla="*/ 0 h 735"/>
                <a:gd name="T6" fmla="*/ 412 w 585"/>
                <a:gd name="T7" fmla="*/ 51 h 735"/>
                <a:gd name="T8" fmla="*/ 390 w 585"/>
                <a:gd name="T9" fmla="*/ 182 h 735"/>
                <a:gd name="T10" fmla="*/ 584 w 585"/>
                <a:gd name="T11" fmla="*/ 212 h 735"/>
                <a:gd name="T12" fmla="*/ 511 w 585"/>
                <a:gd name="T13" fmla="*/ 734 h 735"/>
                <a:gd name="T14" fmla="*/ 0 w 585"/>
                <a:gd name="T15" fmla="*/ 646 h 735"/>
                <a:gd name="T16" fmla="*/ 0 w 585"/>
                <a:gd name="T17" fmla="*/ 646 h 7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5"/>
                <a:gd name="T28" fmla="*/ 0 h 735"/>
                <a:gd name="T29" fmla="*/ 585 w 585"/>
                <a:gd name="T30" fmla="*/ 735 h 7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5" h="735">
                  <a:moveTo>
                    <a:pt x="0" y="646"/>
                  </a:moveTo>
                  <a:lnTo>
                    <a:pt x="0" y="646"/>
                  </a:lnTo>
                  <a:lnTo>
                    <a:pt x="126" y="0"/>
                  </a:lnTo>
                  <a:lnTo>
                    <a:pt x="412" y="51"/>
                  </a:lnTo>
                  <a:lnTo>
                    <a:pt x="390" y="182"/>
                  </a:lnTo>
                  <a:lnTo>
                    <a:pt x="584" y="212"/>
                  </a:lnTo>
                  <a:lnTo>
                    <a:pt x="511" y="734"/>
                  </a:lnTo>
                  <a:lnTo>
                    <a:pt x="0" y="64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5" name="Freeform 143"/>
            <p:cNvSpPr>
              <a:spLocks/>
            </p:cNvSpPr>
            <p:nvPr/>
          </p:nvSpPr>
          <p:spPr bwMode="auto">
            <a:xfrm>
              <a:off x="8381540" y="2682681"/>
              <a:ext cx="126465" cy="250719"/>
            </a:xfrm>
            <a:custGeom>
              <a:avLst/>
              <a:gdLst>
                <a:gd name="T0" fmla="*/ 0 w 167"/>
                <a:gd name="T1" fmla="*/ 42 h 331"/>
                <a:gd name="T2" fmla="*/ 0 w 167"/>
                <a:gd name="T3" fmla="*/ 42 h 331"/>
                <a:gd name="T4" fmla="*/ 26 w 167"/>
                <a:gd name="T5" fmla="*/ 135 h 331"/>
                <a:gd name="T6" fmla="*/ 32 w 167"/>
                <a:gd name="T7" fmla="*/ 196 h 331"/>
                <a:gd name="T8" fmla="*/ 60 w 167"/>
                <a:gd name="T9" fmla="*/ 256 h 331"/>
                <a:gd name="T10" fmla="*/ 75 w 167"/>
                <a:gd name="T11" fmla="*/ 330 h 331"/>
                <a:gd name="T12" fmla="*/ 150 w 167"/>
                <a:gd name="T13" fmla="*/ 313 h 331"/>
                <a:gd name="T14" fmla="*/ 136 w 167"/>
                <a:gd name="T15" fmla="*/ 200 h 331"/>
                <a:gd name="T16" fmla="*/ 144 w 167"/>
                <a:gd name="T17" fmla="*/ 121 h 331"/>
                <a:gd name="T18" fmla="*/ 164 w 167"/>
                <a:gd name="T19" fmla="*/ 84 h 331"/>
                <a:gd name="T20" fmla="*/ 166 w 167"/>
                <a:gd name="T21" fmla="*/ 0 h 331"/>
                <a:gd name="T22" fmla="*/ 0 w 167"/>
                <a:gd name="T23" fmla="*/ 42 h 331"/>
                <a:gd name="T24" fmla="*/ 0 w 167"/>
                <a:gd name="T25" fmla="*/ 42 h 3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331"/>
                <a:gd name="T41" fmla="*/ 167 w 167"/>
                <a:gd name="T42" fmla="*/ 331 h 3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331">
                  <a:moveTo>
                    <a:pt x="0" y="42"/>
                  </a:moveTo>
                  <a:lnTo>
                    <a:pt x="0" y="42"/>
                  </a:lnTo>
                  <a:lnTo>
                    <a:pt x="26" y="135"/>
                  </a:lnTo>
                  <a:lnTo>
                    <a:pt x="32" y="196"/>
                  </a:lnTo>
                  <a:lnTo>
                    <a:pt x="60" y="256"/>
                  </a:lnTo>
                  <a:lnTo>
                    <a:pt x="75" y="330"/>
                  </a:lnTo>
                  <a:lnTo>
                    <a:pt x="150" y="313"/>
                  </a:lnTo>
                  <a:lnTo>
                    <a:pt x="136" y="200"/>
                  </a:lnTo>
                  <a:lnTo>
                    <a:pt x="144" y="121"/>
                  </a:lnTo>
                  <a:lnTo>
                    <a:pt x="164" y="84"/>
                  </a:lnTo>
                  <a:lnTo>
                    <a:pt x="166" y="0"/>
                  </a:lnTo>
                  <a:lnTo>
                    <a:pt x="0" y="42"/>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nvGrpSpPr>
            <p:cNvPr id="82006" name="Group 144"/>
            <p:cNvGrpSpPr>
              <a:grpSpLocks/>
            </p:cNvGrpSpPr>
            <p:nvPr/>
          </p:nvGrpSpPr>
          <p:grpSpPr bwMode="auto">
            <a:xfrm>
              <a:off x="7776476" y="3330309"/>
              <a:ext cx="614909" cy="344644"/>
              <a:chOff x="4201" y="1870"/>
              <a:chExt cx="812" cy="455"/>
            </a:xfrm>
            <a:solidFill>
              <a:schemeClr val="accent3">
                <a:lumMod val="20000"/>
                <a:lumOff val="80000"/>
              </a:schemeClr>
            </a:solidFill>
          </p:grpSpPr>
          <p:sp>
            <p:nvSpPr>
              <p:cNvPr id="82014" name="Freeform 145"/>
              <p:cNvSpPr>
                <a:spLocks/>
              </p:cNvSpPr>
              <p:nvPr/>
            </p:nvSpPr>
            <p:spPr bwMode="auto">
              <a:xfrm>
                <a:off x="4201" y="1870"/>
                <a:ext cx="802" cy="455"/>
              </a:xfrm>
              <a:custGeom>
                <a:avLst/>
                <a:gdLst>
                  <a:gd name="T0" fmla="*/ 0 w 802"/>
                  <a:gd name="T1" fmla="*/ 454 h 455"/>
                  <a:gd name="T2" fmla="*/ 75 w 802"/>
                  <a:gd name="T3" fmla="*/ 395 h 455"/>
                  <a:gd name="T4" fmla="*/ 127 w 802"/>
                  <a:gd name="T5" fmla="*/ 344 h 455"/>
                  <a:gd name="T6" fmla="*/ 184 w 802"/>
                  <a:gd name="T7" fmla="*/ 344 h 455"/>
                  <a:gd name="T8" fmla="*/ 236 w 802"/>
                  <a:gd name="T9" fmla="*/ 337 h 455"/>
                  <a:gd name="T10" fmla="*/ 273 w 802"/>
                  <a:gd name="T11" fmla="*/ 307 h 455"/>
                  <a:gd name="T12" fmla="*/ 334 w 802"/>
                  <a:gd name="T13" fmla="*/ 272 h 455"/>
                  <a:gd name="T14" fmla="*/ 360 w 802"/>
                  <a:gd name="T15" fmla="*/ 178 h 455"/>
                  <a:gd name="T16" fmla="*/ 405 w 802"/>
                  <a:gd name="T17" fmla="*/ 152 h 455"/>
                  <a:gd name="T18" fmla="*/ 442 w 802"/>
                  <a:gd name="T19" fmla="*/ 99 h 455"/>
                  <a:gd name="T20" fmla="*/ 478 w 802"/>
                  <a:gd name="T21" fmla="*/ 0 h 455"/>
                  <a:gd name="T22" fmla="*/ 544 w 802"/>
                  <a:gd name="T23" fmla="*/ 6 h 455"/>
                  <a:gd name="T24" fmla="*/ 586 w 802"/>
                  <a:gd name="T25" fmla="*/ 33 h 455"/>
                  <a:gd name="T26" fmla="*/ 622 w 802"/>
                  <a:gd name="T27" fmla="*/ 61 h 455"/>
                  <a:gd name="T28" fmla="*/ 603 w 802"/>
                  <a:gd name="T29" fmla="*/ 104 h 455"/>
                  <a:gd name="T30" fmla="*/ 631 w 802"/>
                  <a:gd name="T31" fmla="*/ 116 h 455"/>
                  <a:gd name="T32" fmla="*/ 646 w 802"/>
                  <a:gd name="T33" fmla="*/ 137 h 455"/>
                  <a:gd name="T34" fmla="*/ 693 w 802"/>
                  <a:gd name="T35" fmla="*/ 152 h 455"/>
                  <a:gd name="T36" fmla="*/ 717 w 802"/>
                  <a:gd name="T37" fmla="*/ 170 h 455"/>
                  <a:gd name="T38" fmla="*/ 723 w 802"/>
                  <a:gd name="T39" fmla="*/ 199 h 455"/>
                  <a:gd name="T40" fmla="*/ 688 w 802"/>
                  <a:gd name="T41" fmla="*/ 183 h 455"/>
                  <a:gd name="T42" fmla="*/ 702 w 802"/>
                  <a:gd name="T43" fmla="*/ 206 h 455"/>
                  <a:gd name="T44" fmla="*/ 714 w 802"/>
                  <a:gd name="T45" fmla="*/ 214 h 455"/>
                  <a:gd name="T46" fmla="*/ 739 w 802"/>
                  <a:gd name="T47" fmla="*/ 237 h 455"/>
                  <a:gd name="T48" fmla="*/ 719 w 802"/>
                  <a:gd name="T49" fmla="*/ 229 h 455"/>
                  <a:gd name="T50" fmla="*/ 729 w 802"/>
                  <a:gd name="T51" fmla="*/ 245 h 455"/>
                  <a:gd name="T52" fmla="*/ 692 w 802"/>
                  <a:gd name="T53" fmla="*/ 230 h 455"/>
                  <a:gd name="T54" fmla="*/ 687 w 802"/>
                  <a:gd name="T55" fmla="*/ 234 h 455"/>
                  <a:gd name="T56" fmla="*/ 726 w 802"/>
                  <a:gd name="T57" fmla="*/ 254 h 455"/>
                  <a:gd name="T58" fmla="*/ 737 w 802"/>
                  <a:gd name="T59" fmla="*/ 267 h 455"/>
                  <a:gd name="T60" fmla="*/ 745 w 802"/>
                  <a:gd name="T61" fmla="*/ 273 h 455"/>
                  <a:gd name="T62" fmla="*/ 714 w 802"/>
                  <a:gd name="T63" fmla="*/ 273 h 455"/>
                  <a:gd name="T64" fmla="*/ 682 w 802"/>
                  <a:gd name="T65" fmla="*/ 259 h 455"/>
                  <a:gd name="T66" fmla="*/ 667 w 802"/>
                  <a:gd name="T67" fmla="*/ 262 h 455"/>
                  <a:gd name="T68" fmla="*/ 706 w 802"/>
                  <a:gd name="T69" fmla="*/ 280 h 455"/>
                  <a:gd name="T70" fmla="*/ 745 w 802"/>
                  <a:gd name="T71" fmla="*/ 294 h 455"/>
                  <a:gd name="T72" fmla="*/ 759 w 802"/>
                  <a:gd name="T73" fmla="*/ 287 h 455"/>
                  <a:gd name="T74" fmla="*/ 801 w 802"/>
                  <a:gd name="T75" fmla="*/ 326 h 455"/>
                  <a:gd name="T76" fmla="*/ 782 w 802"/>
                  <a:gd name="T77" fmla="*/ 332 h 455"/>
                  <a:gd name="T78" fmla="*/ 207 w 802"/>
                  <a:gd name="T79" fmla="*/ 426 h 455"/>
                  <a:gd name="T80" fmla="*/ 0 w 802"/>
                  <a:gd name="T81" fmla="*/ 454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2"/>
                  <a:gd name="T124" fmla="*/ 0 h 455"/>
                  <a:gd name="T125" fmla="*/ 802 w 802"/>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2" h="455">
                    <a:moveTo>
                      <a:pt x="0" y="454"/>
                    </a:moveTo>
                    <a:lnTo>
                      <a:pt x="0" y="454"/>
                    </a:lnTo>
                    <a:lnTo>
                      <a:pt x="75" y="405"/>
                    </a:lnTo>
                    <a:lnTo>
                      <a:pt x="75" y="395"/>
                    </a:lnTo>
                    <a:lnTo>
                      <a:pt x="101" y="362"/>
                    </a:lnTo>
                    <a:lnTo>
                      <a:pt x="127" y="344"/>
                    </a:lnTo>
                    <a:lnTo>
                      <a:pt x="155" y="310"/>
                    </a:lnTo>
                    <a:lnTo>
                      <a:pt x="184" y="344"/>
                    </a:lnTo>
                    <a:lnTo>
                      <a:pt x="221" y="326"/>
                    </a:lnTo>
                    <a:lnTo>
                      <a:pt x="236" y="337"/>
                    </a:lnTo>
                    <a:lnTo>
                      <a:pt x="259" y="326"/>
                    </a:lnTo>
                    <a:lnTo>
                      <a:pt x="273" y="307"/>
                    </a:lnTo>
                    <a:lnTo>
                      <a:pt x="313" y="300"/>
                    </a:lnTo>
                    <a:lnTo>
                      <a:pt x="334" y="272"/>
                    </a:lnTo>
                    <a:lnTo>
                      <a:pt x="323" y="265"/>
                    </a:lnTo>
                    <a:lnTo>
                      <a:pt x="360" y="178"/>
                    </a:lnTo>
                    <a:lnTo>
                      <a:pt x="369" y="135"/>
                    </a:lnTo>
                    <a:lnTo>
                      <a:pt x="405" y="152"/>
                    </a:lnTo>
                    <a:lnTo>
                      <a:pt x="424" y="102"/>
                    </a:lnTo>
                    <a:lnTo>
                      <a:pt x="442" y="99"/>
                    </a:lnTo>
                    <a:lnTo>
                      <a:pt x="470" y="52"/>
                    </a:lnTo>
                    <a:lnTo>
                      <a:pt x="478" y="0"/>
                    </a:lnTo>
                    <a:lnTo>
                      <a:pt x="534" y="32"/>
                    </a:lnTo>
                    <a:lnTo>
                      <a:pt x="544" y="6"/>
                    </a:lnTo>
                    <a:lnTo>
                      <a:pt x="570" y="12"/>
                    </a:lnTo>
                    <a:lnTo>
                      <a:pt x="586" y="33"/>
                    </a:lnTo>
                    <a:lnTo>
                      <a:pt x="610" y="45"/>
                    </a:lnTo>
                    <a:lnTo>
                      <a:pt x="622" y="61"/>
                    </a:lnTo>
                    <a:lnTo>
                      <a:pt x="620" y="75"/>
                    </a:lnTo>
                    <a:lnTo>
                      <a:pt x="603" y="104"/>
                    </a:lnTo>
                    <a:lnTo>
                      <a:pt x="610" y="124"/>
                    </a:lnTo>
                    <a:lnTo>
                      <a:pt x="631" y="116"/>
                    </a:lnTo>
                    <a:lnTo>
                      <a:pt x="639" y="130"/>
                    </a:lnTo>
                    <a:lnTo>
                      <a:pt x="646" y="137"/>
                    </a:lnTo>
                    <a:lnTo>
                      <a:pt x="682" y="139"/>
                    </a:lnTo>
                    <a:lnTo>
                      <a:pt x="693" y="152"/>
                    </a:lnTo>
                    <a:lnTo>
                      <a:pt x="726" y="160"/>
                    </a:lnTo>
                    <a:lnTo>
                      <a:pt x="717" y="170"/>
                    </a:lnTo>
                    <a:lnTo>
                      <a:pt x="721" y="190"/>
                    </a:lnTo>
                    <a:lnTo>
                      <a:pt x="723" y="199"/>
                    </a:lnTo>
                    <a:lnTo>
                      <a:pt x="710" y="196"/>
                    </a:lnTo>
                    <a:lnTo>
                      <a:pt x="688" y="183"/>
                    </a:lnTo>
                    <a:lnTo>
                      <a:pt x="653" y="159"/>
                    </a:lnTo>
                    <a:lnTo>
                      <a:pt x="702" y="206"/>
                    </a:lnTo>
                    <a:lnTo>
                      <a:pt x="728" y="206"/>
                    </a:lnTo>
                    <a:lnTo>
                      <a:pt x="714" y="214"/>
                    </a:lnTo>
                    <a:lnTo>
                      <a:pt x="739" y="227"/>
                    </a:lnTo>
                    <a:lnTo>
                      <a:pt x="739" y="237"/>
                    </a:lnTo>
                    <a:lnTo>
                      <a:pt x="729" y="229"/>
                    </a:lnTo>
                    <a:lnTo>
                      <a:pt x="719" y="229"/>
                    </a:lnTo>
                    <a:lnTo>
                      <a:pt x="722" y="238"/>
                    </a:lnTo>
                    <a:lnTo>
                      <a:pt x="729" y="245"/>
                    </a:lnTo>
                    <a:lnTo>
                      <a:pt x="719" y="250"/>
                    </a:lnTo>
                    <a:lnTo>
                      <a:pt x="692" y="230"/>
                    </a:lnTo>
                    <a:lnTo>
                      <a:pt x="681" y="220"/>
                    </a:lnTo>
                    <a:lnTo>
                      <a:pt x="687" y="234"/>
                    </a:lnTo>
                    <a:lnTo>
                      <a:pt x="714" y="254"/>
                    </a:lnTo>
                    <a:lnTo>
                      <a:pt x="726" y="254"/>
                    </a:lnTo>
                    <a:lnTo>
                      <a:pt x="738" y="259"/>
                    </a:lnTo>
                    <a:lnTo>
                      <a:pt x="737" y="267"/>
                    </a:lnTo>
                    <a:lnTo>
                      <a:pt x="744" y="267"/>
                    </a:lnTo>
                    <a:lnTo>
                      <a:pt x="745" y="273"/>
                    </a:lnTo>
                    <a:lnTo>
                      <a:pt x="735" y="282"/>
                    </a:lnTo>
                    <a:lnTo>
                      <a:pt x="714" y="273"/>
                    </a:lnTo>
                    <a:lnTo>
                      <a:pt x="707" y="262"/>
                    </a:lnTo>
                    <a:lnTo>
                      <a:pt x="682" y="259"/>
                    </a:lnTo>
                    <a:lnTo>
                      <a:pt x="677" y="251"/>
                    </a:lnTo>
                    <a:lnTo>
                      <a:pt x="667" y="262"/>
                    </a:lnTo>
                    <a:lnTo>
                      <a:pt x="704" y="271"/>
                    </a:lnTo>
                    <a:lnTo>
                      <a:pt x="706" y="280"/>
                    </a:lnTo>
                    <a:lnTo>
                      <a:pt x="735" y="294"/>
                    </a:lnTo>
                    <a:lnTo>
                      <a:pt x="745" y="294"/>
                    </a:lnTo>
                    <a:lnTo>
                      <a:pt x="747" y="283"/>
                    </a:lnTo>
                    <a:lnTo>
                      <a:pt x="759" y="287"/>
                    </a:lnTo>
                    <a:lnTo>
                      <a:pt x="778" y="284"/>
                    </a:lnTo>
                    <a:lnTo>
                      <a:pt x="801" y="326"/>
                    </a:lnTo>
                    <a:lnTo>
                      <a:pt x="787" y="319"/>
                    </a:lnTo>
                    <a:lnTo>
                      <a:pt x="782" y="332"/>
                    </a:lnTo>
                    <a:lnTo>
                      <a:pt x="466" y="393"/>
                    </a:lnTo>
                    <a:lnTo>
                      <a:pt x="207" y="426"/>
                    </a:lnTo>
                    <a:lnTo>
                      <a:pt x="0" y="454"/>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5" name="Freeform 146"/>
              <p:cNvSpPr>
                <a:spLocks/>
              </p:cNvSpPr>
              <p:nvPr/>
            </p:nvSpPr>
            <p:spPr bwMode="auto">
              <a:xfrm>
                <a:off x="4968" y="1996"/>
                <a:ext cx="45" cy="130"/>
              </a:xfrm>
              <a:custGeom>
                <a:avLst/>
                <a:gdLst>
                  <a:gd name="T0" fmla="*/ 0 w 45"/>
                  <a:gd name="T1" fmla="*/ 73 h 130"/>
                  <a:gd name="T2" fmla="*/ 0 w 45"/>
                  <a:gd name="T3" fmla="*/ 73 h 130"/>
                  <a:gd name="T4" fmla="*/ 0 w 45"/>
                  <a:gd name="T5" fmla="*/ 113 h 130"/>
                  <a:gd name="T6" fmla="*/ 9 w 45"/>
                  <a:gd name="T7" fmla="*/ 129 h 130"/>
                  <a:gd name="T8" fmla="*/ 15 w 45"/>
                  <a:gd name="T9" fmla="*/ 82 h 130"/>
                  <a:gd name="T10" fmla="*/ 32 w 45"/>
                  <a:gd name="T11" fmla="*/ 62 h 130"/>
                  <a:gd name="T12" fmla="*/ 44 w 45"/>
                  <a:gd name="T13" fmla="*/ 0 h 130"/>
                  <a:gd name="T14" fmla="*/ 18 w 45"/>
                  <a:gd name="T15" fmla="*/ 14 h 130"/>
                  <a:gd name="T16" fmla="*/ 0 w 45"/>
                  <a:gd name="T17" fmla="*/ 73 h 130"/>
                  <a:gd name="T18" fmla="*/ 0 w 45"/>
                  <a:gd name="T19" fmla="*/ 73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130"/>
                  <a:gd name="T32" fmla="*/ 45 w 45"/>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130">
                    <a:moveTo>
                      <a:pt x="0" y="73"/>
                    </a:moveTo>
                    <a:lnTo>
                      <a:pt x="0" y="73"/>
                    </a:lnTo>
                    <a:lnTo>
                      <a:pt x="0" y="113"/>
                    </a:lnTo>
                    <a:lnTo>
                      <a:pt x="9" y="129"/>
                    </a:lnTo>
                    <a:lnTo>
                      <a:pt x="15" y="82"/>
                    </a:lnTo>
                    <a:lnTo>
                      <a:pt x="32" y="62"/>
                    </a:lnTo>
                    <a:lnTo>
                      <a:pt x="44" y="0"/>
                    </a:lnTo>
                    <a:lnTo>
                      <a:pt x="18" y="14"/>
                    </a:lnTo>
                    <a:lnTo>
                      <a:pt x="0" y="73"/>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grpSp>
          <p:nvGrpSpPr>
            <p:cNvPr id="82007" name="Group 147"/>
            <p:cNvGrpSpPr>
              <a:grpSpLocks/>
            </p:cNvGrpSpPr>
            <p:nvPr/>
          </p:nvGrpSpPr>
          <p:grpSpPr bwMode="auto">
            <a:xfrm>
              <a:off x="4910180" y="2247900"/>
              <a:ext cx="526308" cy="383274"/>
              <a:chOff x="416" y="441"/>
              <a:chExt cx="695" cy="506"/>
            </a:xfrm>
            <a:solidFill>
              <a:schemeClr val="accent3">
                <a:lumMod val="20000"/>
                <a:lumOff val="80000"/>
              </a:schemeClr>
            </a:solidFill>
          </p:grpSpPr>
          <p:sp>
            <p:nvSpPr>
              <p:cNvPr id="82011" name="Freeform 148"/>
              <p:cNvSpPr>
                <a:spLocks/>
              </p:cNvSpPr>
              <p:nvPr/>
            </p:nvSpPr>
            <p:spPr bwMode="auto">
              <a:xfrm>
                <a:off x="416" y="441"/>
                <a:ext cx="695" cy="506"/>
              </a:xfrm>
              <a:custGeom>
                <a:avLst/>
                <a:gdLst>
                  <a:gd name="T0" fmla="*/ 26 w 695"/>
                  <a:gd name="T1" fmla="*/ 109 h 506"/>
                  <a:gd name="T2" fmla="*/ 26 w 695"/>
                  <a:gd name="T3" fmla="*/ 177 h 506"/>
                  <a:gd name="T4" fmla="*/ 50 w 695"/>
                  <a:gd name="T5" fmla="*/ 223 h 506"/>
                  <a:gd name="T6" fmla="*/ 16 w 695"/>
                  <a:gd name="T7" fmla="*/ 238 h 506"/>
                  <a:gd name="T8" fmla="*/ 35 w 695"/>
                  <a:gd name="T9" fmla="*/ 255 h 506"/>
                  <a:gd name="T10" fmla="*/ 15 w 695"/>
                  <a:gd name="T11" fmla="*/ 293 h 506"/>
                  <a:gd name="T12" fmla="*/ 12 w 695"/>
                  <a:gd name="T13" fmla="*/ 260 h 506"/>
                  <a:gd name="T14" fmla="*/ 50 w 695"/>
                  <a:gd name="T15" fmla="*/ 325 h 506"/>
                  <a:gd name="T16" fmla="*/ 92 w 695"/>
                  <a:gd name="T17" fmla="*/ 390 h 506"/>
                  <a:gd name="T18" fmla="*/ 197 w 695"/>
                  <a:gd name="T19" fmla="*/ 439 h 506"/>
                  <a:gd name="T20" fmla="*/ 433 w 695"/>
                  <a:gd name="T21" fmla="*/ 461 h 506"/>
                  <a:gd name="T22" fmla="*/ 694 w 695"/>
                  <a:gd name="T23" fmla="*/ 125 h 506"/>
                  <a:gd name="T24" fmla="*/ 211 w 695"/>
                  <a:gd name="T25" fmla="*/ 9 h 506"/>
                  <a:gd name="T26" fmla="*/ 210 w 695"/>
                  <a:gd name="T27" fmla="*/ 26 h 506"/>
                  <a:gd name="T28" fmla="*/ 226 w 695"/>
                  <a:gd name="T29" fmla="*/ 35 h 506"/>
                  <a:gd name="T30" fmla="*/ 216 w 695"/>
                  <a:gd name="T31" fmla="*/ 75 h 506"/>
                  <a:gd name="T32" fmla="*/ 201 w 695"/>
                  <a:gd name="T33" fmla="*/ 73 h 506"/>
                  <a:gd name="T34" fmla="*/ 213 w 695"/>
                  <a:gd name="T35" fmla="*/ 122 h 506"/>
                  <a:gd name="T36" fmla="*/ 220 w 695"/>
                  <a:gd name="T37" fmla="*/ 138 h 506"/>
                  <a:gd name="T38" fmla="*/ 201 w 695"/>
                  <a:gd name="T39" fmla="*/ 162 h 506"/>
                  <a:gd name="T40" fmla="*/ 197 w 695"/>
                  <a:gd name="T41" fmla="*/ 180 h 506"/>
                  <a:gd name="T42" fmla="*/ 179 w 695"/>
                  <a:gd name="T43" fmla="*/ 216 h 506"/>
                  <a:gd name="T44" fmla="*/ 170 w 695"/>
                  <a:gd name="T45" fmla="*/ 220 h 506"/>
                  <a:gd name="T46" fmla="*/ 140 w 695"/>
                  <a:gd name="T47" fmla="*/ 226 h 506"/>
                  <a:gd name="T48" fmla="*/ 130 w 695"/>
                  <a:gd name="T49" fmla="*/ 240 h 506"/>
                  <a:gd name="T50" fmla="*/ 122 w 695"/>
                  <a:gd name="T51" fmla="*/ 231 h 506"/>
                  <a:gd name="T52" fmla="*/ 128 w 695"/>
                  <a:gd name="T53" fmla="*/ 217 h 506"/>
                  <a:gd name="T54" fmla="*/ 132 w 695"/>
                  <a:gd name="T55" fmla="*/ 216 h 506"/>
                  <a:gd name="T56" fmla="*/ 143 w 695"/>
                  <a:gd name="T57" fmla="*/ 217 h 506"/>
                  <a:gd name="T58" fmla="*/ 165 w 695"/>
                  <a:gd name="T59" fmla="*/ 202 h 506"/>
                  <a:gd name="T60" fmla="*/ 165 w 695"/>
                  <a:gd name="T61" fmla="*/ 210 h 506"/>
                  <a:gd name="T62" fmla="*/ 178 w 695"/>
                  <a:gd name="T63" fmla="*/ 183 h 506"/>
                  <a:gd name="T64" fmla="*/ 174 w 695"/>
                  <a:gd name="T65" fmla="*/ 177 h 506"/>
                  <a:gd name="T66" fmla="*/ 192 w 695"/>
                  <a:gd name="T67" fmla="*/ 143 h 506"/>
                  <a:gd name="T68" fmla="*/ 181 w 695"/>
                  <a:gd name="T69" fmla="*/ 146 h 506"/>
                  <a:gd name="T70" fmla="*/ 154 w 695"/>
                  <a:gd name="T71" fmla="*/ 165 h 506"/>
                  <a:gd name="T72" fmla="*/ 148 w 695"/>
                  <a:gd name="T73" fmla="*/ 191 h 506"/>
                  <a:gd name="T74" fmla="*/ 138 w 695"/>
                  <a:gd name="T75" fmla="*/ 165 h 506"/>
                  <a:gd name="T76" fmla="*/ 168 w 695"/>
                  <a:gd name="T77" fmla="*/ 150 h 506"/>
                  <a:gd name="T78" fmla="*/ 183 w 695"/>
                  <a:gd name="T79" fmla="*/ 111 h 506"/>
                  <a:gd name="T80" fmla="*/ 180 w 695"/>
                  <a:gd name="T81" fmla="*/ 105 h 506"/>
                  <a:gd name="T82" fmla="*/ 166 w 695"/>
                  <a:gd name="T83" fmla="*/ 122 h 506"/>
                  <a:gd name="T84" fmla="*/ 157 w 695"/>
                  <a:gd name="T85" fmla="*/ 111 h 506"/>
                  <a:gd name="T86" fmla="*/ 72 w 695"/>
                  <a:gd name="T87" fmla="*/ 63 h 506"/>
                  <a:gd name="T88" fmla="*/ 16 w 695"/>
                  <a:gd name="T89" fmla="*/ 86 h 5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5"/>
                  <a:gd name="T136" fmla="*/ 0 h 506"/>
                  <a:gd name="T137" fmla="*/ 695 w 695"/>
                  <a:gd name="T138" fmla="*/ 506 h 5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5" h="506">
                    <a:moveTo>
                      <a:pt x="16" y="86"/>
                    </a:moveTo>
                    <a:lnTo>
                      <a:pt x="16" y="86"/>
                    </a:lnTo>
                    <a:lnTo>
                      <a:pt x="26" y="109"/>
                    </a:lnTo>
                    <a:lnTo>
                      <a:pt x="24" y="139"/>
                    </a:lnTo>
                    <a:lnTo>
                      <a:pt x="22" y="165"/>
                    </a:lnTo>
                    <a:lnTo>
                      <a:pt x="26" y="177"/>
                    </a:lnTo>
                    <a:lnTo>
                      <a:pt x="20" y="215"/>
                    </a:lnTo>
                    <a:lnTo>
                      <a:pt x="32" y="207"/>
                    </a:lnTo>
                    <a:lnTo>
                      <a:pt x="50" y="223"/>
                    </a:lnTo>
                    <a:lnTo>
                      <a:pt x="30" y="224"/>
                    </a:lnTo>
                    <a:lnTo>
                      <a:pt x="18" y="223"/>
                    </a:lnTo>
                    <a:lnTo>
                      <a:pt x="16" y="238"/>
                    </a:lnTo>
                    <a:lnTo>
                      <a:pt x="16" y="249"/>
                    </a:lnTo>
                    <a:lnTo>
                      <a:pt x="32" y="249"/>
                    </a:lnTo>
                    <a:lnTo>
                      <a:pt x="35" y="255"/>
                    </a:lnTo>
                    <a:lnTo>
                      <a:pt x="22" y="261"/>
                    </a:lnTo>
                    <a:lnTo>
                      <a:pt x="24" y="277"/>
                    </a:lnTo>
                    <a:lnTo>
                      <a:pt x="15" y="293"/>
                    </a:lnTo>
                    <a:lnTo>
                      <a:pt x="9" y="292"/>
                    </a:lnTo>
                    <a:lnTo>
                      <a:pt x="15" y="267"/>
                    </a:lnTo>
                    <a:lnTo>
                      <a:pt x="12" y="260"/>
                    </a:lnTo>
                    <a:lnTo>
                      <a:pt x="0" y="298"/>
                    </a:lnTo>
                    <a:lnTo>
                      <a:pt x="18" y="311"/>
                    </a:lnTo>
                    <a:lnTo>
                      <a:pt x="50" y="325"/>
                    </a:lnTo>
                    <a:lnTo>
                      <a:pt x="52" y="338"/>
                    </a:lnTo>
                    <a:lnTo>
                      <a:pt x="65" y="339"/>
                    </a:lnTo>
                    <a:lnTo>
                      <a:pt x="92" y="390"/>
                    </a:lnTo>
                    <a:lnTo>
                      <a:pt x="85" y="407"/>
                    </a:lnTo>
                    <a:lnTo>
                      <a:pt x="127" y="441"/>
                    </a:lnTo>
                    <a:lnTo>
                      <a:pt x="197" y="439"/>
                    </a:lnTo>
                    <a:lnTo>
                      <a:pt x="249" y="461"/>
                    </a:lnTo>
                    <a:lnTo>
                      <a:pt x="274" y="457"/>
                    </a:lnTo>
                    <a:lnTo>
                      <a:pt x="433" y="461"/>
                    </a:lnTo>
                    <a:lnTo>
                      <a:pt x="614" y="505"/>
                    </a:lnTo>
                    <a:lnTo>
                      <a:pt x="617" y="449"/>
                    </a:lnTo>
                    <a:lnTo>
                      <a:pt x="694" y="125"/>
                    </a:lnTo>
                    <a:lnTo>
                      <a:pt x="212" y="0"/>
                    </a:lnTo>
                    <a:lnTo>
                      <a:pt x="208" y="2"/>
                    </a:lnTo>
                    <a:lnTo>
                      <a:pt x="211" y="9"/>
                    </a:lnTo>
                    <a:lnTo>
                      <a:pt x="206" y="11"/>
                    </a:lnTo>
                    <a:lnTo>
                      <a:pt x="211" y="19"/>
                    </a:lnTo>
                    <a:lnTo>
                      <a:pt x="210" y="26"/>
                    </a:lnTo>
                    <a:lnTo>
                      <a:pt x="211" y="35"/>
                    </a:lnTo>
                    <a:lnTo>
                      <a:pt x="218" y="31"/>
                    </a:lnTo>
                    <a:lnTo>
                      <a:pt x="226" y="35"/>
                    </a:lnTo>
                    <a:lnTo>
                      <a:pt x="224" y="49"/>
                    </a:lnTo>
                    <a:lnTo>
                      <a:pt x="225" y="56"/>
                    </a:lnTo>
                    <a:lnTo>
                      <a:pt x="216" y="75"/>
                    </a:lnTo>
                    <a:lnTo>
                      <a:pt x="204" y="63"/>
                    </a:lnTo>
                    <a:lnTo>
                      <a:pt x="201" y="64"/>
                    </a:lnTo>
                    <a:lnTo>
                      <a:pt x="201" y="73"/>
                    </a:lnTo>
                    <a:lnTo>
                      <a:pt x="209" y="75"/>
                    </a:lnTo>
                    <a:lnTo>
                      <a:pt x="218" y="96"/>
                    </a:lnTo>
                    <a:lnTo>
                      <a:pt x="213" y="122"/>
                    </a:lnTo>
                    <a:lnTo>
                      <a:pt x="218" y="130"/>
                    </a:lnTo>
                    <a:lnTo>
                      <a:pt x="224" y="131"/>
                    </a:lnTo>
                    <a:lnTo>
                      <a:pt x="220" y="138"/>
                    </a:lnTo>
                    <a:lnTo>
                      <a:pt x="213" y="139"/>
                    </a:lnTo>
                    <a:lnTo>
                      <a:pt x="201" y="156"/>
                    </a:lnTo>
                    <a:lnTo>
                      <a:pt x="201" y="162"/>
                    </a:lnTo>
                    <a:lnTo>
                      <a:pt x="197" y="171"/>
                    </a:lnTo>
                    <a:lnTo>
                      <a:pt x="192" y="173"/>
                    </a:lnTo>
                    <a:lnTo>
                      <a:pt x="197" y="180"/>
                    </a:lnTo>
                    <a:lnTo>
                      <a:pt x="191" y="184"/>
                    </a:lnTo>
                    <a:lnTo>
                      <a:pt x="191" y="213"/>
                    </a:lnTo>
                    <a:lnTo>
                      <a:pt x="179" y="216"/>
                    </a:lnTo>
                    <a:lnTo>
                      <a:pt x="179" y="224"/>
                    </a:lnTo>
                    <a:lnTo>
                      <a:pt x="171" y="215"/>
                    </a:lnTo>
                    <a:lnTo>
                      <a:pt x="170" y="220"/>
                    </a:lnTo>
                    <a:lnTo>
                      <a:pt x="150" y="237"/>
                    </a:lnTo>
                    <a:lnTo>
                      <a:pt x="144" y="236"/>
                    </a:lnTo>
                    <a:lnTo>
                      <a:pt x="140" y="226"/>
                    </a:lnTo>
                    <a:lnTo>
                      <a:pt x="138" y="232"/>
                    </a:lnTo>
                    <a:lnTo>
                      <a:pt x="133" y="227"/>
                    </a:lnTo>
                    <a:lnTo>
                      <a:pt x="130" y="240"/>
                    </a:lnTo>
                    <a:lnTo>
                      <a:pt x="128" y="239"/>
                    </a:lnTo>
                    <a:lnTo>
                      <a:pt x="128" y="230"/>
                    </a:lnTo>
                    <a:lnTo>
                      <a:pt x="122" y="231"/>
                    </a:lnTo>
                    <a:lnTo>
                      <a:pt x="130" y="223"/>
                    </a:lnTo>
                    <a:lnTo>
                      <a:pt x="120" y="223"/>
                    </a:lnTo>
                    <a:lnTo>
                      <a:pt x="128" y="217"/>
                    </a:lnTo>
                    <a:lnTo>
                      <a:pt x="118" y="216"/>
                    </a:lnTo>
                    <a:lnTo>
                      <a:pt x="123" y="209"/>
                    </a:lnTo>
                    <a:lnTo>
                      <a:pt x="132" y="216"/>
                    </a:lnTo>
                    <a:lnTo>
                      <a:pt x="136" y="207"/>
                    </a:lnTo>
                    <a:lnTo>
                      <a:pt x="150" y="199"/>
                    </a:lnTo>
                    <a:lnTo>
                      <a:pt x="143" y="217"/>
                    </a:lnTo>
                    <a:lnTo>
                      <a:pt x="146" y="226"/>
                    </a:lnTo>
                    <a:lnTo>
                      <a:pt x="151" y="209"/>
                    </a:lnTo>
                    <a:lnTo>
                      <a:pt x="165" y="202"/>
                    </a:lnTo>
                    <a:lnTo>
                      <a:pt x="158" y="213"/>
                    </a:lnTo>
                    <a:lnTo>
                      <a:pt x="165" y="219"/>
                    </a:lnTo>
                    <a:lnTo>
                      <a:pt x="165" y="210"/>
                    </a:lnTo>
                    <a:lnTo>
                      <a:pt x="172" y="203"/>
                    </a:lnTo>
                    <a:lnTo>
                      <a:pt x="180" y="191"/>
                    </a:lnTo>
                    <a:lnTo>
                      <a:pt x="178" y="183"/>
                    </a:lnTo>
                    <a:lnTo>
                      <a:pt x="165" y="183"/>
                    </a:lnTo>
                    <a:lnTo>
                      <a:pt x="168" y="171"/>
                    </a:lnTo>
                    <a:lnTo>
                      <a:pt x="174" y="177"/>
                    </a:lnTo>
                    <a:lnTo>
                      <a:pt x="175" y="159"/>
                    </a:lnTo>
                    <a:lnTo>
                      <a:pt x="191" y="160"/>
                    </a:lnTo>
                    <a:lnTo>
                      <a:pt x="192" y="143"/>
                    </a:lnTo>
                    <a:lnTo>
                      <a:pt x="186" y="132"/>
                    </a:lnTo>
                    <a:lnTo>
                      <a:pt x="186" y="149"/>
                    </a:lnTo>
                    <a:lnTo>
                      <a:pt x="181" y="146"/>
                    </a:lnTo>
                    <a:lnTo>
                      <a:pt x="171" y="153"/>
                    </a:lnTo>
                    <a:lnTo>
                      <a:pt x="164" y="165"/>
                    </a:lnTo>
                    <a:lnTo>
                      <a:pt x="154" y="165"/>
                    </a:lnTo>
                    <a:lnTo>
                      <a:pt x="138" y="176"/>
                    </a:lnTo>
                    <a:lnTo>
                      <a:pt x="125" y="191"/>
                    </a:lnTo>
                    <a:lnTo>
                      <a:pt x="148" y="191"/>
                    </a:lnTo>
                    <a:lnTo>
                      <a:pt x="128" y="196"/>
                    </a:lnTo>
                    <a:lnTo>
                      <a:pt x="118" y="193"/>
                    </a:lnTo>
                    <a:lnTo>
                      <a:pt x="138" y="165"/>
                    </a:lnTo>
                    <a:lnTo>
                      <a:pt x="151" y="159"/>
                    </a:lnTo>
                    <a:lnTo>
                      <a:pt x="166" y="141"/>
                    </a:lnTo>
                    <a:lnTo>
                      <a:pt x="168" y="150"/>
                    </a:lnTo>
                    <a:lnTo>
                      <a:pt x="178" y="143"/>
                    </a:lnTo>
                    <a:lnTo>
                      <a:pt x="186" y="124"/>
                    </a:lnTo>
                    <a:lnTo>
                      <a:pt x="183" y="111"/>
                    </a:lnTo>
                    <a:lnTo>
                      <a:pt x="181" y="120"/>
                    </a:lnTo>
                    <a:lnTo>
                      <a:pt x="175" y="119"/>
                    </a:lnTo>
                    <a:lnTo>
                      <a:pt x="180" y="105"/>
                    </a:lnTo>
                    <a:lnTo>
                      <a:pt x="173" y="105"/>
                    </a:lnTo>
                    <a:lnTo>
                      <a:pt x="172" y="118"/>
                    </a:lnTo>
                    <a:lnTo>
                      <a:pt x="166" y="122"/>
                    </a:lnTo>
                    <a:lnTo>
                      <a:pt x="166" y="108"/>
                    </a:lnTo>
                    <a:lnTo>
                      <a:pt x="161" y="105"/>
                    </a:lnTo>
                    <a:lnTo>
                      <a:pt x="157" y="111"/>
                    </a:lnTo>
                    <a:lnTo>
                      <a:pt x="150" y="95"/>
                    </a:lnTo>
                    <a:lnTo>
                      <a:pt x="133" y="93"/>
                    </a:lnTo>
                    <a:lnTo>
                      <a:pt x="72" y="63"/>
                    </a:lnTo>
                    <a:lnTo>
                      <a:pt x="30" y="24"/>
                    </a:lnTo>
                    <a:lnTo>
                      <a:pt x="16" y="51"/>
                    </a:lnTo>
                    <a:lnTo>
                      <a:pt x="16" y="8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2" name="Freeform 149"/>
              <p:cNvSpPr>
                <a:spLocks/>
              </p:cNvSpPr>
              <p:nvPr/>
            </p:nvSpPr>
            <p:spPr bwMode="auto">
              <a:xfrm>
                <a:off x="579" y="470"/>
                <a:ext cx="32" cy="38"/>
              </a:xfrm>
              <a:custGeom>
                <a:avLst/>
                <a:gdLst>
                  <a:gd name="T0" fmla="*/ 0 w 32"/>
                  <a:gd name="T1" fmla="*/ 16 h 38"/>
                  <a:gd name="T2" fmla="*/ 0 w 32"/>
                  <a:gd name="T3" fmla="*/ 16 h 38"/>
                  <a:gd name="T4" fmla="*/ 26 w 32"/>
                  <a:gd name="T5" fmla="*/ 0 h 38"/>
                  <a:gd name="T6" fmla="*/ 31 w 32"/>
                  <a:gd name="T7" fmla="*/ 15 h 38"/>
                  <a:gd name="T8" fmla="*/ 27 w 32"/>
                  <a:gd name="T9" fmla="*/ 37 h 38"/>
                  <a:gd name="T10" fmla="*/ 0 w 32"/>
                  <a:gd name="T11" fmla="*/ 16 h 38"/>
                  <a:gd name="T12" fmla="*/ 0 w 32"/>
                  <a:gd name="T13" fmla="*/ 16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16"/>
                    </a:moveTo>
                    <a:lnTo>
                      <a:pt x="0" y="16"/>
                    </a:lnTo>
                    <a:lnTo>
                      <a:pt x="26" y="0"/>
                    </a:lnTo>
                    <a:lnTo>
                      <a:pt x="31" y="15"/>
                    </a:lnTo>
                    <a:lnTo>
                      <a:pt x="27" y="37"/>
                    </a:lnTo>
                    <a:lnTo>
                      <a:pt x="0" y="16"/>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sp>
            <p:nvSpPr>
              <p:cNvPr id="82013" name="Freeform 150"/>
              <p:cNvSpPr>
                <a:spLocks/>
              </p:cNvSpPr>
              <p:nvPr/>
            </p:nvSpPr>
            <p:spPr bwMode="auto">
              <a:xfrm>
                <a:off x="600" y="519"/>
                <a:ext cx="24" cy="54"/>
              </a:xfrm>
              <a:custGeom>
                <a:avLst/>
                <a:gdLst>
                  <a:gd name="T0" fmla="*/ 0 w 24"/>
                  <a:gd name="T1" fmla="*/ 15 h 54"/>
                  <a:gd name="T2" fmla="*/ 0 w 24"/>
                  <a:gd name="T3" fmla="*/ 15 h 54"/>
                  <a:gd name="T4" fmla="*/ 14 w 24"/>
                  <a:gd name="T5" fmla="*/ 0 h 54"/>
                  <a:gd name="T6" fmla="*/ 23 w 24"/>
                  <a:gd name="T7" fmla="*/ 8 h 54"/>
                  <a:gd name="T8" fmla="*/ 18 w 24"/>
                  <a:gd name="T9" fmla="*/ 53 h 54"/>
                  <a:gd name="T10" fmla="*/ 0 w 24"/>
                  <a:gd name="T11" fmla="*/ 15 h 54"/>
                  <a:gd name="T12" fmla="*/ 0 w 24"/>
                  <a:gd name="T13" fmla="*/ 15 h 54"/>
                  <a:gd name="T14" fmla="*/ 0 60000 65536"/>
                  <a:gd name="T15" fmla="*/ 0 60000 65536"/>
                  <a:gd name="T16" fmla="*/ 0 60000 65536"/>
                  <a:gd name="T17" fmla="*/ 0 60000 65536"/>
                  <a:gd name="T18" fmla="*/ 0 60000 65536"/>
                  <a:gd name="T19" fmla="*/ 0 60000 65536"/>
                  <a:gd name="T20" fmla="*/ 0 60000 65536"/>
                  <a:gd name="T21" fmla="*/ 0 w 24"/>
                  <a:gd name="T22" fmla="*/ 0 h 54"/>
                  <a:gd name="T23" fmla="*/ 24 w 2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4">
                    <a:moveTo>
                      <a:pt x="0" y="15"/>
                    </a:moveTo>
                    <a:lnTo>
                      <a:pt x="0" y="15"/>
                    </a:lnTo>
                    <a:lnTo>
                      <a:pt x="14" y="0"/>
                    </a:lnTo>
                    <a:lnTo>
                      <a:pt x="23" y="8"/>
                    </a:lnTo>
                    <a:lnTo>
                      <a:pt x="18" y="53"/>
                    </a:lnTo>
                    <a:lnTo>
                      <a:pt x="0" y="15"/>
                    </a:lnTo>
                  </a:path>
                </a:pathLst>
              </a:custGeom>
              <a:grpFill/>
              <a:ln w="6350" cap="rnd">
                <a:solidFill>
                  <a:schemeClr val="bg1">
                    <a:lumMod val="65000"/>
                  </a:schemeClr>
                </a:solidFill>
                <a:round/>
                <a:headEnd/>
                <a:tailEnd/>
              </a:ln>
            </p:spPr>
            <p:txBody>
              <a:bodyPr/>
              <a:lstStyle/>
              <a:p>
                <a:endParaRPr lang="en-US">
                  <a:latin typeface="Agency FB" pitchFamily="34" charset="0"/>
                </a:endParaRPr>
              </a:p>
            </p:txBody>
          </p:sp>
        </p:grpSp>
        <p:sp>
          <p:nvSpPr>
            <p:cNvPr id="82008" name="Freeform 151"/>
            <p:cNvSpPr>
              <a:spLocks/>
            </p:cNvSpPr>
            <p:nvPr/>
          </p:nvSpPr>
          <p:spPr bwMode="auto">
            <a:xfrm>
              <a:off x="7835543" y="3240171"/>
              <a:ext cx="353649" cy="351461"/>
            </a:xfrm>
            <a:custGeom>
              <a:avLst/>
              <a:gdLst>
                <a:gd name="T0" fmla="*/ 0 w 467"/>
                <a:gd name="T1" fmla="*/ 320 h 464"/>
                <a:gd name="T2" fmla="*/ 0 w 467"/>
                <a:gd name="T3" fmla="*/ 320 h 464"/>
                <a:gd name="T4" fmla="*/ 19 w 467"/>
                <a:gd name="T5" fmla="*/ 384 h 464"/>
                <a:gd name="T6" fmla="*/ 39 w 467"/>
                <a:gd name="T7" fmla="*/ 406 h 464"/>
                <a:gd name="T8" fmla="*/ 77 w 467"/>
                <a:gd name="T9" fmla="*/ 429 h 464"/>
                <a:gd name="T10" fmla="*/ 106 w 467"/>
                <a:gd name="T11" fmla="*/ 463 h 464"/>
                <a:gd name="T12" fmla="*/ 143 w 467"/>
                <a:gd name="T13" fmla="*/ 445 h 464"/>
                <a:gd name="T14" fmla="*/ 158 w 467"/>
                <a:gd name="T15" fmla="*/ 456 h 464"/>
                <a:gd name="T16" fmla="*/ 181 w 467"/>
                <a:gd name="T17" fmla="*/ 445 h 464"/>
                <a:gd name="T18" fmla="*/ 195 w 467"/>
                <a:gd name="T19" fmla="*/ 426 h 464"/>
                <a:gd name="T20" fmla="*/ 235 w 467"/>
                <a:gd name="T21" fmla="*/ 419 h 464"/>
                <a:gd name="T22" fmla="*/ 256 w 467"/>
                <a:gd name="T23" fmla="*/ 391 h 464"/>
                <a:gd name="T24" fmla="*/ 245 w 467"/>
                <a:gd name="T25" fmla="*/ 384 h 464"/>
                <a:gd name="T26" fmla="*/ 282 w 467"/>
                <a:gd name="T27" fmla="*/ 297 h 464"/>
                <a:gd name="T28" fmla="*/ 291 w 467"/>
                <a:gd name="T29" fmla="*/ 254 h 464"/>
                <a:gd name="T30" fmla="*/ 327 w 467"/>
                <a:gd name="T31" fmla="*/ 271 h 464"/>
                <a:gd name="T32" fmla="*/ 346 w 467"/>
                <a:gd name="T33" fmla="*/ 221 h 464"/>
                <a:gd name="T34" fmla="*/ 364 w 467"/>
                <a:gd name="T35" fmla="*/ 218 h 464"/>
                <a:gd name="T36" fmla="*/ 392 w 467"/>
                <a:gd name="T37" fmla="*/ 171 h 464"/>
                <a:gd name="T38" fmla="*/ 400 w 467"/>
                <a:gd name="T39" fmla="*/ 119 h 464"/>
                <a:gd name="T40" fmla="*/ 456 w 467"/>
                <a:gd name="T41" fmla="*/ 151 h 464"/>
                <a:gd name="T42" fmla="*/ 466 w 467"/>
                <a:gd name="T43" fmla="*/ 125 h 464"/>
                <a:gd name="T44" fmla="*/ 451 w 467"/>
                <a:gd name="T45" fmla="*/ 104 h 464"/>
                <a:gd name="T46" fmla="*/ 425 w 467"/>
                <a:gd name="T47" fmla="*/ 93 h 464"/>
                <a:gd name="T48" fmla="*/ 394 w 467"/>
                <a:gd name="T49" fmla="*/ 96 h 464"/>
                <a:gd name="T50" fmla="*/ 384 w 467"/>
                <a:gd name="T51" fmla="*/ 114 h 464"/>
                <a:gd name="T52" fmla="*/ 327 w 467"/>
                <a:gd name="T53" fmla="*/ 129 h 464"/>
                <a:gd name="T54" fmla="*/ 293 w 467"/>
                <a:gd name="T55" fmla="*/ 172 h 464"/>
                <a:gd name="T56" fmla="*/ 281 w 467"/>
                <a:gd name="T57" fmla="*/ 104 h 464"/>
                <a:gd name="T58" fmla="*/ 180 w 467"/>
                <a:gd name="T59" fmla="*/ 121 h 464"/>
                <a:gd name="T60" fmla="*/ 160 w 467"/>
                <a:gd name="T61" fmla="*/ 0 h 464"/>
                <a:gd name="T62" fmla="*/ 146 w 467"/>
                <a:gd name="T63" fmla="*/ 11 h 464"/>
                <a:gd name="T64" fmla="*/ 155 w 467"/>
                <a:gd name="T65" fmla="*/ 34 h 464"/>
                <a:gd name="T66" fmla="*/ 142 w 467"/>
                <a:gd name="T67" fmla="*/ 141 h 464"/>
                <a:gd name="T68" fmla="*/ 123 w 467"/>
                <a:gd name="T69" fmla="*/ 164 h 464"/>
                <a:gd name="T70" fmla="*/ 69 w 467"/>
                <a:gd name="T71" fmla="*/ 205 h 464"/>
                <a:gd name="T72" fmla="*/ 59 w 467"/>
                <a:gd name="T73" fmla="*/ 250 h 464"/>
                <a:gd name="T74" fmla="*/ 39 w 467"/>
                <a:gd name="T75" fmla="*/ 239 h 464"/>
                <a:gd name="T76" fmla="*/ 32 w 467"/>
                <a:gd name="T77" fmla="*/ 293 h 464"/>
                <a:gd name="T78" fmla="*/ 0 w 467"/>
                <a:gd name="T79" fmla="*/ 320 h 464"/>
                <a:gd name="T80" fmla="*/ 0 w 467"/>
                <a:gd name="T81" fmla="*/ 320 h 4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7"/>
                <a:gd name="T124" fmla="*/ 0 h 464"/>
                <a:gd name="T125" fmla="*/ 467 w 467"/>
                <a:gd name="T126" fmla="*/ 464 h 4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7" h="464">
                  <a:moveTo>
                    <a:pt x="0" y="320"/>
                  </a:moveTo>
                  <a:lnTo>
                    <a:pt x="0" y="320"/>
                  </a:lnTo>
                  <a:lnTo>
                    <a:pt x="19" y="384"/>
                  </a:lnTo>
                  <a:lnTo>
                    <a:pt x="39" y="406"/>
                  </a:lnTo>
                  <a:lnTo>
                    <a:pt x="77" y="429"/>
                  </a:lnTo>
                  <a:lnTo>
                    <a:pt x="106" y="463"/>
                  </a:lnTo>
                  <a:lnTo>
                    <a:pt x="143" y="445"/>
                  </a:lnTo>
                  <a:lnTo>
                    <a:pt x="158" y="456"/>
                  </a:lnTo>
                  <a:lnTo>
                    <a:pt x="181" y="445"/>
                  </a:lnTo>
                  <a:lnTo>
                    <a:pt x="195" y="426"/>
                  </a:lnTo>
                  <a:lnTo>
                    <a:pt x="235" y="419"/>
                  </a:lnTo>
                  <a:lnTo>
                    <a:pt x="256" y="391"/>
                  </a:lnTo>
                  <a:lnTo>
                    <a:pt x="245" y="384"/>
                  </a:lnTo>
                  <a:lnTo>
                    <a:pt x="282" y="297"/>
                  </a:lnTo>
                  <a:lnTo>
                    <a:pt x="291" y="254"/>
                  </a:lnTo>
                  <a:lnTo>
                    <a:pt x="327" y="271"/>
                  </a:lnTo>
                  <a:lnTo>
                    <a:pt x="346" y="221"/>
                  </a:lnTo>
                  <a:lnTo>
                    <a:pt x="364" y="218"/>
                  </a:lnTo>
                  <a:lnTo>
                    <a:pt x="392" y="171"/>
                  </a:lnTo>
                  <a:lnTo>
                    <a:pt x="400" y="119"/>
                  </a:lnTo>
                  <a:lnTo>
                    <a:pt x="456" y="151"/>
                  </a:lnTo>
                  <a:lnTo>
                    <a:pt x="466" y="125"/>
                  </a:lnTo>
                  <a:lnTo>
                    <a:pt x="451" y="104"/>
                  </a:lnTo>
                  <a:lnTo>
                    <a:pt x="425" y="93"/>
                  </a:lnTo>
                  <a:lnTo>
                    <a:pt x="394" y="96"/>
                  </a:lnTo>
                  <a:lnTo>
                    <a:pt x="384" y="114"/>
                  </a:lnTo>
                  <a:lnTo>
                    <a:pt x="327" y="129"/>
                  </a:lnTo>
                  <a:lnTo>
                    <a:pt x="293" y="172"/>
                  </a:lnTo>
                  <a:lnTo>
                    <a:pt x="281" y="104"/>
                  </a:lnTo>
                  <a:lnTo>
                    <a:pt x="180" y="121"/>
                  </a:lnTo>
                  <a:lnTo>
                    <a:pt x="160" y="0"/>
                  </a:lnTo>
                  <a:lnTo>
                    <a:pt x="146" y="11"/>
                  </a:lnTo>
                  <a:lnTo>
                    <a:pt x="155" y="34"/>
                  </a:lnTo>
                  <a:lnTo>
                    <a:pt x="142" y="141"/>
                  </a:lnTo>
                  <a:lnTo>
                    <a:pt x="123" y="164"/>
                  </a:lnTo>
                  <a:lnTo>
                    <a:pt x="69" y="205"/>
                  </a:lnTo>
                  <a:lnTo>
                    <a:pt x="59" y="250"/>
                  </a:lnTo>
                  <a:lnTo>
                    <a:pt x="39" y="239"/>
                  </a:lnTo>
                  <a:lnTo>
                    <a:pt x="32" y="293"/>
                  </a:lnTo>
                  <a:lnTo>
                    <a:pt x="0" y="320"/>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09" name="Freeform 152"/>
            <p:cNvSpPr>
              <a:spLocks/>
            </p:cNvSpPr>
            <p:nvPr/>
          </p:nvSpPr>
          <p:spPr bwMode="auto">
            <a:xfrm>
              <a:off x="7022985" y="2697073"/>
              <a:ext cx="416503" cy="438569"/>
            </a:xfrm>
            <a:custGeom>
              <a:avLst/>
              <a:gdLst>
                <a:gd name="T0" fmla="*/ 0 w 550"/>
                <a:gd name="T1" fmla="*/ 176 h 579"/>
                <a:gd name="T2" fmla="*/ 0 w 550"/>
                <a:gd name="T3" fmla="*/ 176 h 579"/>
                <a:gd name="T4" fmla="*/ 14 w 550"/>
                <a:gd name="T5" fmla="*/ 220 h 579"/>
                <a:gd name="T6" fmla="*/ 13 w 550"/>
                <a:gd name="T7" fmla="*/ 290 h 579"/>
                <a:gd name="T8" fmla="*/ 80 w 550"/>
                <a:gd name="T9" fmla="*/ 332 h 579"/>
                <a:gd name="T10" fmla="*/ 106 w 550"/>
                <a:gd name="T11" fmla="*/ 362 h 579"/>
                <a:gd name="T12" fmla="*/ 144 w 550"/>
                <a:gd name="T13" fmla="*/ 387 h 579"/>
                <a:gd name="T14" fmla="*/ 158 w 550"/>
                <a:gd name="T15" fmla="*/ 403 h 579"/>
                <a:gd name="T16" fmla="*/ 168 w 550"/>
                <a:gd name="T17" fmla="*/ 450 h 579"/>
                <a:gd name="T18" fmla="*/ 177 w 550"/>
                <a:gd name="T19" fmla="*/ 516 h 579"/>
                <a:gd name="T20" fmla="*/ 228 w 550"/>
                <a:gd name="T21" fmla="*/ 578 h 579"/>
                <a:gd name="T22" fmla="*/ 501 w 550"/>
                <a:gd name="T23" fmla="*/ 559 h 579"/>
                <a:gd name="T24" fmla="*/ 485 w 550"/>
                <a:gd name="T25" fmla="*/ 470 h 579"/>
                <a:gd name="T26" fmla="*/ 494 w 550"/>
                <a:gd name="T27" fmla="*/ 378 h 579"/>
                <a:gd name="T28" fmla="*/ 511 w 550"/>
                <a:gd name="T29" fmla="*/ 336 h 579"/>
                <a:gd name="T30" fmla="*/ 509 w 550"/>
                <a:gd name="T31" fmla="*/ 299 h 579"/>
                <a:gd name="T32" fmla="*/ 543 w 550"/>
                <a:gd name="T33" fmla="*/ 216 h 579"/>
                <a:gd name="T34" fmla="*/ 549 w 550"/>
                <a:gd name="T35" fmla="*/ 194 h 579"/>
                <a:gd name="T36" fmla="*/ 539 w 550"/>
                <a:gd name="T37" fmla="*/ 190 h 579"/>
                <a:gd name="T38" fmla="*/ 525 w 550"/>
                <a:gd name="T39" fmla="*/ 207 h 579"/>
                <a:gd name="T40" fmla="*/ 514 w 550"/>
                <a:gd name="T41" fmla="*/ 250 h 579"/>
                <a:gd name="T42" fmla="*/ 492 w 550"/>
                <a:gd name="T43" fmla="*/ 255 h 579"/>
                <a:gd name="T44" fmla="*/ 481 w 550"/>
                <a:gd name="T45" fmla="*/ 280 h 579"/>
                <a:gd name="T46" fmla="*/ 458 w 550"/>
                <a:gd name="T47" fmla="*/ 297 h 579"/>
                <a:gd name="T48" fmla="*/ 460 w 550"/>
                <a:gd name="T49" fmla="*/ 269 h 579"/>
                <a:gd name="T50" fmla="*/ 474 w 550"/>
                <a:gd name="T51" fmla="*/ 240 h 579"/>
                <a:gd name="T52" fmla="*/ 490 w 550"/>
                <a:gd name="T53" fmla="*/ 230 h 579"/>
                <a:gd name="T54" fmla="*/ 492 w 550"/>
                <a:gd name="T55" fmla="*/ 220 h 579"/>
                <a:gd name="T56" fmla="*/ 463 w 550"/>
                <a:gd name="T57" fmla="*/ 139 h 579"/>
                <a:gd name="T58" fmla="*/ 442 w 550"/>
                <a:gd name="T59" fmla="*/ 133 h 579"/>
                <a:gd name="T60" fmla="*/ 434 w 550"/>
                <a:gd name="T61" fmla="*/ 115 h 579"/>
                <a:gd name="T62" fmla="*/ 383 w 550"/>
                <a:gd name="T63" fmla="*/ 109 h 579"/>
                <a:gd name="T64" fmla="*/ 268 w 550"/>
                <a:gd name="T65" fmla="*/ 79 h 579"/>
                <a:gd name="T66" fmla="*/ 222 w 550"/>
                <a:gd name="T67" fmla="*/ 46 h 579"/>
                <a:gd name="T68" fmla="*/ 196 w 550"/>
                <a:gd name="T69" fmla="*/ 35 h 579"/>
                <a:gd name="T70" fmla="*/ 180 w 550"/>
                <a:gd name="T71" fmla="*/ 46 h 579"/>
                <a:gd name="T72" fmla="*/ 175 w 550"/>
                <a:gd name="T73" fmla="*/ 42 h 579"/>
                <a:gd name="T74" fmla="*/ 184 w 550"/>
                <a:gd name="T75" fmla="*/ 35 h 579"/>
                <a:gd name="T76" fmla="*/ 184 w 550"/>
                <a:gd name="T77" fmla="*/ 20 h 579"/>
                <a:gd name="T78" fmla="*/ 189 w 550"/>
                <a:gd name="T79" fmla="*/ 15 h 579"/>
                <a:gd name="T80" fmla="*/ 189 w 550"/>
                <a:gd name="T81" fmla="*/ 4 h 579"/>
                <a:gd name="T82" fmla="*/ 182 w 550"/>
                <a:gd name="T83" fmla="*/ 0 h 579"/>
                <a:gd name="T84" fmla="*/ 118 w 550"/>
                <a:gd name="T85" fmla="*/ 28 h 579"/>
                <a:gd name="T86" fmla="*/ 94 w 550"/>
                <a:gd name="T87" fmla="*/ 38 h 579"/>
                <a:gd name="T88" fmla="*/ 84 w 550"/>
                <a:gd name="T89" fmla="*/ 39 h 579"/>
                <a:gd name="T90" fmla="*/ 68 w 550"/>
                <a:gd name="T91" fmla="*/ 30 h 579"/>
                <a:gd name="T92" fmla="*/ 66 w 550"/>
                <a:gd name="T93" fmla="*/ 38 h 579"/>
                <a:gd name="T94" fmla="*/ 63 w 550"/>
                <a:gd name="T95" fmla="*/ 30 h 579"/>
                <a:gd name="T96" fmla="*/ 51 w 550"/>
                <a:gd name="T97" fmla="*/ 41 h 579"/>
                <a:gd name="T98" fmla="*/ 54 w 550"/>
                <a:gd name="T99" fmla="*/ 108 h 579"/>
                <a:gd name="T100" fmla="*/ 0 w 550"/>
                <a:gd name="T101" fmla="*/ 176 h 579"/>
                <a:gd name="T102" fmla="*/ 0 w 550"/>
                <a:gd name="T103" fmla="*/ 176 h 5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0"/>
                <a:gd name="T157" fmla="*/ 0 h 579"/>
                <a:gd name="T158" fmla="*/ 550 w 550"/>
                <a:gd name="T159" fmla="*/ 579 h 5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0" h="579">
                  <a:moveTo>
                    <a:pt x="0" y="176"/>
                  </a:moveTo>
                  <a:lnTo>
                    <a:pt x="0" y="176"/>
                  </a:lnTo>
                  <a:lnTo>
                    <a:pt x="14" y="220"/>
                  </a:lnTo>
                  <a:lnTo>
                    <a:pt x="13" y="290"/>
                  </a:lnTo>
                  <a:lnTo>
                    <a:pt x="80" y="332"/>
                  </a:lnTo>
                  <a:lnTo>
                    <a:pt x="106" y="362"/>
                  </a:lnTo>
                  <a:lnTo>
                    <a:pt x="144" y="387"/>
                  </a:lnTo>
                  <a:lnTo>
                    <a:pt x="158" y="403"/>
                  </a:lnTo>
                  <a:lnTo>
                    <a:pt x="168" y="450"/>
                  </a:lnTo>
                  <a:lnTo>
                    <a:pt x="177" y="516"/>
                  </a:lnTo>
                  <a:lnTo>
                    <a:pt x="228" y="578"/>
                  </a:lnTo>
                  <a:lnTo>
                    <a:pt x="501" y="559"/>
                  </a:lnTo>
                  <a:lnTo>
                    <a:pt x="485" y="470"/>
                  </a:lnTo>
                  <a:lnTo>
                    <a:pt x="494" y="378"/>
                  </a:lnTo>
                  <a:lnTo>
                    <a:pt x="511" y="336"/>
                  </a:lnTo>
                  <a:lnTo>
                    <a:pt x="509" y="299"/>
                  </a:lnTo>
                  <a:lnTo>
                    <a:pt x="543" y="216"/>
                  </a:lnTo>
                  <a:lnTo>
                    <a:pt x="549" y="194"/>
                  </a:lnTo>
                  <a:lnTo>
                    <a:pt x="539" y="190"/>
                  </a:lnTo>
                  <a:lnTo>
                    <a:pt x="525" y="207"/>
                  </a:lnTo>
                  <a:lnTo>
                    <a:pt x="514" y="250"/>
                  </a:lnTo>
                  <a:lnTo>
                    <a:pt x="492" y="255"/>
                  </a:lnTo>
                  <a:lnTo>
                    <a:pt x="481" y="280"/>
                  </a:lnTo>
                  <a:lnTo>
                    <a:pt x="458" y="297"/>
                  </a:lnTo>
                  <a:lnTo>
                    <a:pt x="460" y="269"/>
                  </a:lnTo>
                  <a:lnTo>
                    <a:pt x="474" y="240"/>
                  </a:lnTo>
                  <a:lnTo>
                    <a:pt x="490" y="230"/>
                  </a:lnTo>
                  <a:lnTo>
                    <a:pt x="492" y="220"/>
                  </a:lnTo>
                  <a:lnTo>
                    <a:pt x="463" y="139"/>
                  </a:lnTo>
                  <a:lnTo>
                    <a:pt x="442" y="133"/>
                  </a:lnTo>
                  <a:lnTo>
                    <a:pt x="434" y="115"/>
                  </a:lnTo>
                  <a:lnTo>
                    <a:pt x="383" y="109"/>
                  </a:lnTo>
                  <a:lnTo>
                    <a:pt x="268" y="79"/>
                  </a:lnTo>
                  <a:lnTo>
                    <a:pt x="222" y="46"/>
                  </a:lnTo>
                  <a:lnTo>
                    <a:pt x="196" y="35"/>
                  </a:lnTo>
                  <a:lnTo>
                    <a:pt x="180" y="46"/>
                  </a:lnTo>
                  <a:lnTo>
                    <a:pt x="175" y="42"/>
                  </a:lnTo>
                  <a:lnTo>
                    <a:pt x="184" y="35"/>
                  </a:lnTo>
                  <a:lnTo>
                    <a:pt x="184" y="20"/>
                  </a:lnTo>
                  <a:lnTo>
                    <a:pt x="189" y="15"/>
                  </a:lnTo>
                  <a:lnTo>
                    <a:pt x="189" y="4"/>
                  </a:lnTo>
                  <a:lnTo>
                    <a:pt x="182" y="0"/>
                  </a:lnTo>
                  <a:lnTo>
                    <a:pt x="118" y="28"/>
                  </a:lnTo>
                  <a:lnTo>
                    <a:pt x="94" y="38"/>
                  </a:lnTo>
                  <a:lnTo>
                    <a:pt x="84" y="39"/>
                  </a:lnTo>
                  <a:lnTo>
                    <a:pt x="68" y="30"/>
                  </a:lnTo>
                  <a:lnTo>
                    <a:pt x="66" y="38"/>
                  </a:lnTo>
                  <a:lnTo>
                    <a:pt x="63" y="30"/>
                  </a:lnTo>
                  <a:lnTo>
                    <a:pt x="51" y="41"/>
                  </a:lnTo>
                  <a:lnTo>
                    <a:pt x="54" y="108"/>
                  </a:lnTo>
                  <a:lnTo>
                    <a:pt x="0" y="176"/>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sp>
          <p:nvSpPr>
            <p:cNvPr id="82010" name="Freeform 153"/>
            <p:cNvSpPr>
              <a:spLocks/>
            </p:cNvSpPr>
            <p:nvPr/>
          </p:nvSpPr>
          <p:spPr bwMode="auto">
            <a:xfrm>
              <a:off x="5691691" y="2807662"/>
              <a:ext cx="553570" cy="457505"/>
            </a:xfrm>
            <a:custGeom>
              <a:avLst/>
              <a:gdLst>
                <a:gd name="T0" fmla="*/ 0 w 731"/>
                <a:gd name="T1" fmla="*/ 518 h 604"/>
                <a:gd name="T2" fmla="*/ 0 w 731"/>
                <a:gd name="T3" fmla="*/ 518 h 604"/>
                <a:gd name="T4" fmla="*/ 22 w 731"/>
                <a:gd name="T5" fmla="*/ 387 h 604"/>
                <a:gd name="T6" fmla="*/ 75 w 731"/>
                <a:gd name="T7" fmla="*/ 64 h 604"/>
                <a:gd name="T8" fmla="*/ 87 w 731"/>
                <a:gd name="T9" fmla="*/ 0 h 604"/>
                <a:gd name="T10" fmla="*/ 374 w 731"/>
                <a:gd name="T11" fmla="*/ 43 h 604"/>
                <a:gd name="T12" fmla="*/ 730 w 731"/>
                <a:gd name="T13" fmla="*/ 80 h 604"/>
                <a:gd name="T14" fmla="*/ 705 w 731"/>
                <a:gd name="T15" fmla="*/ 342 h 604"/>
                <a:gd name="T16" fmla="*/ 680 w 731"/>
                <a:gd name="T17" fmla="*/ 603 h 604"/>
                <a:gd name="T18" fmla="*/ 194 w 731"/>
                <a:gd name="T19" fmla="*/ 548 h 604"/>
                <a:gd name="T20" fmla="*/ 0 w 731"/>
                <a:gd name="T21" fmla="*/ 518 h 604"/>
                <a:gd name="T22" fmla="*/ 0 w 731"/>
                <a:gd name="T23" fmla="*/ 518 h 6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1"/>
                <a:gd name="T37" fmla="*/ 0 h 604"/>
                <a:gd name="T38" fmla="*/ 731 w 731"/>
                <a:gd name="T39" fmla="*/ 604 h 6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1" h="604">
                  <a:moveTo>
                    <a:pt x="0" y="518"/>
                  </a:moveTo>
                  <a:lnTo>
                    <a:pt x="0" y="518"/>
                  </a:lnTo>
                  <a:lnTo>
                    <a:pt x="22" y="387"/>
                  </a:lnTo>
                  <a:lnTo>
                    <a:pt x="75" y="64"/>
                  </a:lnTo>
                  <a:lnTo>
                    <a:pt x="87" y="0"/>
                  </a:lnTo>
                  <a:lnTo>
                    <a:pt x="374" y="43"/>
                  </a:lnTo>
                  <a:lnTo>
                    <a:pt x="730" y="80"/>
                  </a:lnTo>
                  <a:lnTo>
                    <a:pt x="705" y="342"/>
                  </a:lnTo>
                  <a:lnTo>
                    <a:pt x="680" y="603"/>
                  </a:lnTo>
                  <a:lnTo>
                    <a:pt x="194" y="548"/>
                  </a:lnTo>
                  <a:lnTo>
                    <a:pt x="0" y="518"/>
                  </a:lnTo>
                </a:path>
              </a:pathLst>
            </a:custGeom>
            <a:solidFill>
              <a:schemeClr val="accent3">
                <a:lumMod val="20000"/>
                <a:lumOff val="80000"/>
              </a:schemeClr>
            </a:solidFill>
            <a:ln w="6350" cap="rnd">
              <a:solidFill>
                <a:schemeClr val="bg1">
                  <a:lumMod val="65000"/>
                </a:schemeClr>
              </a:solidFill>
              <a:round/>
              <a:headEnd/>
              <a:tailEnd/>
            </a:ln>
          </p:spPr>
          <p:txBody>
            <a:bodyPr/>
            <a:lstStyle/>
            <a:p>
              <a:endParaRPr lang="en-US">
                <a:latin typeface="Agency FB" pitchFamily="34" charset="0"/>
              </a:endParaRPr>
            </a:p>
          </p:txBody>
        </p:sp>
      </p:grpSp>
      <p:sp>
        <p:nvSpPr>
          <p:cNvPr id="81941" name="Freeform 156"/>
          <p:cNvSpPr>
            <a:spLocks/>
          </p:cNvSpPr>
          <p:nvPr/>
        </p:nvSpPr>
        <p:spPr bwMode="auto">
          <a:xfrm>
            <a:off x="6535739" y="2230438"/>
            <a:ext cx="307975" cy="1338262"/>
          </a:xfrm>
          <a:custGeom>
            <a:avLst/>
            <a:gdLst>
              <a:gd name="T0" fmla="*/ 2147483647 w 194"/>
              <a:gd name="T1" fmla="*/ 0 h 843"/>
              <a:gd name="T2" fmla="*/ 2147483647 w 194"/>
              <a:gd name="T3" fmla="*/ 2147483647 h 843"/>
              <a:gd name="T4" fmla="*/ 2147483647 w 194"/>
              <a:gd name="T5" fmla="*/ 2147483647 h 843"/>
              <a:gd name="T6" fmla="*/ 2147483647 w 194"/>
              <a:gd name="T7" fmla="*/ 2147483647 h 843"/>
              <a:gd name="T8" fmla="*/ 0 60000 65536"/>
              <a:gd name="T9" fmla="*/ 0 60000 65536"/>
              <a:gd name="T10" fmla="*/ 0 60000 65536"/>
              <a:gd name="T11" fmla="*/ 0 60000 65536"/>
              <a:gd name="T12" fmla="*/ 0 w 194"/>
              <a:gd name="T13" fmla="*/ 0 h 843"/>
              <a:gd name="T14" fmla="*/ 194 w 194"/>
              <a:gd name="T15" fmla="*/ 843 h 843"/>
            </a:gdLst>
            <a:ahLst/>
            <a:cxnLst>
              <a:cxn ang="T8">
                <a:pos x="T0" y="T1"/>
              </a:cxn>
              <a:cxn ang="T9">
                <a:pos x="T2" y="T3"/>
              </a:cxn>
              <a:cxn ang="T10">
                <a:pos x="T4" y="T5"/>
              </a:cxn>
              <a:cxn ang="T11">
                <a:pos x="T6" y="T7"/>
              </a:cxn>
            </a:cxnLst>
            <a:rect l="T12" t="T13" r="T14" b="T15"/>
            <a:pathLst>
              <a:path w="194" h="843">
                <a:moveTo>
                  <a:pt x="194" y="0"/>
                </a:moveTo>
                <a:cubicBezTo>
                  <a:pt x="137" y="132"/>
                  <a:pt x="78" y="282"/>
                  <a:pt x="46" y="387"/>
                </a:cubicBezTo>
                <a:cubicBezTo>
                  <a:pt x="14" y="492"/>
                  <a:pt x="8" y="557"/>
                  <a:pt x="4" y="633"/>
                </a:cubicBezTo>
                <a:cubicBezTo>
                  <a:pt x="0" y="709"/>
                  <a:pt x="21" y="799"/>
                  <a:pt x="25" y="843"/>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2" name="Freeform 157"/>
          <p:cNvSpPr>
            <a:spLocks/>
          </p:cNvSpPr>
          <p:nvPr/>
        </p:nvSpPr>
        <p:spPr bwMode="auto">
          <a:xfrm>
            <a:off x="7407276" y="2343151"/>
            <a:ext cx="2212975" cy="2098675"/>
          </a:xfrm>
          <a:custGeom>
            <a:avLst/>
            <a:gdLst>
              <a:gd name="T0" fmla="*/ 2147483647 w 1394"/>
              <a:gd name="T1" fmla="*/ 0 h 1322"/>
              <a:gd name="T2" fmla="*/ 2147483647 w 1394"/>
              <a:gd name="T3" fmla="*/ 2147483647 h 1322"/>
              <a:gd name="T4" fmla="*/ 2147483647 w 1394"/>
              <a:gd name="T5" fmla="*/ 2147483647 h 1322"/>
              <a:gd name="T6" fmla="*/ 2147483647 w 1394"/>
              <a:gd name="T7" fmla="*/ 2147483647 h 1322"/>
              <a:gd name="T8" fmla="*/ 2147483647 w 1394"/>
              <a:gd name="T9" fmla="*/ 2147483647 h 1322"/>
              <a:gd name="T10" fmla="*/ 2147483647 w 1394"/>
              <a:gd name="T11" fmla="*/ 2147483647 h 1322"/>
              <a:gd name="T12" fmla="*/ 2147483647 w 1394"/>
              <a:gd name="T13" fmla="*/ 2147483647 h 1322"/>
              <a:gd name="T14" fmla="*/ 0 60000 65536"/>
              <a:gd name="T15" fmla="*/ 0 60000 65536"/>
              <a:gd name="T16" fmla="*/ 0 60000 65536"/>
              <a:gd name="T17" fmla="*/ 0 60000 65536"/>
              <a:gd name="T18" fmla="*/ 0 60000 65536"/>
              <a:gd name="T19" fmla="*/ 0 60000 65536"/>
              <a:gd name="T20" fmla="*/ 0 60000 65536"/>
              <a:gd name="T21" fmla="*/ 0 w 1394"/>
              <a:gd name="T22" fmla="*/ 0 h 1322"/>
              <a:gd name="T23" fmla="*/ 1394 w 1394"/>
              <a:gd name="T24" fmla="*/ 1322 h 13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4" h="1322">
                <a:moveTo>
                  <a:pt x="24" y="0"/>
                </a:moveTo>
                <a:cubicBezTo>
                  <a:pt x="24" y="47"/>
                  <a:pt x="0" y="164"/>
                  <a:pt x="24" y="281"/>
                </a:cubicBezTo>
                <a:cubicBezTo>
                  <a:pt x="48" y="398"/>
                  <a:pt x="105" y="569"/>
                  <a:pt x="171" y="702"/>
                </a:cubicBezTo>
                <a:cubicBezTo>
                  <a:pt x="237" y="835"/>
                  <a:pt x="327" y="985"/>
                  <a:pt x="417" y="1081"/>
                </a:cubicBezTo>
                <a:cubicBezTo>
                  <a:pt x="507" y="1177"/>
                  <a:pt x="596" y="1242"/>
                  <a:pt x="712" y="1278"/>
                </a:cubicBezTo>
                <a:cubicBezTo>
                  <a:pt x="828" y="1314"/>
                  <a:pt x="999" y="1322"/>
                  <a:pt x="1113" y="1299"/>
                </a:cubicBezTo>
                <a:cubicBezTo>
                  <a:pt x="1227" y="1276"/>
                  <a:pt x="1309" y="1205"/>
                  <a:pt x="1394" y="1138"/>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3" name="Freeform 158"/>
          <p:cNvSpPr>
            <a:spLocks/>
          </p:cNvSpPr>
          <p:nvPr/>
        </p:nvSpPr>
        <p:spPr bwMode="auto">
          <a:xfrm>
            <a:off x="6170613" y="3160713"/>
            <a:ext cx="965200" cy="1003300"/>
          </a:xfrm>
          <a:custGeom>
            <a:avLst/>
            <a:gdLst>
              <a:gd name="T0" fmla="*/ 2147483647 w 608"/>
              <a:gd name="T1" fmla="*/ 2147483647 h 632"/>
              <a:gd name="T2" fmla="*/ 2147483647 w 608"/>
              <a:gd name="T3" fmla="*/ 2147483647 h 632"/>
              <a:gd name="T4" fmla="*/ 2147483647 w 608"/>
              <a:gd name="T5" fmla="*/ 2147483647 h 632"/>
              <a:gd name="T6" fmla="*/ 2147483647 w 608"/>
              <a:gd name="T7" fmla="*/ 2147483647 h 632"/>
              <a:gd name="T8" fmla="*/ 2147483647 w 608"/>
              <a:gd name="T9" fmla="*/ 2147483647 h 632"/>
              <a:gd name="T10" fmla="*/ 2147483647 w 608"/>
              <a:gd name="T11" fmla="*/ 2147483647 h 632"/>
              <a:gd name="T12" fmla="*/ 2147483647 w 608"/>
              <a:gd name="T13" fmla="*/ 2147483647 h 632"/>
              <a:gd name="T14" fmla="*/ 2147483647 w 608"/>
              <a:gd name="T15" fmla="*/ 2147483647 h 632"/>
              <a:gd name="T16" fmla="*/ 2147483647 w 608"/>
              <a:gd name="T17" fmla="*/ 2147483647 h 632"/>
              <a:gd name="T18" fmla="*/ 2147483647 w 608"/>
              <a:gd name="T19" fmla="*/ 2147483647 h 632"/>
              <a:gd name="T20" fmla="*/ 2147483647 w 608"/>
              <a:gd name="T21" fmla="*/ 2147483647 h 6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8"/>
              <a:gd name="T34" fmla="*/ 0 h 632"/>
              <a:gd name="T35" fmla="*/ 608 w 608"/>
              <a:gd name="T36" fmla="*/ 632 h 6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8" h="632">
                <a:moveTo>
                  <a:pt x="51" y="271"/>
                </a:moveTo>
                <a:cubicBezTo>
                  <a:pt x="27" y="212"/>
                  <a:pt x="4" y="153"/>
                  <a:pt x="2" y="110"/>
                </a:cubicBezTo>
                <a:cubicBezTo>
                  <a:pt x="0" y="67"/>
                  <a:pt x="15" y="24"/>
                  <a:pt x="37" y="12"/>
                </a:cubicBezTo>
                <a:cubicBezTo>
                  <a:pt x="59" y="0"/>
                  <a:pt x="109" y="9"/>
                  <a:pt x="136" y="40"/>
                </a:cubicBezTo>
                <a:cubicBezTo>
                  <a:pt x="163" y="71"/>
                  <a:pt x="174" y="160"/>
                  <a:pt x="199" y="201"/>
                </a:cubicBezTo>
                <a:cubicBezTo>
                  <a:pt x="224" y="242"/>
                  <a:pt x="238" y="243"/>
                  <a:pt x="283" y="286"/>
                </a:cubicBezTo>
                <a:cubicBezTo>
                  <a:pt x="328" y="329"/>
                  <a:pt x="415" y="421"/>
                  <a:pt x="466" y="461"/>
                </a:cubicBezTo>
                <a:cubicBezTo>
                  <a:pt x="517" y="501"/>
                  <a:pt x="576" y="496"/>
                  <a:pt x="592" y="524"/>
                </a:cubicBezTo>
                <a:cubicBezTo>
                  <a:pt x="608" y="552"/>
                  <a:pt x="605" y="628"/>
                  <a:pt x="564" y="630"/>
                </a:cubicBezTo>
                <a:cubicBezTo>
                  <a:pt x="523" y="632"/>
                  <a:pt x="415" y="573"/>
                  <a:pt x="346" y="538"/>
                </a:cubicBezTo>
                <a:cubicBezTo>
                  <a:pt x="277" y="503"/>
                  <a:pt x="213" y="461"/>
                  <a:pt x="150" y="419"/>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4" name="Freeform 159"/>
          <p:cNvSpPr>
            <a:spLocks/>
          </p:cNvSpPr>
          <p:nvPr/>
        </p:nvSpPr>
        <p:spPr bwMode="auto">
          <a:xfrm>
            <a:off x="8486776" y="2570164"/>
            <a:ext cx="1801813" cy="631825"/>
          </a:xfrm>
          <a:custGeom>
            <a:avLst/>
            <a:gdLst>
              <a:gd name="T0" fmla="*/ 2147483647 w 1135"/>
              <a:gd name="T1" fmla="*/ 2147483647 h 398"/>
              <a:gd name="T2" fmla="*/ 2147483647 w 1135"/>
              <a:gd name="T3" fmla="*/ 2147483647 h 398"/>
              <a:gd name="T4" fmla="*/ 2147483647 w 1135"/>
              <a:gd name="T5" fmla="*/ 2147483647 h 398"/>
              <a:gd name="T6" fmla="*/ 2147483647 w 1135"/>
              <a:gd name="T7" fmla="*/ 2147483647 h 398"/>
              <a:gd name="T8" fmla="*/ 2147483647 w 1135"/>
              <a:gd name="T9" fmla="*/ 2147483647 h 398"/>
              <a:gd name="T10" fmla="*/ 2147483647 w 1135"/>
              <a:gd name="T11" fmla="*/ 2147483647 h 398"/>
              <a:gd name="T12" fmla="*/ 2147483647 w 1135"/>
              <a:gd name="T13" fmla="*/ 2147483647 h 398"/>
              <a:gd name="T14" fmla="*/ 2147483647 w 1135"/>
              <a:gd name="T15" fmla="*/ 2147483647 h 398"/>
              <a:gd name="T16" fmla="*/ 0 60000 65536"/>
              <a:gd name="T17" fmla="*/ 0 60000 65536"/>
              <a:gd name="T18" fmla="*/ 0 60000 65536"/>
              <a:gd name="T19" fmla="*/ 0 60000 65536"/>
              <a:gd name="T20" fmla="*/ 0 60000 65536"/>
              <a:gd name="T21" fmla="*/ 0 60000 65536"/>
              <a:gd name="T22" fmla="*/ 0 60000 65536"/>
              <a:gd name="T23" fmla="*/ 0 60000 65536"/>
              <a:gd name="T24" fmla="*/ 0 w 1135"/>
              <a:gd name="T25" fmla="*/ 0 h 398"/>
              <a:gd name="T26" fmla="*/ 1135 w 1135"/>
              <a:gd name="T27" fmla="*/ 398 h 3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5" h="398">
                <a:moveTo>
                  <a:pt x="1135" y="124"/>
                </a:moveTo>
                <a:cubicBezTo>
                  <a:pt x="1105" y="106"/>
                  <a:pt x="1088" y="36"/>
                  <a:pt x="953" y="18"/>
                </a:cubicBezTo>
                <a:cubicBezTo>
                  <a:pt x="818" y="0"/>
                  <a:pt x="475" y="0"/>
                  <a:pt x="327" y="18"/>
                </a:cubicBezTo>
                <a:cubicBezTo>
                  <a:pt x="179" y="36"/>
                  <a:pt x="118" y="78"/>
                  <a:pt x="67" y="124"/>
                </a:cubicBezTo>
                <a:cubicBezTo>
                  <a:pt x="16" y="170"/>
                  <a:pt x="0" y="251"/>
                  <a:pt x="18" y="292"/>
                </a:cubicBezTo>
                <a:cubicBezTo>
                  <a:pt x="36" y="333"/>
                  <a:pt x="88" y="352"/>
                  <a:pt x="173" y="370"/>
                </a:cubicBezTo>
                <a:cubicBezTo>
                  <a:pt x="258" y="388"/>
                  <a:pt x="426" y="398"/>
                  <a:pt x="531" y="398"/>
                </a:cubicBezTo>
                <a:cubicBezTo>
                  <a:pt x="636" y="398"/>
                  <a:pt x="748" y="376"/>
                  <a:pt x="805" y="37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5" name="Freeform 160"/>
          <p:cNvSpPr>
            <a:spLocks/>
          </p:cNvSpPr>
          <p:nvPr/>
        </p:nvSpPr>
        <p:spPr bwMode="auto">
          <a:xfrm>
            <a:off x="9764714" y="2913064"/>
            <a:ext cx="401637" cy="712787"/>
          </a:xfrm>
          <a:custGeom>
            <a:avLst/>
            <a:gdLst>
              <a:gd name="T0" fmla="*/ 2147483647 w 253"/>
              <a:gd name="T1" fmla="*/ 2147483647 h 449"/>
              <a:gd name="T2" fmla="*/ 2147483647 w 253"/>
              <a:gd name="T3" fmla="*/ 2147483647 h 449"/>
              <a:gd name="T4" fmla="*/ 2147483647 w 253"/>
              <a:gd name="T5" fmla="*/ 2147483647 h 449"/>
              <a:gd name="T6" fmla="*/ 2147483647 w 253"/>
              <a:gd name="T7" fmla="*/ 2147483647 h 449"/>
              <a:gd name="T8" fmla="*/ 2147483647 w 253"/>
              <a:gd name="T9" fmla="*/ 2147483647 h 449"/>
              <a:gd name="T10" fmla="*/ 2147483647 w 253"/>
              <a:gd name="T11" fmla="*/ 2147483647 h 449"/>
              <a:gd name="T12" fmla="*/ 0 60000 65536"/>
              <a:gd name="T13" fmla="*/ 0 60000 65536"/>
              <a:gd name="T14" fmla="*/ 0 60000 65536"/>
              <a:gd name="T15" fmla="*/ 0 60000 65536"/>
              <a:gd name="T16" fmla="*/ 0 60000 65536"/>
              <a:gd name="T17" fmla="*/ 0 60000 65536"/>
              <a:gd name="T18" fmla="*/ 0 w 253"/>
              <a:gd name="T19" fmla="*/ 0 h 449"/>
              <a:gd name="T20" fmla="*/ 253 w 253"/>
              <a:gd name="T21" fmla="*/ 449 h 449"/>
            </a:gdLst>
            <a:ahLst/>
            <a:cxnLst>
              <a:cxn ang="T12">
                <a:pos x="T0" y="T1"/>
              </a:cxn>
              <a:cxn ang="T13">
                <a:pos x="T2" y="T3"/>
              </a:cxn>
              <a:cxn ang="T14">
                <a:pos x="T4" y="T5"/>
              </a:cxn>
              <a:cxn ang="T15">
                <a:pos x="T6" y="T7"/>
              </a:cxn>
              <a:cxn ang="T16">
                <a:pos x="T8" y="T9"/>
              </a:cxn>
              <a:cxn ang="T17">
                <a:pos x="T10" y="T11"/>
              </a:cxn>
            </a:cxnLst>
            <a:rect l="T18" t="T19" r="T20" b="T21"/>
            <a:pathLst>
              <a:path w="253" h="449">
                <a:moveTo>
                  <a:pt x="253" y="90"/>
                </a:moveTo>
                <a:cubicBezTo>
                  <a:pt x="233" y="76"/>
                  <a:pt x="172" y="12"/>
                  <a:pt x="133" y="6"/>
                </a:cubicBezTo>
                <a:cubicBezTo>
                  <a:pt x="94" y="0"/>
                  <a:pt x="42" y="22"/>
                  <a:pt x="21" y="55"/>
                </a:cubicBezTo>
                <a:cubicBezTo>
                  <a:pt x="0" y="88"/>
                  <a:pt x="1" y="155"/>
                  <a:pt x="7" y="203"/>
                </a:cubicBezTo>
                <a:cubicBezTo>
                  <a:pt x="13" y="251"/>
                  <a:pt x="31" y="302"/>
                  <a:pt x="56" y="343"/>
                </a:cubicBezTo>
                <a:cubicBezTo>
                  <a:pt x="81" y="384"/>
                  <a:pt x="135" y="427"/>
                  <a:pt x="155" y="449"/>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6" name="Freeform 161"/>
          <p:cNvSpPr>
            <a:spLocks/>
          </p:cNvSpPr>
          <p:nvPr/>
        </p:nvSpPr>
        <p:spPr bwMode="auto">
          <a:xfrm>
            <a:off x="8091489" y="2844800"/>
            <a:ext cx="1806575" cy="958850"/>
          </a:xfrm>
          <a:custGeom>
            <a:avLst/>
            <a:gdLst>
              <a:gd name="T0" fmla="*/ 2147483647 w 1138"/>
              <a:gd name="T1" fmla="*/ 0 h 604"/>
              <a:gd name="T2" fmla="*/ 2147483647 w 1138"/>
              <a:gd name="T3" fmla="*/ 2147483647 h 604"/>
              <a:gd name="T4" fmla="*/ 2147483647 w 1138"/>
              <a:gd name="T5" fmla="*/ 2147483647 h 604"/>
              <a:gd name="T6" fmla="*/ 2147483647 w 1138"/>
              <a:gd name="T7" fmla="*/ 2147483647 h 604"/>
              <a:gd name="T8" fmla="*/ 2147483647 w 1138"/>
              <a:gd name="T9" fmla="*/ 2147483647 h 604"/>
              <a:gd name="T10" fmla="*/ 2147483647 w 1138"/>
              <a:gd name="T11" fmla="*/ 2147483647 h 604"/>
              <a:gd name="T12" fmla="*/ 2147483647 w 1138"/>
              <a:gd name="T13" fmla="*/ 2147483647 h 604"/>
              <a:gd name="T14" fmla="*/ 0 60000 65536"/>
              <a:gd name="T15" fmla="*/ 0 60000 65536"/>
              <a:gd name="T16" fmla="*/ 0 60000 65536"/>
              <a:gd name="T17" fmla="*/ 0 60000 65536"/>
              <a:gd name="T18" fmla="*/ 0 60000 65536"/>
              <a:gd name="T19" fmla="*/ 0 60000 65536"/>
              <a:gd name="T20" fmla="*/ 0 60000 65536"/>
              <a:gd name="T21" fmla="*/ 0 w 1138"/>
              <a:gd name="T22" fmla="*/ 0 h 604"/>
              <a:gd name="T23" fmla="*/ 1138 w 1138"/>
              <a:gd name="T24" fmla="*/ 604 h 6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8" h="604">
                <a:moveTo>
                  <a:pt x="267" y="0"/>
                </a:moveTo>
                <a:cubicBezTo>
                  <a:pt x="236" y="6"/>
                  <a:pt x="121" y="0"/>
                  <a:pt x="78" y="35"/>
                </a:cubicBezTo>
                <a:cubicBezTo>
                  <a:pt x="35" y="70"/>
                  <a:pt x="0" y="147"/>
                  <a:pt x="7" y="211"/>
                </a:cubicBezTo>
                <a:cubicBezTo>
                  <a:pt x="14" y="275"/>
                  <a:pt x="51" y="359"/>
                  <a:pt x="120" y="421"/>
                </a:cubicBezTo>
                <a:cubicBezTo>
                  <a:pt x="189" y="483"/>
                  <a:pt x="292" y="562"/>
                  <a:pt x="422" y="583"/>
                </a:cubicBezTo>
                <a:cubicBezTo>
                  <a:pt x="552" y="604"/>
                  <a:pt x="780" y="575"/>
                  <a:pt x="899" y="548"/>
                </a:cubicBezTo>
                <a:cubicBezTo>
                  <a:pt x="1018" y="521"/>
                  <a:pt x="1088" y="447"/>
                  <a:pt x="1138" y="421"/>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7" name="Freeform 162"/>
          <p:cNvSpPr>
            <a:spLocks/>
          </p:cNvSpPr>
          <p:nvPr/>
        </p:nvSpPr>
        <p:spPr bwMode="auto">
          <a:xfrm>
            <a:off x="8251825" y="3546476"/>
            <a:ext cx="642938" cy="881063"/>
          </a:xfrm>
          <a:custGeom>
            <a:avLst/>
            <a:gdLst>
              <a:gd name="T0" fmla="*/ 2147483647 w 405"/>
              <a:gd name="T1" fmla="*/ 2147483647 h 555"/>
              <a:gd name="T2" fmla="*/ 2147483647 w 405"/>
              <a:gd name="T3" fmla="*/ 2147483647 h 555"/>
              <a:gd name="T4" fmla="*/ 2147483647 w 405"/>
              <a:gd name="T5" fmla="*/ 2147483647 h 555"/>
              <a:gd name="T6" fmla="*/ 2147483647 w 405"/>
              <a:gd name="T7" fmla="*/ 0 h 555"/>
              <a:gd name="T8" fmla="*/ 0 60000 65536"/>
              <a:gd name="T9" fmla="*/ 0 60000 65536"/>
              <a:gd name="T10" fmla="*/ 0 60000 65536"/>
              <a:gd name="T11" fmla="*/ 0 60000 65536"/>
              <a:gd name="T12" fmla="*/ 0 w 405"/>
              <a:gd name="T13" fmla="*/ 0 h 555"/>
              <a:gd name="T14" fmla="*/ 405 w 405"/>
              <a:gd name="T15" fmla="*/ 555 h 555"/>
            </a:gdLst>
            <a:ahLst/>
            <a:cxnLst>
              <a:cxn ang="T8">
                <a:pos x="T0" y="T1"/>
              </a:cxn>
              <a:cxn ang="T9">
                <a:pos x="T2" y="T3"/>
              </a:cxn>
              <a:cxn ang="T10">
                <a:pos x="T4" y="T5"/>
              </a:cxn>
              <a:cxn ang="T11">
                <a:pos x="T6" y="T7"/>
              </a:cxn>
            </a:cxnLst>
            <a:rect l="T12" t="T13" r="T14" b="T15"/>
            <a:pathLst>
              <a:path w="405" h="555">
                <a:moveTo>
                  <a:pt x="405" y="555"/>
                </a:moveTo>
                <a:cubicBezTo>
                  <a:pt x="297" y="509"/>
                  <a:pt x="189" y="463"/>
                  <a:pt x="124" y="408"/>
                </a:cubicBezTo>
                <a:cubicBezTo>
                  <a:pt x="59" y="353"/>
                  <a:pt x="24" y="293"/>
                  <a:pt x="12" y="225"/>
                </a:cubicBezTo>
                <a:cubicBezTo>
                  <a:pt x="0" y="157"/>
                  <a:pt x="27" y="78"/>
                  <a:pt x="54" y="0"/>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8" name="Freeform 163"/>
          <p:cNvSpPr>
            <a:spLocks/>
          </p:cNvSpPr>
          <p:nvPr/>
        </p:nvSpPr>
        <p:spPr bwMode="auto">
          <a:xfrm>
            <a:off x="9420226" y="4343401"/>
            <a:ext cx="390525" cy="434975"/>
          </a:xfrm>
          <a:custGeom>
            <a:avLst/>
            <a:gdLst>
              <a:gd name="T0" fmla="*/ 2147483647 w 246"/>
              <a:gd name="T1" fmla="*/ 2147483647 h 274"/>
              <a:gd name="T2" fmla="*/ 2147483647 w 246"/>
              <a:gd name="T3" fmla="*/ 2147483647 h 274"/>
              <a:gd name="T4" fmla="*/ 2147483647 w 246"/>
              <a:gd name="T5" fmla="*/ 2147483647 h 274"/>
              <a:gd name="T6" fmla="*/ 2147483647 w 246"/>
              <a:gd name="T7" fmla="*/ 2147483647 h 274"/>
              <a:gd name="T8" fmla="*/ 2147483647 w 246"/>
              <a:gd name="T9" fmla="*/ 2147483647 h 274"/>
              <a:gd name="T10" fmla="*/ 2147483647 w 246"/>
              <a:gd name="T11" fmla="*/ 2147483647 h 274"/>
              <a:gd name="T12" fmla="*/ 2147483647 w 246"/>
              <a:gd name="T13" fmla="*/ 2147483647 h 274"/>
              <a:gd name="T14" fmla="*/ 2147483647 w 246"/>
              <a:gd name="T15" fmla="*/ 2147483647 h 274"/>
              <a:gd name="T16" fmla="*/ 0 60000 65536"/>
              <a:gd name="T17" fmla="*/ 0 60000 65536"/>
              <a:gd name="T18" fmla="*/ 0 60000 65536"/>
              <a:gd name="T19" fmla="*/ 0 60000 65536"/>
              <a:gd name="T20" fmla="*/ 0 60000 65536"/>
              <a:gd name="T21" fmla="*/ 0 60000 65536"/>
              <a:gd name="T22" fmla="*/ 0 60000 65536"/>
              <a:gd name="T23" fmla="*/ 0 60000 65536"/>
              <a:gd name="T24" fmla="*/ 0 w 246"/>
              <a:gd name="T25" fmla="*/ 0 h 274"/>
              <a:gd name="T26" fmla="*/ 246 w 246"/>
              <a:gd name="T27" fmla="*/ 274 h 2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6" h="274">
                <a:moveTo>
                  <a:pt x="231" y="95"/>
                </a:moveTo>
                <a:cubicBezTo>
                  <a:pt x="210" y="63"/>
                  <a:pt x="190" y="32"/>
                  <a:pt x="161" y="18"/>
                </a:cubicBezTo>
                <a:cubicBezTo>
                  <a:pt x="132" y="4"/>
                  <a:pt x="81" y="0"/>
                  <a:pt x="55" y="11"/>
                </a:cubicBezTo>
                <a:cubicBezTo>
                  <a:pt x="29" y="22"/>
                  <a:pt x="12" y="52"/>
                  <a:pt x="6" y="81"/>
                </a:cubicBezTo>
                <a:cubicBezTo>
                  <a:pt x="0" y="110"/>
                  <a:pt x="2" y="157"/>
                  <a:pt x="20" y="187"/>
                </a:cubicBezTo>
                <a:cubicBezTo>
                  <a:pt x="38" y="217"/>
                  <a:pt x="78" y="254"/>
                  <a:pt x="112" y="264"/>
                </a:cubicBezTo>
                <a:cubicBezTo>
                  <a:pt x="146" y="274"/>
                  <a:pt x="202" y="263"/>
                  <a:pt x="224" y="250"/>
                </a:cubicBezTo>
                <a:cubicBezTo>
                  <a:pt x="246" y="237"/>
                  <a:pt x="243" y="210"/>
                  <a:pt x="245" y="187"/>
                </a:cubicBezTo>
              </a:path>
            </a:pathLst>
          </a:custGeom>
          <a:noFill/>
          <a:ln w="38100">
            <a:solidFill>
              <a:schemeClr val="accent3">
                <a:lumMod val="50000"/>
              </a:schemeClr>
            </a:solidFill>
            <a:round/>
            <a:headEnd/>
            <a:tailEnd/>
          </a:ln>
        </p:spPr>
        <p:txBody>
          <a:bodyPr/>
          <a:lstStyle/>
          <a:p>
            <a:endParaRPr lang="en-US">
              <a:latin typeface="Agency FB" pitchFamily="34" charset="0"/>
            </a:endParaRPr>
          </a:p>
        </p:txBody>
      </p:sp>
      <p:sp>
        <p:nvSpPr>
          <p:cNvPr id="81949" name="Text Box 164"/>
          <p:cNvSpPr txBox="1">
            <a:spLocks noChangeArrowheads="1"/>
          </p:cNvSpPr>
          <p:nvPr/>
        </p:nvSpPr>
        <p:spPr bwMode="auto">
          <a:xfrm>
            <a:off x="8664575" y="3313113"/>
            <a:ext cx="60305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Corn and</a:t>
            </a:r>
          </a:p>
          <a:p>
            <a:pPr>
              <a:lnSpc>
                <a:spcPct val="80000"/>
              </a:lnSpc>
            </a:pPr>
            <a:r>
              <a:rPr lang="en-US" sz="1000" b="1">
                <a:latin typeface="Agency FB" pitchFamily="34" charset="0"/>
              </a:rPr>
              <a:t>Soybeans</a:t>
            </a:r>
          </a:p>
        </p:txBody>
      </p:sp>
      <p:sp>
        <p:nvSpPr>
          <p:cNvPr id="81950" name="Text Box 165"/>
          <p:cNvSpPr txBox="1">
            <a:spLocks noChangeArrowheads="1"/>
          </p:cNvSpPr>
          <p:nvPr/>
        </p:nvSpPr>
        <p:spPr bwMode="auto">
          <a:xfrm>
            <a:off x="7624763" y="2705101"/>
            <a:ext cx="455574" cy="246221"/>
          </a:xfrm>
          <a:prstGeom prst="rect">
            <a:avLst/>
          </a:prstGeom>
          <a:noFill/>
          <a:ln w="9525">
            <a:noFill/>
            <a:miter lim="800000"/>
            <a:headEnd/>
            <a:tailEnd/>
          </a:ln>
        </p:spPr>
        <p:txBody>
          <a:bodyPr wrap="none">
            <a:spAutoFit/>
          </a:bodyPr>
          <a:lstStyle/>
          <a:p>
            <a:r>
              <a:rPr lang="en-US" sz="1000" b="1">
                <a:latin typeface="Agency FB" pitchFamily="34" charset="0"/>
              </a:rPr>
              <a:t>Wheat</a:t>
            </a:r>
          </a:p>
        </p:txBody>
      </p:sp>
      <p:sp>
        <p:nvSpPr>
          <p:cNvPr id="81951" name="Text Box 166"/>
          <p:cNvSpPr txBox="1">
            <a:spLocks noChangeArrowheads="1"/>
          </p:cNvSpPr>
          <p:nvPr/>
        </p:nvSpPr>
        <p:spPr bwMode="auto">
          <a:xfrm>
            <a:off x="6718300" y="3105150"/>
            <a:ext cx="663964"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Beef Cattle</a:t>
            </a:r>
          </a:p>
          <a:p>
            <a:pPr>
              <a:lnSpc>
                <a:spcPct val="80000"/>
              </a:lnSpc>
            </a:pPr>
            <a:r>
              <a:rPr lang="en-US" sz="1000" b="1">
                <a:latin typeface="Agency FB" pitchFamily="34" charset="0"/>
              </a:rPr>
              <a:t>and Sheep</a:t>
            </a:r>
          </a:p>
        </p:txBody>
      </p:sp>
      <p:sp>
        <p:nvSpPr>
          <p:cNvPr id="81952" name="Text Box 167"/>
          <p:cNvSpPr txBox="1">
            <a:spLocks noChangeArrowheads="1"/>
          </p:cNvSpPr>
          <p:nvPr/>
        </p:nvSpPr>
        <p:spPr bwMode="auto">
          <a:xfrm>
            <a:off x="8669339" y="3894138"/>
            <a:ext cx="652743"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Cotton and</a:t>
            </a:r>
          </a:p>
          <a:p>
            <a:pPr>
              <a:lnSpc>
                <a:spcPct val="80000"/>
              </a:lnSpc>
            </a:pPr>
            <a:r>
              <a:rPr lang="en-US" sz="1000" b="1">
                <a:latin typeface="Agency FB" pitchFamily="34" charset="0"/>
              </a:rPr>
              <a:t>Tobacco</a:t>
            </a:r>
          </a:p>
        </p:txBody>
      </p:sp>
      <p:sp>
        <p:nvSpPr>
          <p:cNvPr id="81953" name="Text Box 168"/>
          <p:cNvSpPr txBox="1">
            <a:spLocks noChangeArrowheads="1"/>
          </p:cNvSpPr>
          <p:nvPr/>
        </p:nvSpPr>
        <p:spPr bwMode="auto">
          <a:xfrm>
            <a:off x="6146800" y="2551114"/>
            <a:ext cx="468398" cy="246221"/>
          </a:xfrm>
          <a:prstGeom prst="rect">
            <a:avLst/>
          </a:prstGeom>
          <a:noFill/>
          <a:ln w="9525">
            <a:noFill/>
            <a:miter lim="800000"/>
            <a:headEnd/>
            <a:tailEnd/>
          </a:ln>
        </p:spPr>
        <p:txBody>
          <a:bodyPr wrap="none">
            <a:spAutoFit/>
          </a:bodyPr>
          <a:lstStyle/>
          <a:p>
            <a:r>
              <a:rPr lang="en-US" sz="1000" b="1">
                <a:latin typeface="Agency FB" pitchFamily="34" charset="0"/>
              </a:rPr>
              <a:t>Forest</a:t>
            </a:r>
          </a:p>
        </p:txBody>
      </p:sp>
      <p:sp>
        <p:nvSpPr>
          <p:cNvPr id="81954" name="Text Box 169"/>
          <p:cNvSpPr txBox="1">
            <a:spLocks noChangeArrowheads="1"/>
          </p:cNvSpPr>
          <p:nvPr/>
        </p:nvSpPr>
        <p:spPr bwMode="auto">
          <a:xfrm>
            <a:off x="9440863" y="4384675"/>
            <a:ext cx="58702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Specialty</a:t>
            </a:r>
          </a:p>
          <a:p>
            <a:pPr>
              <a:lnSpc>
                <a:spcPct val="80000"/>
              </a:lnSpc>
            </a:pPr>
            <a:r>
              <a:rPr lang="en-US" sz="1000" b="1">
                <a:latin typeface="Agency FB" pitchFamily="34" charset="0"/>
              </a:rPr>
              <a:t>Crops</a:t>
            </a:r>
          </a:p>
        </p:txBody>
      </p:sp>
      <p:sp>
        <p:nvSpPr>
          <p:cNvPr id="81955" name="Text Box 170"/>
          <p:cNvSpPr txBox="1">
            <a:spLocks noChangeArrowheads="1"/>
          </p:cNvSpPr>
          <p:nvPr/>
        </p:nvSpPr>
        <p:spPr bwMode="auto">
          <a:xfrm>
            <a:off x="6080125" y="3544888"/>
            <a:ext cx="587020" cy="338554"/>
          </a:xfrm>
          <a:prstGeom prst="rect">
            <a:avLst/>
          </a:prstGeom>
          <a:noFill/>
          <a:ln w="9525">
            <a:noFill/>
            <a:miter lim="800000"/>
            <a:headEnd/>
            <a:tailEnd/>
          </a:ln>
        </p:spPr>
        <p:txBody>
          <a:bodyPr wrap="none">
            <a:spAutoFit/>
          </a:bodyPr>
          <a:lstStyle/>
          <a:p>
            <a:pPr>
              <a:lnSpc>
                <a:spcPct val="80000"/>
              </a:lnSpc>
            </a:pPr>
            <a:r>
              <a:rPr lang="en-US" sz="1000" b="1">
                <a:latin typeface="Agency FB" pitchFamily="34" charset="0"/>
              </a:rPr>
              <a:t>Specialty</a:t>
            </a:r>
          </a:p>
          <a:p>
            <a:pPr>
              <a:lnSpc>
                <a:spcPct val="80000"/>
              </a:lnSpc>
            </a:pPr>
            <a:r>
              <a:rPr lang="en-US" sz="1000" b="1">
                <a:latin typeface="Agency FB" pitchFamily="34" charset="0"/>
              </a:rPr>
              <a:t>Crops</a:t>
            </a:r>
          </a:p>
        </p:txBody>
      </p:sp>
      <p:sp>
        <p:nvSpPr>
          <p:cNvPr id="81956" name="Text Box 171"/>
          <p:cNvSpPr txBox="1">
            <a:spLocks noChangeArrowheads="1"/>
          </p:cNvSpPr>
          <p:nvPr/>
        </p:nvSpPr>
        <p:spPr bwMode="auto">
          <a:xfrm>
            <a:off x="9097963" y="2844801"/>
            <a:ext cx="420308" cy="246221"/>
          </a:xfrm>
          <a:prstGeom prst="rect">
            <a:avLst/>
          </a:prstGeom>
          <a:noFill/>
          <a:ln w="9525">
            <a:noFill/>
            <a:miter lim="800000"/>
            <a:headEnd/>
            <a:tailEnd/>
          </a:ln>
        </p:spPr>
        <p:txBody>
          <a:bodyPr wrap="none">
            <a:spAutoFit/>
          </a:bodyPr>
          <a:lstStyle/>
          <a:p>
            <a:r>
              <a:rPr lang="en-US" sz="1000" b="1">
                <a:latin typeface="Agency FB" pitchFamily="34" charset="0"/>
              </a:rPr>
              <a:t>Dairy</a:t>
            </a:r>
          </a:p>
        </p:txBody>
      </p:sp>
      <p:sp>
        <p:nvSpPr>
          <p:cNvPr id="81957" name="Text Box 172"/>
          <p:cNvSpPr txBox="1">
            <a:spLocks noChangeArrowheads="1"/>
          </p:cNvSpPr>
          <p:nvPr/>
        </p:nvSpPr>
        <p:spPr bwMode="auto">
          <a:xfrm>
            <a:off x="9802813" y="3082925"/>
            <a:ext cx="479298" cy="153888"/>
          </a:xfrm>
          <a:prstGeom prst="rect">
            <a:avLst/>
          </a:prstGeom>
          <a:noFill/>
          <a:ln w="9525">
            <a:noFill/>
            <a:miter lim="800000"/>
            <a:headEnd/>
            <a:tailEnd/>
          </a:ln>
        </p:spPr>
        <p:txBody>
          <a:bodyPr wrap="none" lIns="0" tIns="0" rIns="0" bIns="0">
            <a:spAutoFit/>
          </a:bodyPr>
          <a:lstStyle/>
          <a:p>
            <a:r>
              <a:rPr lang="en-US" sz="1000" b="1">
                <a:latin typeface="Agency FB" pitchFamily="34" charset="0"/>
              </a:rPr>
              <a:t>Vegetables</a:t>
            </a:r>
          </a:p>
        </p:txBody>
      </p:sp>
      <p:sp>
        <p:nvSpPr>
          <p:cNvPr id="81958" name="Text Box 173"/>
          <p:cNvSpPr txBox="1">
            <a:spLocks noChangeArrowheads="1"/>
          </p:cNvSpPr>
          <p:nvPr/>
        </p:nvSpPr>
        <p:spPr bwMode="auto">
          <a:xfrm>
            <a:off x="1798639" y="4598761"/>
            <a:ext cx="1895071" cy="738664"/>
          </a:xfrm>
          <a:prstGeom prst="rect">
            <a:avLst/>
          </a:prstGeom>
          <a:noFill/>
          <a:ln w="9525">
            <a:noFill/>
            <a:miter lim="800000"/>
            <a:headEnd/>
            <a:tailEnd/>
          </a:ln>
        </p:spPr>
        <p:txBody>
          <a:bodyPr wrap="none">
            <a:spAutoFit/>
          </a:bodyPr>
          <a:lstStyle/>
          <a:p>
            <a:r>
              <a:rPr lang="en-US" sz="1050" b="1" dirty="0">
                <a:latin typeface="Agency FB" pitchFamily="34" charset="0"/>
              </a:rPr>
              <a:t>Assumptions</a:t>
            </a:r>
          </a:p>
          <a:p>
            <a:r>
              <a:rPr lang="en-US" sz="1050" b="1" dirty="0">
                <a:latin typeface="Agency FB" pitchFamily="34" charset="0"/>
              </a:rPr>
              <a:t>1. New York City the only market</a:t>
            </a:r>
          </a:p>
          <a:p>
            <a:r>
              <a:rPr lang="en-US" sz="1050" b="1" dirty="0">
                <a:latin typeface="Agency FB" pitchFamily="34" charset="0"/>
              </a:rPr>
              <a:t>2. Crops ranked by rent paying ability</a:t>
            </a:r>
          </a:p>
          <a:p>
            <a:r>
              <a:rPr lang="en-US" sz="1050" b="1" dirty="0">
                <a:latin typeface="Agency FB" pitchFamily="34" charset="0"/>
              </a:rPr>
              <a:t>3. No terrain or climatic variation </a:t>
            </a:r>
          </a:p>
        </p:txBody>
      </p:sp>
      <p:sp>
        <p:nvSpPr>
          <p:cNvPr id="81959" name="Text Box 174"/>
          <p:cNvSpPr txBox="1">
            <a:spLocks noChangeArrowheads="1"/>
          </p:cNvSpPr>
          <p:nvPr/>
        </p:nvSpPr>
        <p:spPr bwMode="auto">
          <a:xfrm>
            <a:off x="6176964" y="4440011"/>
            <a:ext cx="1895071" cy="900246"/>
          </a:xfrm>
          <a:prstGeom prst="rect">
            <a:avLst/>
          </a:prstGeom>
          <a:noFill/>
          <a:ln w="9525">
            <a:noFill/>
            <a:miter lim="800000"/>
            <a:headEnd/>
            <a:tailEnd/>
          </a:ln>
        </p:spPr>
        <p:txBody>
          <a:bodyPr wrap="none">
            <a:spAutoFit/>
          </a:bodyPr>
          <a:lstStyle/>
          <a:p>
            <a:r>
              <a:rPr lang="en-US" sz="1050" b="1" dirty="0">
                <a:latin typeface="Agency FB" pitchFamily="34" charset="0"/>
              </a:rPr>
              <a:t>Assumptions</a:t>
            </a:r>
          </a:p>
          <a:p>
            <a:r>
              <a:rPr lang="en-US" sz="1050" b="1" dirty="0">
                <a:latin typeface="Agency FB" pitchFamily="34" charset="0"/>
              </a:rPr>
              <a:t>1. New York City the only market</a:t>
            </a:r>
          </a:p>
          <a:p>
            <a:r>
              <a:rPr lang="en-US" sz="1050" b="1" dirty="0">
                <a:latin typeface="Agency FB" pitchFamily="34" charset="0"/>
              </a:rPr>
              <a:t>2. Crops ranked by rent paying ability</a:t>
            </a:r>
          </a:p>
          <a:p>
            <a:r>
              <a:rPr lang="en-US" sz="1050" b="1" dirty="0">
                <a:latin typeface="Agency FB" pitchFamily="34" charset="0"/>
              </a:rPr>
              <a:t>3. No terrain variation </a:t>
            </a:r>
          </a:p>
          <a:p>
            <a:r>
              <a:rPr lang="en-US" sz="1050" b="1" dirty="0">
                <a:latin typeface="Agency FB" pitchFamily="34" charset="0"/>
              </a:rPr>
              <a:t>4. Climatic variation considered</a:t>
            </a:r>
          </a:p>
        </p:txBody>
      </p:sp>
      <p:sp>
        <p:nvSpPr>
          <p:cNvPr id="81960" name="Text Box 177"/>
          <p:cNvSpPr txBox="1">
            <a:spLocks noChangeArrowheads="1"/>
          </p:cNvSpPr>
          <p:nvPr/>
        </p:nvSpPr>
        <p:spPr bwMode="auto">
          <a:xfrm>
            <a:off x="5533319" y="5165517"/>
            <a:ext cx="300082" cy="400110"/>
          </a:xfrm>
          <a:prstGeom prst="rect">
            <a:avLst/>
          </a:prstGeom>
          <a:solidFill>
            <a:schemeClr val="bg1"/>
          </a:solidFill>
          <a:ln w="9525">
            <a:noFill/>
            <a:miter lim="800000"/>
            <a:headEnd/>
            <a:tailEnd/>
          </a:ln>
        </p:spPr>
        <p:txBody>
          <a:bodyPr wrap="none">
            <a:spAutoFit/>
          </a:bodyPr>
          <a:lstStyle/>
          <a:p>
            <a:r>
              <a:rPr lang="en-US" sz="2000" b="1" dirty="0">
                <a:latin typeface="Agency FB" pitchFamily="34" charset="0"/>
              </a:rPr>
              <a:t>A</a:t>
            </a:r>
          </a:p>
        </p:txBody>
      </p:sp>
      <p:sp>
        <p:nvSpPr>
          <p:cNvPr id="81961" name="Text Box 178"/>
          <p:cNvSpPr txBox="1">
            <a:spLocks noChangeArrowheads="1"/>
          </p:cNvSpPr>
          <p:nvPr/>
        </p:nvSpPr>
        <p:spPr bwMode="auto">
          <a:xfrm>
            <a:off x="9886244" y="5165517"/>
            <a:ext cx="303288" cy="400110"/>
          </a:xfrm>
          <a:prstGeom prst="rect">
            <a:avLst/>
          </a:prstGeom>
          <a:solidFill>
            <a:schemeClr val="bg1"/>
          </a:solidFill>
          <a:ln w="9525">
            <a:noFill/>
            <a:miter lim="800000"/>
            <a:headEnd/>
            <a:tailEnd/>
          </a:ln>
        </p:spPr>
        <p:txBody>
          <a:bodyPr wrap="none">
            <a:spAutoFit/>
          </a:bodyPr>
          <a:lstStyle/>
          <a:p>
            <a:r>
              <a:rPr lang="en-US" sz="2000" b="1">
                <a:latin typeface="Agency FB" pitchFamily="34" charset="0"/>
              </a:rPr>
              <a:t>B</a:t>
            </a:r>
          </a:p>
        </p:txBody>
      </p:sp>
      <p:sp>
        <p:nvSpPr>
          <p:cNvPr id="176" name="Action Button: Document 175" title="Read this Web Page">
            <a:hlinkClick r:id="rId3" highlightClick="1"/>
          </p:cNvPr>
          <p:cNvSpPr/>
          <p:nvPr/>
        </p:nvSpPr>
        <p:spPr bwMode="auto">
          <a:xfrm>
            <a:off x="7853318" y="1386611"/>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177" name="TextBox 176"/>
          <p:cNvSpPr txBox="1"/>
          <p:nvPr/>
        </p:nvSpPr>
        <p:spPr>
          <a:xfrm>
            <a:off x="8456635" y="1447821"/>
            <a:ext cx="1701107" cy="400110"/>
          </a:xfrm>
          <a:prstGeom prst="rect">
            <a:avLst/>
          </a:prstGeom>
          <a:noFill/>
        </p:spPr>
        <p:txBody>
          <a:bodyPr wrap="none" rtlCol="0">
            <a:spAutoFit/>
          </a:bodyPr>
          <a:lstStyle/>
          <a:p>
            <a:r>
              <a:rPr lang="en-US" sz="2000" b="1" dirty="0">
                <a:latin typeface="Agency FB" pitchFamily="34" charset="0"/>
              </a:rPr>
              <a:t>Read this content</a:t>
            </a:r>
          </a:p>
        </p:txBody>
      </p:sp>
      <p:pic>
        <p:nvPicPr>
          <p:cNvPr id="178"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5234" y="5943748"/>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179" name="TextBox 178"/>
          <p:cNvSpPr txBox="1"/>
          <p:nvPr/>
        </p:nvSpPr>
        <p:spPr>
          <a:xfrm>
            <a:off x="3299635" y="5943747"/>
            <a:ext cx="6290879" cy="707886"/>
          </a:xfrm>
          <a:prstGeom prst="rect">
            <a:avLst/>
          </a:prstGeom>
          <a:noFill/>
        </p:spPr>
        <p:txBody>
          <a:bodyPr wrap="square" rtlCol="0">
            <a:spAutoFit/>
          </a:bodyPr>
          <a:lstStyle/>
          <a:p>
            <a:r>
              <a:rPr lang="en-US" sz="2000" b="1" dirty="0">
                <a:latin typeface="Agency FB" pitchFamily="34" charset="0"/>
              </a:rPr>
              <a:t>Explain the fundamentals of Von </a:t>
            </a:r>
            <a:r>
              <a:rPr lang="en-US" sz="2000" b="1" dirty="0" err="1">
                <a:latin typeface="Agency FB" pitchFamily="34" charset="0"/>
              </a:rPr>
              <a:t>Thunen’s</a:t>
            </a:r>
            <a:r>
              <a:rPr lang="en-US" sz="2000" b="1" dirty="0">
                <a:latin typeface="Agency FB" pitchFamily="34" charset="0"/>
              </a:rPr>
              <a:t> agricultural land use model and its correspondence to the American agricultural landscape</a:t>
            </a:r>
          </a:p>
        </p:txBody>
      </p:sp>
    </p:spTree>
    <p:extLst>
      <p:ext uri="{BB962C8B-B14F-4D97-AF65-F5344CB8AC3E}">
        <p14:creationId xmlns:p14="http://schemas.microsoft.com/office/powerpoint/2010/main" val="1714508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Types of Commercial Agriculture</a:t>
            </a:r>
          </a:p>
        </p:txBody>
      </p:sp>
      <p:sp>
        <p:nvSpPr>
          <p:cNvPr id="3" name="Content Placeholder 2"/>
          <p:cNvSpPr>
            <a:spLocks noGrp="1"/>
          </p:cNvSpPr>
          <p:nvPr>
            <p:ph idx="1"/>
          </p:nvPr>
        </p:nvSpPr>
        <p:spPr/>
        <p:txBody>
          <a:bodyPr/>
          <a:lstStyle/>
          <a:p>
            <a:r>
              <a:rPr lang="en-US" dirty="0"/>
              <a:t>Truck farming</a:t>
            </a:r>
          </a:p>
          <a:p>
            <a:pPr lvl="1"/>
            <a:r>
              <a:rPr lang="en-US" dirty="0"/>
              <a:t>Intense cultivation of fruits and vegetables that are trucked to nearby markets.</a:t>
            </a:r>
          </a:p>
          <a:p>
            <a:pPr lvl="1"/>
            <a:r>
              <a:rPr lang="en-US" dirty="0"/>
              <a:t>Requires seasonal labor (migration).</a:t>
            </a:r>
          </a:p>
          <a:p>
            <a:r>
              <a:rPr lang="en-US" dirty="0"/>
              <a:t>Livestock farming</a:t>
            </a:r>
          </a:p>
          <a:p>
            <a:pPr lvl="1"/>
            <a:r>
              <a:rPr lang="en-US" dirty="0"/>
              <a:t>Poultry ranches and egg factories.</a:t>
            </a:r>
          </a:p>
          <a:p>
            <a:pPr lvl="1"/>
            <a:r>
              <a:rPr lang="en-US" dirty="0"/>
              <a:t>Mixed crops such as corn occupy most of the land but are used to feed livestock.</a:t>
            </a:r>
          </a:p>
          <a:p>
            <a:r>
              <a:rPr lang="en-US" dirty="0"/>
              <a:t>Dairy farming</a:t>
            </a:r>
          </a:p>
          <a:p>
            <a:pPr lvl="1"/>
            <a:r>
              <a:rPr lang="en-US" dirty="0"/>
              <a:t>Close to main markets due to weight and perishability.</a:t>
            </a:r>
          </a:p>
          <a:p>
            <a:pPr lvl="1"/>
            <a:r>
              <a:rPr lang="en-US" dirty="0"/>
              <a:t>Further distance from market; more cheese and butter.</a:t>
            </a:r>
          </a:p>
          <a:p>
            <a:pPr lvl="1"/>
            <a:r>
              <a:rPr lang="en-US" dirty="0"/>
              <a:t>Relatively labor intensive.</a:t>
            </a:r>
          </a:p>
          <a:p>
            <a:pPr lvl="1"/>
            <a:endParaRPr lang="en-US" dirty="0"/>
          </a:p>
        </p:txBody>
      </p:sp>
      <p:pic>
        <p:nvPicPr>
          <p:cNvPr id="4" name="Picture 2" descr="C:\Users\ecojpr\AppData\Local\Microsoft\Windows\Temporary Internet Files\Content.IE5\H0P94DF5\MC9004420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0287" y="6150115"/>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4688" y="6150114"/>
            <a:ext cx="3776885" cy="707886"/>
          </a:xfrm>
          <a:prstGeom prst="rect">
            <a:avLst/>
          </a:prstGeom>
          <a:noFill/>
        </p:spPr>
        <p:txBody>
          <a:bodyPr wrap="square" rtlCol="0">
            <a:spAutoFit/>
          </a:bodyPr>
          <a:lstStyle/>
          <a:p>
            <a:r>
              <a:rPr lang="en-US" sz="2000" b="1" dirty="0">
                <a:latin typeface="Agency FB" pitchFamily="34" charset="0"/>
              </a:rPr>
              <a:t>Explain what commercial </a:t>
            </a:r>
            <a:r>
              <a:rPr lang="en-US" sz="2000" b="1">
                <a:latin typeface="Agency FB" pitchFamily="34" charset="0"/>
              </a:rPr>
              <a:t>agriculture is and </a:t>
            </a:r>
            <a:r>
              <a:rPr lang="en-US" sz="2000" b="1" dirty="0">
                <a:latin typeface="Agency FB" pitchFamily="34" charset="0"/>
              </a:rPr>
              <a:t>provide some examples.</a:t>
            </a:r>
          </a:p>
        </p:txBody>
      </p:sp>
    </p:spTree>
    <p:extLst>
      <p:ext uri="{BB962C8B-B14F-4D97-AF65-F5344CB8AC3E}">
        <p14:creationId xmlns:p14="http://schemas.microsoft.com/office/powerpoint/2010/main" val="201748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Types of Commercial Agriculture</a:t>
            </a:r>
          </a:p>
        </p:txBody>
      </p:sp>
      <p:sp>
        <p:nvSpPr>
          <p:cNvPr id="3" name="Content Placeholder 2"/>
          <p:cNvSpPr>
            <a:spLocks noGrp="1"/>
          </p:cNvSpPr>
          <p:nvPr>
            <p:ph idx="1"/>
          </p:nvPr>
        </p:nvSpPr>
        <p:spPr/>
        <p:txBody>
          <a:bodyPr/>
          <a:lstStyle/>
          <a:p>
            <a:r>
              <a:rPr lang="en-US" dirty="0"/>
              <a:t>Grain farming</a:t>
            </a:r>
          </a:p>
          <a:p>
            <a:pPr lvl="1"/>
            <a:r>
              <a:rPr lang="en-US" dirty="0"/>
              <a:t>Drier areas.</a:t>
            </a:r>
          </a:p>
          <a:p>
            <a:pPr lvl="1"/>
            <a:r>
              <a:rPr lang="en-US" dirty="0"/>
              <a:t>High mechanization and yield increase:</a:t>
            </a:r>
          </a:p>
          <a:p>
            <a:pPr lvl="2"/>
            <a:r>
              <a:rPr lang="en-US" dirty="0"/>
              <a:t>Combines.</a:t>
            </a:r>
          </a:p>
          <a:p>
            <a:pPr lvl="2"/>
            <a:r>
              <a:rPr lang="en-US" dirty="0"/>
              <a:t>Grain elevators.</a:t>
            </a:r>
          </a:p>
          <a:p>
            <a:pPr lvl="2"/>
            <a:r>
              <a:rPr lang="en-US" dirty="0"/>
              <a:t>Rail connections.</a:t>
            </a:r>
          </a:p>
          <a:p>
            <a:pPr lvl="1"/>
            <a:r>
              <a:rPr lang="en-US" dirty="0"/>
              <a:t>Most grain bound for the consumption market (either domestic or exports).</a:t>
            </a:r>
          </a:p>
          <a:p>
            <a:pPr lvl="1"/>
            <a:r>
              <a:rPr lang="en-US" dirty="0"/>
              <a:t>Low perishability.</a:t>
            </a:r>
          </a:p>
          <a:p>
            <a:pPr lvl="1"/>
            <a:r>
              <a:rPr lang="en-US" dirty="0"/>
              <a:t>United States and Canada: The World’s breadbasket (25 to 30% of cereal exports).</a:t>
            </a:r>
          </a:p>
        </p:txBody>
      </p:sp>
    </p:spTree>
    <p:extLst>
      <p:ext uri="{BB962C8B-B14F-4D97-AF65-F5344CB8AC3E}">
        <p14:creationId xmlns:p14="http://schemas.microsoft.com/office/powerpoint/2010/main" val="322950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95355-96BD-4656-93D3-F981D63A1CBF}"/>
              </a:ext>
            </a:extLst>
          </p:cNvPr>
          <p:cNvSpPr>
            <a:spLocks noGrp="1"/>
          </p:cNvSpPr>
          <p:nvPr>
            <p:ph type="title"/>
          </p:nvPr>
        </p:nvSpPr>
        <p:spPr/>
        <p:txBody>
          <a:bodyPr/>
          <a:lstStyle/>
          <a:p>
            <a:r>
              <a:rPr lang="en-US" dirty="0"/>
              <a:t>Estimated Famine Victims since the Mid 19</a:t>
            </a:r>
            <a:r>
              <a:rPr lang="en-US" baseline="30000" dirty="0"/>
              <a:t>th</a:t>
            </a:r>
            <a:r>
              <a:rPr lang="en-US" dirty="0"/>
              <a:t> Century</a:t>
            </a:r>
          </a:p>
        </p:txBody>
      </p:sp>
      <p:graphicFrame>
        <p:nvGraphicFramePr>
          <p:cNvPr id="6" name="Content Placeholder 5">
            <a:extLst>
              <a:ext uri="{FF2B5EF4-FFF2-40B4-BE49-F238E27FC236}">
                <a16:creationId xmlns:a16="http://schemas.microsoft.com/office/drawing/2014/main" id="{2A875E2E-6E18-40F1-A8F5-75E8EA5D2038}"/>
              </a:ext>
            </a:extLst>
          </p:cNvPr>
          <p:cNvGraphicFramePr>
            <a:graphicFrameLocks noGrp="1"/>
          </p:cNvGraphicFramePr>
          <p:nvPr>
            <p:ph idx="1"/>
            <p:extLst>
              <p:ext uri="{D42A27DB-BD31-4B8C-83A1-F6EECF244321}">
                <p14:modId xmlns:p14="http://schemas.microsoft.com/office/powerpoint/2010/main" val="3917787175"/>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835BB857-B0D5-4C57-9926-019E258A3578}"/>
              </a:ext>
            </a:extLst>
          </p:cNvPr>
          <p:cNvSpPr txBox="1"/>
          <p:nvPr/>
        </p:nvSpPr>
        <p:spPr>
          <a:xfrm>
            <a:off x="2373022" y="1636072"/>
            <a:ext cx="1515158" cy="369332"/>
          </a:xfrm>
          <a:prstGeom prst="rect">
            <a:avLst/>
          </a:prstGeom>
          <a:noFill/>
        </p:spPr>
        <p:txBody>
          <a:bodyPr wrap="none" rtlCol="0">
            <a:spAutoFit/>
          </a:bodyPr>
          <a:lstStyle/>
          <a:p>
            <a:r>
              <a:rPr lang="en-US" dirty="0">
                <a:latin typeface="Arial Narrow" panose="020B0606020202030204" pitchFamily="34" charset="0"/>
              </a:rPr>
              <a:t>India and China</a:t>
            </a:r>
          </a:p>
        </p:txBody>
      </p:sp>
      <p:sp>
        <p:nvSpPr>
          <p:cNvPr id="10" name="TextBox 9">
            <a:extLst>
              <a:ext uri="{FF2B5EF4-FFF2-40B4-BE49-F238E27FC236}">
                <a16:creationId xmlns:a16="http://schemas.microsoft.com/office/drawing/2014/main" id="{39538F64-CBC8-43D3-A15C-F4EEAEFE8603}"/>
              </a:ext>
            </a:extLst>
          </p:cNvPr>
          <p:cNvSpPr txBox="1"/>
          <p:nvPr/>
        </p:nvSpPr>
        <p:spPr>
          <a:xfrm>
            <a:off x="4719975" y="2713627"/>
            <a:ext cx="2178802" cy="369332"/>
          </a:xfrm>
          <a:prstGeom prst="rect">
            <a:avLst/>
          </a:prstGeom>
          <a:noFill/>
        </p:spPr>
        <p:txBody>
          <a:bodyPr wrap="none" rtlCol="0">
            <a:spAutoFit/>
          </a:bodyPr>
          <a:lstStyle/>
          <a:p>
            <a:r>
              <a:rPr lang="en-US" dirty="0">
                <a:latin typeface="Arial Narrow" panose="020B0606020202030204" pitchFamily="34" charset="0"/>
              </a:rPr>
              <a:t>China and Soviet Union</a:t>
            </a:r>
          </a:p>
        </p:txBody>
      </p:sp>
      <p:sp>
        <p:nvSpPr>
          <p:cNvPr id="11" name="TextBox 10">
            <a:extLst>
              <a:ext uri="{FF2B5EF4-FFF2-40B4-BE49-F238E27FC236}">
                <a16:creationId xmlns:a16="http://schemas.microsoft.com/office/drawing/2014/main" id="{C9F5C072-D093-449B-9A61-AD6E3306A360}"/>
              </a:ext>
            </a:extLst>
          </p:cNvPr>
          <p:cNvSpPr txBox="1"/>
          <p:nvPr/>
        </p:nvSpPr>
        <p:spPr>
          <a:xfrm>
            <a:off x="6765721" y="2334747"/>
            <a:ext cx="646331" cy="369332"/>
          </a:xfrm>
          <a:prstGeom prst="rect">
            <a:avLst/>
          </a:prstGeom>
          <a:noFill/>
        </p:spPr>
        <p:txBody>
          <a:bodyPr wrap="none" rtlCol="0">
            <a:spAutoFit/>
          </a:bodyPr>
          <a:lstStyle/>
          <a:p>
            <a:r>
              <a:rPr lang="en-US" dirty="0">
                <a:latin typeface="Arial Narrow" panose="020B0606020202030204" pitchFamily="34" charset="0"/>
              </a:rPr>
              <a:t>WWII</a:t>
            </a:r>
          </a:p>
        </p:txBody>
      </p:sp>
      <p:sp>
        <p:nvSpPr>
          <p:cNvPr id="12" name="TextBox 11">
            <a:extLst>
              <a:ext uri="{FF2B5EF4-FFF2-40B4-BE49-F238E27FC236}">
                <a16:creationId xmlns:a16="http://schemas.microsoft.com/office/drawing/2014/main" id="{1186A3EC-3219-4B49-B750-898D3A9E0EF2}"/>
              </a:ext>
            </a:extLst>
          </p:cNvPr>
          <p:cNvSpPr txBox="1"/>
          <p:nvPr/>
        </p:nvSpPr>
        <p:spPr>
          <a:xfrm>
            <a:off x="7608095" y="2574985"/>
            <a:ext cx="1521570" cy="369332"/>
          </a:xfrm>
          <a:prstGeom prst="rect">
            <a:avLst/>
          </a:prstGeom>
          <a:noFill/>
        </p:spPr>
        <p:txBody>
          <a:bodyPr wrap="none" rtlCol="0">
            <a:spAutoFit/>
          </a:bodyPr>
          <a:lstStyle/>
          <a:p>
            <a:r>
              <a:rPr lang="en-US" dirty="0">
                <a:latin typeface="Arial Narrow" panose="020B0606020202030204" pitchFamily="34" charset="0"/>
              </a:rPr>
              <a:t>Maoist Famines</a:t>
            </a:r>
          </a:p>
        </p:txBody>
      </p:sp>
      <p:sp>
        <p:nvSpPr>
          <p:cNvPr id="13" name="TextBox 12">
            <a:extLst>
              <a:ext uri="{FF2B5EF4-FFF2-40B4-BE49-F238E27FC236}">
                <a16:creationId xmlns:a16="http://schemas.microsoft.com/office/drawing/2014/main" id="{1BB13B4A-ED04-45E8-9C2D-A90D0B5E177F}"/>
              </a:ext>
            </a:extLst>
          </p:cNvPr>
          <p:cNvSpPr txBox="1"/>
          <p:nvPr/>
        </p:nvSpPr>
        <p:spPr>
          <a:xfrm>
            <a:off x="8515015" y="5131673"/>
            <a:ext cx="1048685" cy="369332"/>
          </a:xfrm>
          <a:prstGeom prst="rect">
            <a:avLst/>
          </a:prstGeom>
          <a:noFill/>
        </p:spPr>
        <p:txBody>
          <a:bodyPr wrap="none" rtlCol="0">
            <a:spAutoFit/>
          </a:bodyPr>
          <a:lstStyle/>
          <a:p>
            <a:r>
              <a:rPr lang="en-US" dirty="0">
                <a:latin typeface="Arial Narrow" panose="020B0606020202030204" pitchFamily="34" charset="0"/>
              </a:rPr>
              <a:t>Cambodia</a:t>
            </a:r>
          </a:p>
        </p:txBody>
      </p:sp>
      <p:sp>
        <p:nvSpPr>
          <p:cNvPr id="14" name="TextBox 13">
            <a:extLst>
              <a:ext uri="{FF2B5EF4-FFF2-40B4-BE49-F238E27FC236}">
                <a16:creationId xmlns:a16="http://schemas.microsoft.com/office/drawing/2014/main" id="{D30AA6EF-40BB-446E-B571-B9E96586DED9}"/>
              </a:ext>
            </a:extLst>
          </p:cNvPr>
          <p:cNvSpPr txBox="1"/>
          <p:nvPr/>
        </p:nvSpPr>
        <p:spPr>
          <a:xfrm>
            <a:off x="9206780" y="5590622"/>
            <a:ext cx="870751" cy="369332"/>
          </a:xfrm>
          <a:prstGeom prst="rect">
            <a:avLst/>
          </a:prstGeom>
          <a:noFill/>
        </p:spPr>
        <p:txBody>
          <a:bodyPr wrap="none" rtlCol="0">
            <a:spAutoFit/>
          </a:bodyPr>
          <a:lstStyle/>
          <a:p>
            <a:r>
              <a:rPr lang="en-US" dirty="0">
                <a:latin typeface="Arial Narrow" panose="020B0606020202030204" pitchFamily="34" charset="0"/>
              </a:rPr>
              <a:t>Ethiopia</a:t>
            </a:r>
          </a:p>
        </p:txBody>
      </p:sp>
      <p:sp>
        <p:nvSpPr>
          <p:cNvPr id="15" name="TextBox 14">
            <a:extLst>
              <a:ext uri="{FF2B5EF4-FFF2-40B4-BE49-F238E27FC236}">
                <a16:creationId xmlns:a16="http://schemas.microsoft.com/office/drawing/2014/main" id="{2A404F0A-F4B4-4DC1-84EE-35DCDD86BE22}"/>
              </a:ext>
            </a:extLst>
          </p:cNvPr>
          <p:cNvSpPr txBox="1"/>
          <p:nvPr/>
        </p:nvSpPr>
        <p:spPr>
          <a:xfrm>
            <a:off x="9832927" y="5128957"/>
            <a:ext cx="1207382" cy="646331"/>
          </a:xfrm>
          <a:prstGeom prst="rect">
            <a:avLst/>
          </a:prstGeom>
          <a:noFill/>
        </p:spPr>
        <p:txBody>
          <a:bodyPr wrap="none" rtlCol="0">
            <a:spAutoFit/>
          </a:bodyPr>
          <a:lstStyle/>
          <a:p>
            <a:r>
              <a:rPr lang="en-US" dirty="0">
                <a:latin typeface="Arial Narrow" panose="020B0606020202030204" pitchFamily="34" charset="0"/>
              </a:rPr>
              <a:t>North Korea</a:t>
            </a:r>
          </a:p>
          <a:p>
            <a:r>
              <a:rPr lang="en-US" dirty="0">
                <a:latin typeface="Arial Narrow" panose="020B0606020202030204" pitchFamily="34" charset="0"/>
              </a:rPr>
              <a:t>Congo</a:t>
            </a:r>
          </a:p>
        </p:txBody>
      </p:sp>
      <p:sp>
        <p:nvSpPr>
          <p:cNvPr id="16" name="TextBox 15">
            <a:extLst>
              <a:ext uri="{FF2B5EF4-FFF2-40B4-BE49-F238E27FC236}">
                <a16:creationId xmlns:a16="http://schemas.microsoft.com/office/drawing/2014/main" id="{86B7313E-9096-484D-9381-18C5995CF6D9}"/>
              </a:ext>
            </a:extLst>
          </p:cNvPr>
          <p:cNvSpPr txBox="1"/>
          <p:nvPr/>
        </p:nvSpPr>
        <p:spPr>
          <a:xfrm>
            <a:off x="10512452" y="4517562"/>
            <a:ext cx="849913" cy="646331"/>
          </a:xfrm>
          <a:prstGeom prst="rect">
            <a:avLst/>
          </a:prstGeom>
          <a:noFill/>
        </p:spPr>
        <p:txBody>
          <a:bodyPr wrap="none" rtlCol="0">
            <a:spAutoFit/>
          </a:bodyPr>
          <a:lstStyle/>
          <a:p>
            <a:r>
              <a:rPr lang="en-US" dirty="0">
                <a:latin typeface="Arial Narrow" panose="020B0606020202030204" pitchFamily="34" charset="0"/>
              </a:rPr>
              <a:t>Sudan</a:t>
            </a:r>
          </a:p>
          <a:p>
            <a:r>
              <a:rPr lang="en-US" dirty="0">
                <a:latin typeface="Arial Narrow" panose="020B0606020202030204" pitchFamily="34" charset="0"/>
              </a:rPr>
              <a:t>Uganda</a:t>
            </a:r>
          </a:p>
        </p:txBody>
      </p:sp>
      <p:sp>
        <p:nvSpPr>
          <p:cNvPr id="17" name="TextBox 16">
            <a:extLst>
              <a:ext uri="{FF2B5EF4-FFF2-40B4-BE49-F238E27FC236}">
                <a16:creationId xmlns:a16="http://schemas.microsoft.com/office/drawing/2014/main" id="{BCE36698-CBFB-4E94-B4F2-1CFF36617C52}"/>
              </a:ext>
            </a:extLst>
          </p:cNvPr>
          <p:cNvSpPr txBox="1"/>
          <p:nvPr/>
        </p:nvSpPr>
        <p:spPr>
          <a:xfrm>
            <a:off x="11138187" y="5778002"/>
            <a:ext cx="869149" cy="369332"/>
          </a:xfrm>
          <a:prstGeom prst="rect">
            <a:avLst/>
          </a:prstGeom>
          <a:noFill/>
        </p:spPr>
        <p:txBody>
          <a:bodyPr wrap="none" rtlCol="0">
            <a:spAutoFit/>
          </a:bodyPr>
          <a:lstStyle/>
          <a:p>
            <a:r>
              <a:rPr lang="en-US" dirty="0">
                <a:latin typeface="Arial Narrow" panose="020B0606020202030204" pitchFamily="34" charset="0"/>
              </a:rPr>
              <a:t>Somalia</a:t>
            </a:r>
          </a:p>
        </p:txBody>
      </p:sp>
      <p:cxnSp>
        <p:nvCxnSpPr>
          <p:cNvPr id="19" name="Straight Connector 18">
            <a:extLst>
              <a:ext uri="{FF2B5EF4-FFF2-40B4-BE49-F238E27FC236}">
                <a16:creationId xmlns:a16="http://schemas.microsoft.com/office/drawing/2014/main" id="{66349A62-909C-452B-9111-AE2E0570F0C3}"/>
              </a:ext>
            </a:extLst>
          </p:cNvPr>
          <p:cNvCxnSpPr/>
          <p:nvPr/>
        </p:nvCxnSpPr>
        <p:spPr bwMode="auto">
          <a:xfrm>
            <a:off x="2022436" y="1992860"/>
            <a:ext cx="2560320"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97FF5AD-31C0-46F4-A0AD-B86966EDC150}"/>
              </a:ext>
            </a:extLst>
          </p:cNvPr>
          <p:cNvCxnSpPr/>
          <p:nvPr/>
        </p:nvCxnSpPr>
        <p:spPr bwMode="auto">
          <a:xfrm>
            <a:off x="5574286" y="3082959"/>
            <a:ext cx="1097280"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CDF1391-0042-4F03-8C5C-EAC21F15774C}"/>
              </a:ext>
            </a:extLst>
          </p:cNvPr>
          <p:cNvCxnSpPr/>
          <p:nvPr/>
        </p:nvCxnSpPr>
        <p:spPr bwMode="auto">
          <a:xfrm>
            <a:off x="7787113" y="2955073"/>
            <a:ext cx="1097280" cy="0"/>
          </a:xfrm>
          <a:prstGeom prst="line">
            <a:avLst/>
          </a:prstGeom>
          <a:solidFill>
            <a:schemeClr val="accent1"/>
          </a:solidFill>
          <a:ln w="38100" cap="flat" cmpd="sng" algn="ctr">
            <a:solidFill>
              <a:schemeClr val="bg1">
                <a:lumMod val="50000"/>
              </a:schemeClr>
            </a:solidFill>
            <a:prstDash val="solid"/>
            <a:round/>
            <a:headEnd type="none" w="med" len="med"/>
            <a:tailEnd type="none" w="med" len="med"/>
          </a:ln>
          <a:effectLst/>
        </p:spPr>
      </p:cxnSp>
      <p:sp>
        <p:nvSpPr>
          <p:cNvPr id="18" name="Action Button: Document 17" title="Read this Web Page">
            <a:hlinkClick r:id="rId4" highlightClick="1"/>
            <a:extLst>
              <a:ext uri="{FF2B5EF4-FFF2-40B4-BE49-F238E27FC236}">
                <a16:creationId xmlns:a16="http://schemas.microsoft.com/office/drawing/2014/main" id="{44FCB3FC-0DE1-464C-93BF-4FB22A6DD172}"/>
              </a:ext>
            </a:extLst>
          </p:cNvPr>
          <p:cNvSpPr/>
          <p:nvPr/>
        </p:nvSpPr>
        <p:spPr bwMode="auto">
          <a:xfrm>
            <a:off x="9474215" y="1507822"/>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22" name="TextBox 21">
            <a:extLst>
              <a:ext uri="{FF2B5EF4-FFF2-40B4-BE49-F238E27FC236}">
                <a16:creationId xmlns:a16="http://schemas.microsoft.com/office/drawing/2014/main" id="{EED7A09B-2E9C-49E7-B24B-82622DD22232}"/>
              </a:ext>
            </a:extLst>
          </p:cNvPr>
          <p:cNvSpPr txBox="1"/>
          <p:nvPr/>
        </p:nvSpPr>
        <p:spPr>
          <a:xfrm>
            <a:off x="10077532" y="1569032"/>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2556499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50" name="Rectangle 10"/>
          <p:cNvSpPr>
            <a:spLocks noGrp="1" noChangeArrowheads="1"/>
          </p:cNvSpPr>
          <p:nvPr>
            <p:ph type="title"/>
          </p:nvPr>
        </p:nvSpPr>
        <p:spPr/>
        <p:txBody>
          <a:bodyPr/>
          <a:lstStyle/>
          <a:p>
            <a:pPr eaLnBrk="1" hangingPunct="1">
              <a:defRPr/>
            </a:pPr>
            <a:r>
              <a:rPr lang="en-US" dirty="0"/>
              <a:t>Exports of Cereals, 1960-2020 (in 1000s of tons)</a:t>
            </a:r>
          </a:p>
        </p:txBody>
      </p:sp>
      <p:graphicFrame>
        <p:nvGraphicFramePr>
          <p:cNvPr id="7" name="Object 11">
            <a:extLst>
              <a:ext uri="{FF2B5EF4-FFF2-40B4-BE49-F238E27FC236}">
                <a16:creationId xmlns:a16="http://schemas.microsoft.com/office/drawing/2014/main" id="{8E077F18-9C50-4A43-A3EE-EAEE1BE5A89A}"/>
              </a:ext>
            </a:extLst>
          </p:cNvPr>
          <p:cNvGraphicFramePr>
            <a:graphicFrameLocks noGrp="1" noChangeAspect="1"/>
          </p:cNvGraphicFramePr>
          <p:nvPr>
            <p:ph idx="1"/>
            <p:extLst>
              <p:ext uri="{D42A27DB-BD31-4B8C-83A1-F6EECF244321}">
                <p14:modId xmlns:p14="http://schemas.microsoft.com/office/powerpoint/2010/main" val="2478896194"/>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0451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Types of Commercial Agriculture</a:t>
            </a:r>
          </a:p>
        </p:txBody>
      </p:sp>
      <p:sp>
        <p:nvSpPr>
          <p:cNvPr id="3" name="Content Placeholder 2"/>
          <p:cNvSpPr>
            <a:spLocks noGrp="1"/>
          </p:cNvSpPr>
          <p:nvPr>
            <p:ph idx="1"/>
          </p:nvPr>
        </p:nvSpPr>
        <p:spPr/>
        <p:txBody>
          <a:bodyPr/>
          <a:lstStyle/>
          <a:p>
            <a:r>
              <a:rPr lang="en-US" dirty="0"/>
              <a:t>Plantation agriculture</a:t>
            </a:r>
          </a:p>
          <a:p>
            <a:pPr lvl="1"/>
            <a:r>
              <a:rPr lang="en-US" dirty="0"/>
              <a:t>An outcome of the colonial era.</a:t>
            </a:r>
          </a:p>
          <a:p>
            <a:pPr lvl="1"/>
            <a:r>
              <a:rPr lang="en-US" dirty="0"/>
              <a:t>Export-oriented monocrops.</a:t>
            </a:r>
          </a:p>
          <a:p>
            <a:pPr lvl="1"/>
            <a:r>
              <a:rPr lang="en-US" dirty="0"/>
              <a:t>Coffee, banana, sugar cane, cacao, tea, rubber, palm oil, tobacco.</a:t>
            </a:r>
          </a:p>
          <a:p>
            <a:pPr lvl="1"/>
            <a:r>
              <a:rPr lang="en-US" dirty="0"/>
              <a:t>Large tracks of land for economies of scale.</a:t>
            </a:r>
          </a:p>
          <a:p>
            <a:pPr lvl="1"/>
            <a:r>
              <a:rPr lang="en-US" dirty="0"/>
              <a:t>Usually close to the coastline.</a:t>
            </a:r>
          </a:p>
          <a:p>
            <a:r>
              <a:rPr lang="en-US" dirty="0"/>
              <a:t>Mediterranean agriculture</a:t>
            </a:r>
          </a:p>
          <a:p>
            <a:pPr lvl="1"/>
            <a:r>
              <a:rPr lang="en-US" dirty="0"/>
              <a:t>Mix of activities; some for subsistence, local consumption and exports.</a:t>
            </a:r>
          </a:p>
          <a:p>
            <a:pPr lvl="1"/>
            <a:r>
              <a:rPr lang="en-US" dirty="0"/>
              <a:t>Orchards (citrus and olives).</a:t>
            </a:r>
          </a:p>
          <a:p>
            <a:pPr lvl="1"/>
            <a:r>
              <a:rPr lang="en-US" dirty="0"/>
              <a:t>Viticulture (grapes).</a:t>
            </a:r>
          </a:p>
          <a:p>
            <a:pPr lvl="1"/>
            <a:r>
              <a:rPr lang="en-US" dirty="0"/>
              <a:t>Cereals and vegetables (lentils).</a:t>
            </a:r>
          </a:p>
          <a:p>
            <a:pPr lvl="1"/>
            <a:endParaRPr lang="en-US" dirty="0"/>
          </a:p>
        </p:txBody>
      </p:sp>
    </p:spTree>
    <p:extLst>
      <p:ext uri="{BB962C8B-B14F-4D97-AF65-F5344CB8AC3E}">
        <p14:creationId xmlns:p14="http://schemas.microsoft.com/office/powerpoint/2010/main" val="4072847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Types of Commercial Agriculture</a:t>
            </a:r>
          </a:p>
        </p:txBody>
      </p:sp>
      <p:sp>
        <p:nvSpPr>
          <p:cNvPr id="3" name="Content Placeholder 2"/>
          <p:cNvSpPr>
            <a:spLocks noGrp="1"/>
          </p:cNvSpPr>
          <p:nvPr>
            <p:ph idx="1"/>
          </p:nvPr>
        </p:nvSpPr>
        <p:spPr/>
        <p:txBody>
          <a:bodyPr/>
          <a:lstStyle/>
          <a:p>
            <a:r>
              <a:rPr lang="en-US" dirty="0"/>
              <a:t>Cattle (livestock) ranching</a:t>
            </a:r>
          </a:p>
          <a:p>
            <a:pPr lvl="1"/>
            <a:r>
              <a:rPr lang="en-US" dirty="0"/>
              <a:t>The commercial raising of herd livestock on a large landholding.</a:t>
            </a:r>
          </a:p>
          <a:p>
            <a:pPr lvl="1"/>
            <a:r>
              <a:rPr lang="en-US" dirty="0"/>
              <a:t>Emerged commercially during colonial times in the Americas.</a:t>
            </a:r>
          </a:p>
          <a:p>
            <a:pPr lvl="1"/>
            <a:r>
              <a:rPr lang="en-US" dirty="0"/>
              <a:t>In drier areas where productive crops not commercially suitable.</a:t>
            </a:r>
          </a:p>
          <a:p>
            <a:pPr lvl="1"/>
            <a:r>
              <a:rPr lang="en-US" dirty="0"/>
              <a:t>Extensive use of land (pasture).</a:t>
            </a:r>
          </a:p>
          <a:p>
            <a:pPr lvl="1"/>
            <a:r>
              <a:rPr lang="en-US" dirty="0"/>
              <a:t>Raise two kinds of animals in large numbers: cattle and sheep.</a:t>
            </a:r>
          </a:p>
          <a:p>
            <a:pPr lvl="1"/>
            <a:r>
              <a:rPr lang="en-US" dirty="0"/>
              <a:t>Sheep ranching is geographically concentrated to such a degree that only four countries— Australia, China, New Zealand, and the United Kingdom— account for 62%.</a:t>
            </a:r>
          </a:p>
        </p:txBody>
      </p:sp>
    </p:spTree>
    <p:extLst>
      <p:ext uri="{BB962C8B-B14F-4D97-AF65-F5344CB8AC3E}">
        <p14:creationId xmlns:p14="http://schemas.microsoft.com/office/powerpoint/2010/main" val="2646264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EAB337-4C34-4AAD-95FD-A031C9740360}"/>
              </a:ext>
            </a:extLst>
          </p:cNvPr>
          <p:cNvSpPr>
            <a:spLocks noGrp="1"/>
          </p:cNvSpPr>
          <p:nvPr>
            <p:ph type="title"/>
          </p:nvPr>
        </p:nvSpPr>
        <p:spPr/>
        <p:txBody>
          <a:bodyPr/>
          <a:lstStyle/>
          <a:p>
            <a:r>
              <a:rPr lang="en-US" dirty="0"/>
              <a:t>2. Types of Commercial Agriculture</a:t>
            </a:r>
          </a:p>
        </p:txBody>
      </p:sp>
      <p:sp>
        <p:nvSpPr>
          <p:cNvPr id="5" name="Content Placeholder 4">
            <a:extLst>
              <a:ext uri="{FF2B5EF4-FFF2-40B4-BE49-F238E27FC236}">
                <a16:creationId xmlns:a16="http://schemas.microsoft.com/office/drawing/2014/main" id="{8AB8EB2B-6A70-4E2D-8D51-3A3AAE0D2BCC}"/>
              </a:ext>
            </a:extLst>
          </p:cNvPr>
          <p:cNvSpPr>
            <a:spLocks noGrp="1"/>
          </p:cNvSpPr>
          <p:nvPr>
            <p:ph idx="1"/>
          </p:nvPr>
        </p:nvSpPr>
        <p:spPr/>
        <p:txBody>
          <a:bodyPr/>
          <a:lstStyle/>
          <a:p>
            <a:r>
              <a:rPr lang="en-US" dirty="0"/>
              <a:t>Livestock fattening</a:t>
            </a:r>
          </a:p>
          <a:p>
            <a:pPr lvl="1"/>
            <a:r>
              <a:rPr lang="en-US" dirty="0"/>
              <a:t>A commercial type of agriculture that produces fattened cattle and hogs for meat.</a:t>
            </a:r>
          </a:p>
          <a:p>
            <a:pPr lvl="1"/>
            <a:r>
              <a:rPr lang="en-US" dirty="0"/>
              <a:t>Invented in the United States in the late nineteenth century.</a:t>
            </a:r>
          </a:p>
          <a:p>
            <a:pPr lvl="1"/>
            <a:r>
              <a:rPr lang="en-US" dirty="0"/>
              <a:t>Became prevalent in the 1960s.</a:t>
            </a:r>
          </a:p>
          <a:p>
            <a:pPr lvl="1"/>
            <a:r>
              <a:rPr lang="en-US" dirty="0"/>
              <a:t>Farmers breed many of the animals they fatten, especially hogs – </a:t>
            </a:r>
            <a:r>
              <a:rPr lang="en-US" b="1" dirty="0"/>
              <a:t>feedlot system</a:t>
            </a:r>
            <a:r>
              <a:rPr lang="en-US" dirty="0"/>
              <a:t>.</a:t>
            </a:r>
          </a:p>
          <a:p>
            <a:pPr lvl="1"/>
            <a:r>
              <a:rPr lang="en-US" dirty="0"/>
              <a:t>Many feedlots purchase their grain from farmers in the region, although in the case of hogs many farmers feed animals with the corn cultivated on their own farms.</a:t>
            </a:r>
          </a:p>
          <a:p>
            <a:pPr lvl="1"/>
            <a:r>
              <a:rPr lang="en-US" dirty="0"/>
              <a:t>In the Corn Belt of the U.S. Midwest, farmers raise corn and soybeans to feed cattle and hogs.</a:t>
            </a:r>
          </a:p>
          <a:p>
            <a:pPr lvl="1"/>
            <a:r>
              <a:rPr lang="en-US" dirty="0"/>
              <a:t>Typically, slaughterhouses are located close to feedlots, creating a new meat-producing region, which is often dependent on mobile populations of immigrant labor.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a:extLst>
              <a:ext uri="{FF2B5EF4-FFF2-40B4-BE49-F238E27FC236}">
                <a16:creationId xmlns:a16="http://schemas.microsoft.com/office/drawing/2014/main" id="{E7A5E265-3604-8645-BA92-56440B4CBA62}"/>
              </a:ext>
            </a:extLst>
          </p:cNvPr>
          <p:cNvSpPr txBox="1">
            <a:spLocks noChangeArrowheads="1"/>
          </p:cNvSpPr>
          <p:nvPr/>
        </p:nvSpPr>
        <p:spPr bwMode="auto">
          <a:xfrm>
            <a:off x="1750844" y="6172201"/>
            <a:ext cx="883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chemeClr val="tx2"/>
                </a:solidFill>
              </a:rPr>
              <a:t>Cattle feedlot for beef production. </a:t>
            </a:r>
            <a:r>
              <a:rPr lang="en-US" altLang="en-US" dirty="0">
                <a:solidFill>
                  <a:schemeClr val="tx2"/>
                </a:solidFill>
              </a:rPr>
              <a:t>This feedlot, in Colorado, is reputedly the world’s largest. </a:t>
            </a:r>
            <a:r>
              <a:rPr lang="en-US" altLang="en-US" i="1" dirty="0">
                <a:solidFill>
                  <a:schemeClr val="tx2"/>
                </a:solidFill>
              </a:rPr>
              <a:t>(</a:t>
            </a:r>
            <a:r>
              <a:rPr lang="en-US" altLang="en-US" i="1" dirty="0" err="1">
                <a:solidFill>
                  <a:schemeClr val="tx2"/>
                </a:solidFill>
              </a:rPr>
              <a:t>Glowimages</a:t>
            </a:r>
            <a:r>
              <a:rPr lang="en-US" altLang="en-US" i="1" dirty="0">
                <a:solidFill>
                  <a:schemeClr val="tx2"/>
                </a:solidFill>
              </a:rPr>
              <a:t>/Getty Images.)</a:t>
            </a:r>
            <a:endParaRPr lang="en-US" altLang="en-US" dirty="0">
              <a:solidFill>
                <a:schemeClr val="tx2"/>
              </a:solidFill>
            </a:endParaRPr>
          </a:p>
        </p:txBody>
      </p:sp>
      <p:sp>
        <p:nvSpPr>
          <p:cNvPr id="30722" name="Picture 2">
            <a:extLst>
              <a:ext uri="{FF2B5EF4-FFF2-40B4-BE49-F238E27FC236}">
                <a16:creationId xmlns:a16="http://schemas.microsoft.com/office/drawing/2014/main" id="{6E55400E-667A-934C-92DA-833FE122009C}"/>
              </a:ext>
            </a:extLst>
          </p:cNvPr>
          <p:cNvSpPr>
            <a:spLocks noChangeAspect="1" noChangeArrowheads="1"/>
          </p:cNvSpPr>
          <p:nvPr/>
        </p:nvSpPr>
        <p:spPr bwMode="auto">
          <a:xfrm>
            <a:off x="2449514" y="457201"/>
            <a:ext cx="73056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pic>
        <p:nvPicPr>
          <p:cNvPr id="30723" name="Picture 1">
            <a:extLst>
              <a:ext uri="{FF2B5EF4-FFF2-40B4-BE49-F238E27FC236}">
                <a16:creationId xmlns:a16="http://schemas.microsoft.com/office/drawing/2014/main" id="{C01460D8-28FA-C745-B361-F2A6DDFFEC4F}"/>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68319" y="457201"/>
            <a:ext cx="860425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2. Types of Commercial Agriculture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9" y="1491993"/>
            <a:ext cx="8689975" cy="503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2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2. Types of Commercial Agriculture</a:t>
            </a:r>
          </a:p>
        </p:txBody>
      </p:sp>
      <p:sp>
        <p:nvSpPr>
          <p:cNvPr id="82947" name="Content Placeholder 3"/>
          <p:cNvSpPr>
            <a:spLocks noGrp="1"/>
          </p:cNvSpPr>
          <p:nvPr>
            <p:ph idx="1"/>
          </p:nvPr>
        </p:nvSpPr>
        <p:spPr/>
        <p:txBody>
          <a:bodyPr/>
          <a:lstStyle/>
          <a:p>
            <a:pPr eaLnBrk="1" hangingPunct="1"/>
            <a:r>
              <a:rPr lang="en-US" dirty="0"/>
              <a:t>Shrimp farming</a:t>
            </a:r>
          </a:p>
          <a:p>
            <a:pPr lvl="1" eaLnBrk="1" hangingPunct="1"/>
            <a:r>
              <a:rPr lang="en-US" dirty="0"/>
              <a:t>Thailand is the world’s largest exporter and second largest producer.</a:t>
            </a:r>
          </a:p>
          <a:p>
            <a:pPr lvl="1" eaLnBrk="1" hangingPunct="1"/>
            <a:r>
              <a:rPr lang="en-US" dirty="0"/>
              <a:t>Shrimp is one of the most consumed seafood:</a:t>
            </a:r>
          </a:p>
          <a:p>
            <a:pPr lvl="2" eaLnBrk="1" hangingPunct="1"/>
            <a:r>
              <a:rPr lang="en-US" dirty="0"/>
              <a:t>Cheap; fast growth cycle.</a:t>
            </a:r>
          </a:p>
          <a:p>
            <a:pPr lvl="2" eaLnBrk="1" hangingPunct="1"/>
            <a:r>
              <a:rPr lang="en-US" dirty="0"/>
              <a:t>Can be grown using aquaculture.</a:t>
            </a:r>
          </a:p>
          <a:p>
            <a:pPr lvl="1" eaLnBrk="1" hangingPunct="1"/>
            <a:r>
              <a:rPr lang="en-US" dirty="0"/>
              <a:t>Marine shrimp:</a:t>
            </a:r>
          </a:p>
          <a:p>
            <a:pPr lvl="2" eaLnBrk="1" hangingPunct="1"/>
            <a:r>
              <a:rPr lang="en-US" dirty="0"/>
              <a:t>Southeast Asia very suitable; substantial tropical coastline.</a:t>
            </a:r>
          </a:p>
          <a:p>
            <a:pPr lvl="2" eaLnBrk="1" hangingPunct="1"/>
            <a:r>
              <a:rPr lang="en-US" dirty="0"/>
              <a:t>Grown in ponds along coastal areas. </a:t>
            </a:r>
          </a:p>
          <a:p>
            <a:pPr lvl="2" eaLnBrk="1" hangingPunct="1"/>
            <a:r>
              <a:rPr lang="en-US" dirty="0"/>
              <a:t>Filled with saltwater pumped from the ocean.</a:t>
            </a:r>
          </a:p>
          <a:p>
            <a:pPr lvl="2" eaLnBrk="1" hangingPunct="1"/>
            <a:r>
              <a:rPr lang="en-US" dirty="0"/>
              <a:t>Shrimp ready for harvest in 90 to 120 days.</a:t>
            </a:r>
          </a:p>
          <a:p>
            <a:pPr lvl="1" eaLnBrk="1" hangingPunct="1"/>
            <a:r>
              <a:rPr lang="en-US" dirty="0"/>
              <a:t>Ecological issues:</a:t>
            </a:r>
          </a:p>
          <a:p>
            <a:pPr lvl="2" eaLnBrk="1" hangingPunct="1"/>
            <a:r>
              <a:rPr lang="en-US" dirty="0"/>
              <a:t>Some mangrove forests cleared.</a:t>
            </a:r>
          </a:p>
          <a:p>
            <a:pPr lvl="2" eaLnBrk="1" hangingPunct="1"/>
            <a:r>
              <a:rPr lang="en-US" dirty="0"/>
              <a:t>Replace a diverse ecosystem with monoculture.</a:t>
            </a:r>
          </a:p>
          <a:p>
            <a:pPr lvl="2" eaLnBrk="1" hangingPunct="1"/>
            <a:r>
              <a:rPr lang="en-US" dirty="0"/>
              <a:t>Wastewater can be a source of pollution.</a:t>
            </a:r>
          </a:p>
        </p:txBody>
      </p:sp>
    </p:spTree>
    <p:extLst>
      <p:ext uri="{BB962C8B-B14F-4D97-AF65-F5344CB8AC3E}">
        <p14:creationId xmlns:p14="http://schemas.microsoft.com/office/powerpoint/2010/main" val="1901317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Types of Commercial Agriculture</a:t>
            </a:r>
          </a:p>
        </p:txBody>
      </p:sp>
      <p:sp>
        <p:nvSpPr>
          <p:cNvPr id="3" name="Content Placeholder 2"/>
          <p:cNvSpPr>
            <a:spLocks noGrp="1"/>
          </p:cNvSpPr>
          <p:nvPr>
            <p:ph idx="1"/>
          </p:nvPr>
        </p:nvSpPr>
        <p:spPr/>
        <p:txBody>
          <a:bodyPr/>
          <a:lstStyle/>
          <a:p>
            <a:r>
              <a:rPr lang="en-US" dirty="0"/>
              <a:t>Tilapia farming</a:t>
            </a:r>
          </a:p>
          <a:p>
            <a:pPr lvl="1"/>
            <a:r>
              <a:rPr lang="en-US" dirty="0"/>
              <a:t>“The chicken of the seas”; 3.5 M tons produced.</a:t>
            </a:r>
          </a:p>
          <a:p>
            <a:pPr lvl="1"/>
            <a:r>
              <a:rPr lang="en-US" dirty="0"/>
              <a:t>A fish that can handle more difficult conditions than shrimps (water temperature, oxygen content).</a:t>
            </a:r>
          </a:p>
          <a:p>
            <a:pPr lvl="1"/>
            <a:r>
              <a:rPr lang="en-US" dirty="0"/>
              <a:t>Most farm raised in southern China.</a:t>
            </a:r>
          </a:p>
        </p:txBody>
      </p:sp>
      <p:pic>
        <p:nvPicPr>
          <p:cNvPr id="1026" name="Picture 2" descr="http://eattilapia.com/cms/wp-content/uploads/2010/08/home-page1-825x3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689" y="3316065"/>
            <a:ext cx="7315200" cy="3298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87029" y="3345092"/>
            <a:ext cx="2933816" cy="369332"/>
          </a:xfrm>
          <a:prstGeom prst="rect">
            <a:avLst/>
          </a:prstGeom>
          <a:noFill/>
        </p:spPr>
        <p:txBody>
          <a:bodyPr wrap="none" rtlCol="0">
            <a:spAutoFit/>
          </a:bodyPr>
          <a:lstStyle/>
          <a:p>
            <a:r>
              <a:rPr lang="en-US" b="1" dirty="0">
                <a:solidFill>
                  <a:schemeClr val="bg1"/>
                </a:solidFill>
                <a:latin typeface="Agency FB" pitchFamily="34" charset="0"/>
              </a:rPr>
              <a:t>Takes about 200-250 days </a:t>
            </a:r>
            <a:r>
              <a:rPr lang="en-US" b="1">
                <a:solidFill>
                  <a:schemeClr val="bg1"/>
                </a:solidFill>
                <a:latin typeface="Agency FB" pitchFamily="34" charset="0"/>
              </a:rPr>
              <a:t>to grow</a:t>
            </a:r>
          </a:p>
        </p:txBody>
      </p:sp>
    </p:spTree>
    <p:extLst>
      <p:ext uri="{BB962C8B-B14F-4D97-AF65-F5344CB8AC3E}">
        <p14:creationId xmlns:p14="http://schemas.microsoft.com/office/powerpoint/2010/main" val="169643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D328AB26-8379-410B-9D7A-384F671F6A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99" b="8638"/>
          <a:stretch/>
        </p:blipFill>
        <p:spPr>
          <a:xfrm>
            <a:off x="1142810" y="1361131"/>
            <a:ext cx="10058400" cy="5178162"/>
          </a:xfrm>
          <a:prstGeom prst="rect">
            <a:avLst/>
          </a:prstGeom>
        </p:spPr>
      </p:pic>
      <p:sp>
        <p:nvSpPr>
          <p:cNvPr id="4" name="Title 3"/>
          <p:cNvSpPr>
            <a:spLocks noGrp="1"/>
          </p:cNvSpPr>
          <p:nvPr>
            <p:ph type="title"/>
          </p:nvPr>
        </p:nvSpPr>
        <p:spPr/>
        <p:txBody>
          <a:bodyPr/>
          <a:lstStyle/>
          <a:p>
            <a:r>
              <a:rPr lang="en-US" dirty="0"/>
              <a:t>2. Length of Growing Period (LGP)</a:t>
            </a:r>
          </a:p>
        </p:txBody>
      </p:sp>
      <p:sp>
        <p:nvSpPr>
          <p:cNvPr id="7" name="Rectangle 6"/>
          <p:cNvSpPr/>
          <p:nvPr/>
        </p:nvSpPr>
        <p:spPr>
          <a:xfrm>
            <a:off x="5034235" y="5275897"/>
            <a:ext cx="5331124" cy="1477328"/>
          </a:xfrm>
          <a:prstGeom prst="rect">
            <a:avLst/>
          </a:prstGeom>
          <a:solidFill>
            <a:schemeClr val="bg1">
              <a:alpha val="70000"/>
            </a:schemeClr>
          </a:solidFill>
        </p:spPr>
        <p:txBody>
          <a:bodyPr wrap="square">
            <a:spAutoFit/>
          </a:bodyPr>
          <a:lstStyle/>
          <a:p>
            <a:r>
              <a:rPr lang="en-US" dirty="0">
                <a:latin typeface="Arial Narrow" pitchFamily="34" charset="0"/>
              </a:rPr>
              <a:t>Combines temperature and moisture considerations to determine the length of time crops are able to grow.</a:t>
            </a:r>
          </a:p>
          <a:p>
            <a:r>
              <a:rPr lang="en-US" dirty="0">
                <a:latin typeface="Arial Narrow" pitchFamily="34" charset="0"/>
              </a:rPr>
              <a:t>Number of days with temperatures above 5°C.</a:t>
            </a:r>
          </a:p>
          <a:p>
            <a:r>
              <a:rPr lang="en-US" dirty="0">
                <a:latin typeface="Arial Narrow" pitchFamily="34" charset="0"/>
              </a:rPr>
              <a:t>Excluding periods which are too cold or too dry or both.</a:t>
            </a:r>
          </a:p>
          <a:p>
            <a:r>
              <a:rPr lang="en-US" dirty="0">
                <a:latin typeface="Arial Narrow" pitchFamily="34" charset="0"/>
              </a:rPr>
              <a:t>Under rain-fed conditions.</a:t>
            </a:r>
          </a:p>
        </p:txBody>
      </p:sp>
      <p:sp>
        <p:nvSpPr>
          <p:cNvPr id="5" name="Action Button: Document 4" title="Read this Web Page">
            <a:hlinkClick r:id="rId4" highlightClick="1"/>
            <a:extLst>
              <a:ext uri="{FF2B5EF4-FFF2-40B4-BE49-F238E27FC236}">
                <a16:creationId xmlns:a16="http://schemas.microsoft.com/office/drawing/2014/main" id="{0601AEEA-ED7D-4201-B1FD-A2CD800FE2F4}"/>
              </a:ext>
            </a:extLst>
          </p:cNvPr>
          <p:cNvSpPr/>
          <p:nvPr/>
        </p:nvSpPr>
        <p:spPr bwMode="auto">
          <a:xfrm>
            <a:off x="9410715" y="31870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 name="TextBox 7">
            <a:extLst>
              <a:ext uri="{FF2B5EF4-FFF2-40B4-BE49-F238E27FC236}">
                <a16:creationId xmlns:a16="http://schemas.microsoft.com/office/drawing/2014/main" id="{855177BE-61C0-4F34-9547-97B97BDFE6B2}"/>
              </a:ext>
            </a:extLst>
          </p:cNvPr>
          <p:cNvSpPr txBox="1"/>
          <p:nvPr/>
        </p:nvSpPr>
        <p:spPr>
          <a:xfrm>
            <a:off x="10014032" y="379917"/>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353891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6549-17E8-4695-8158-8B8F902CC5C6}"/>
              </a:ext>
            </a:extLst>
          </p:cNvPr>
          <p:cNvSpPr>
            <a:spLocks noGrp="1"/>
          </p:cNvSpPr>
          <p:nvPr>
            <p:ph type="title"/>
          </p:nvPr>
        </p:nvSpPr>
        <p:spPr/>
        <p:txBody>
          <a:bodyPr/>
          <a:lstStyle/>
          <a:p>
            <a:endParaRPr lang="en-US"/>
          </a:p>
        </p:txBody>
      </p:sp>
      <p:pic>
        <p:nvPicPr>
          <p:cNvPr id="1026" name="Picture 2" descr="Image">
            <a:extLst>
              <a:ext uri="{FF2B5EF4-FFF2-40B4-BE49-F238E27FC236}">
                <a16:creationId xmlns:a16="http://schemas.microsoft.com/office/drawing/2014/main" id="{9C745579-814A-44EC-AFF8-4A29B7365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0"/>
            <a:ext cx="11031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47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Most Suitable Cereal</a:t>
            </a:r>
          </a:p>
        </p:txBody>
      </p:sp>
      <p:pic>
        <p:nvPicPr>
          <p:cNvPr id="3" name="Picture 2" descr="A close up of a map&#10;&#10;Description automatically generated">
            <a:extLst>
              <a:ext uri="{FF2B5EF4-FFF2-40B4-BE49-F238E27FC236}">
                <a16:creationId xmlns:a16="http://schemas.microsoft.com/office/drawing/2014/main" id="{6E533AC4-C21C-4D69-A6A5-E396002A9A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523" b="8439"/>
          <a:stretch/>
        </p:blipFill>
        <p:spPr>
          <a:xfrm>
            <a:off x="1815541" y="1312863"/>
            <a:ext cx="9397003" cy="4878388"/>
          </a:xfrm>
          <a:prstGeom prst="rect">
            <a:avLst/>
          </a:prstGeom>
        </p:spPr>
      </p:pic>
      <p:pic>
        <p:nvPicPr>
          <p:cNvPr id="5" name="Picture 2" descr="C:\Users\ecojpr\AppData\Local\Microsoft\Windows\Temporary Internet Files\Content.IE5\H0P94DF5\MC9004420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263" y="6127557"/>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60664" y="6127556"/>
            <a:ext cx="5710237" cy="400110"/>
          </a:xfrm>
          <a:prstGeom prst="rect">
            <a:avLst/>
          </a:prstGeom>
          <a:noFill/>
        </p:spPr>
        <p:txBody>
          <a:bodyPr wrap="square" rtlCol="0">
            <a:spAutoFit/>
          </a:bodyPr>
          <a:lstStyle/>
          <a:p>
            <a:r>
              <a:rPr lang="en-US" sz="2000" b="1" dirty="0">
                <a:latin typeface="Agency FB" pitchFamily="34" charset="0"/>
              </a:rPr>
              <a:t>Explain the relationships between geography and agriculture</a:t>
            </a:r>
          </a:p>
        </p:txBody>
      </p:sp>
      <p:sp>
        <p:nvSpPr>
          <p:cNvPr id="6" name="Action Button: Document 5" title="Read this Web Page">
            <a:hlinkClick r:id="rId5" highlightClick="1"/>
            <a:extLst>
              <a:ext uri="{FF2B5EF4-FFF2-40B4-BE49-F238E27FC236}">
                <a16:creationId xmlns:a16="http://schemas.microsoft.com/office/drawing/2014/main" id="{A7690B1D-B585-4311-9EE4-478C435E6711}"/>
              </a:ext>
            </a:extLst>
          </p:cNvPr>
          <p:cNvSpPr/>
          <p:nvPr/>
        </p:nvSpPr>
        <p:spPr bwMode="auto">
          <a:xfrm>
            <a:off x="9410715" y="318707"/>
            <a:ext cx="603316" cy="527901"/>
          </a:xfrm>
          <a:prstGeom prst="actionButtonDocument">
            <a:avLst/>
          </a:prstGeom>
          <a:solidFill>
            <a:schemeClr val="accent2">
              <a:lumMod val="20000"/>
              <a:lumOff val="8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lstStyle/>
          <a:p>
            <a:endParaRPr lang="en-US" i="1">
              <a:latin typeface="Verdana" pitchFamily="34" charset="0"/>
            </a:endParaRPr>
          </a:p>
        </p:txBody>
      </p:sp>
      <p:sp>
        <p:nvSpPr>
          <p:cNvPr id="8" name="TextBox 7">
            <a:extLst>
              <a:ext uri="{FF2B5EF4-FFF2-40B4-BE49-F238E27FC236}">
                <a16:creationId xmlns:a16="http://schemas.microsoft.com/office/drawing/2014/main" id="{E49320B8-C04F-4F64-B5A7-19411C6F8BC1}"/>
              </a:ext>
            </a:extLst>
          </p:cNvPr>
          <p:cNvSpPr txBox="1"/>
          <p:nvPr/>
        </p:nvSpPr>
        <p:spPr>
          <a:xfrm>
            <a:off x="10014032" y="379917"/>
            <a:ext cx="1701107" cy="400110"/>
          </a:xfrm>
          <a:prstGeom prst="rect">
            <a:avLst/>
          </a:prstGeom>
          <a:noFill/>
        </p:spPr>
        <p:txBody>
          <a:bodyPr wrap="none" rtlCol="0">
            <a:spAutoFit/>
          </a:bodyPr>
          <a:lstStyle/>
          <a:p>
            <a:r>
              <a:rPr lang="en-US" sz="2000" b="1" dirty="0">
                <a:latin typeface="Agency FB" pitchFamily="34" charset="0"/>
              </a:rPr>
              <a:t>Read this content</a:t>
            </a:r>
          </a:p>
        </p:txBody>
      </p:sp>
    </p:spTree>
    <p:extLst>
      <p:ext uri="{BB962C8B-B14F-4D97-AF65-F5344CB8AC3E}">
        <p14:creationId xmlns:p14="http://schemas.microsoft.com/office/powerpoint/2010/main" val="1159290489"/>
      </p:ext>
    </p:extLst>
  </p:cSld>
  <p:clrMapOvr>
    <a:masterClrMapping/>
  </p:clrMapOvr>
</p:sld>
</file>

<file path=ppt/theme/theme1.xml><?xml version="1.0" encoding="utf-8"?>
<a:theme xmlns:a="http://schemas.openxmlformats.org/drawingml/2006/main" name="5_102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_102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 135 Topic 1</Template>
  <TotalTime>40332</TotalTime>
  <Words>4905</Words>
  <Application>Microsoft Office PowerPoint</Application>
  <PresentationFormat>Widescreen</PresentationFormat>
  <Paragraphs>647</Paragraphs>
  <Slides>67</Slides>
  <Notes>50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Agency FB</vt:lpstr>
      <vt:lpstr>Arial</vt:lpstr>
      <vt:lpstr>Arial Narrow</vt:lpstr>
      <vt:lpstr>Calibri</vt:lpstr>
      <vt:lpstr>Century Gothic</vt:lpstr>
      <vt:lpstr>Impact</vt:lpstr>
      <vt:lpstr>Times New Roman</vt:lpstr>
      <vt:lpstr>Verdana</vt:lpstr>
      <vt:lpstr>5_102Design</vt:lpstr>
      <vt:lpstr>Topic 6 – Agriculture and Food Production</vt:lpstr>
      <vt:lpstr>Conditions of Usage</vt:lpstr>
      <vt:lpstr>A – The Agricultural Landscape</vt:lpstr>
      <vt:lpstr>1. The Agricultural Process</vt:lpstr>
      <vt:lpstr>Share of the Population in Agriculture, Selected Countries</vt:lpstr>
      <vt:lpstr>Estimated Famine Victims since the Mid 19th Century</vt:lpstr>
      <vt:lpstr>2. Length of Growing Period (LGP)</vt:lpstr>
      <vt:lpstr>PowerPoint Presentation</vt:lpstr>
      <vt:lpstr>2. Most Suitable Cereal</vt:lpstr>
      <vt:lpstr>2. A Declining Food Variety</vt:lpstr>
      <vt:lpstr>S</vt:lpstr>
      <vt:lpstr>PowerPoint Presentation</vt:lpstr>
      <vt:lpstr>3. Nutrition Transitions</vt:lpstr>
      <vt:lpstr>3. Nutrition Transitions</vt:lpstr>
      <vt:lpstr>Food Consumed, (grams per capita per day)</vt:lpstr>
      <vt:lpstr>3. Evolution of the Japanese Diet (kg / capita / year)</vt:lpstr>
      <vt:lpstr>Ecuador: The Ayme family of Tingo Food expenditure for one week: $31.55 </vt:lpstr>
      <vt:lpstr>India: The Patkar family of Ujjain Food expenditure for one week: 1,636.25 Rupees or $39.27 </vt:lpstr>
      <vt:lpstr>Japan: The Ukita family of Kodaira City Food expenditure for one week: 37,699 Yen or $317.25 </vt:lpstr>
      <vt:lpstr>Germany : The Melander family of Bargteheide  Food expenditure for one week: 375.39 Euros or $500.07</vt:lpstr>
      <vt:lpstr>3. Time Spent Preparing Food at Home, UK (1934-2010)</vt:lpstr>
      <vt:lpstr>2. Food expenditures by families and individuals as a share of disposable personal income, United States,1929-2020</vt:lpstr>
      <vt:lpstr>3. Overweight Rates in Selected OECD Countries (BMI&gt;25)</vt:lpstr>
      <vt:lpstr>B – Systems of Agricultural Production</vt:lpstr>
      <vt:lpstr>1. The Food System</vt:lpstr>
      <vt:lpstr>1. Main Agriculture Models</vt:lpstr>
      <vt:lpstr>1. Main Agriculture Models</vt:lpstr>
      <vt:lpstr>Main Areas of Subsistence Agriculture</vt:lpstr>
      <vt:lpstr>Dominance of Food versus Feed Agriculture</vt:lpstr>
      <vt:lpstr>1. Patterns of Global Food Production</vt:lpstr>
      <vt:lpstr>PowerPoint Presentation</vt:lpstr>
      <vt:lpstr>World Agricultural Area, 1961-2016 (1,000s of hectares)</vt:lpstr>
      <vt:lpstr>PowerPoint Presentation</vt:lpstr>
      <vt:lpstr>2. World Protein Production by Source, 1950-2014</vt:lpstr>
      <vt:lpstr>2. Energy Content and Food Production</vt:lpstr>
      <vt:lpstr>2. Grain Equivalent to Produce Meat (in kg)</vt:lpstr>
      <vt:lpstr>2. Meat Production, United States and China 1961-2020 (in tons)</vt:lpstr>
      <vt:lpstr>Food Prices Relative to Average Hourly Wages, United States, 1919-2019</vt:lpstr>
      <vt:lpstr>3. International Food Trade</vt:lpstr>
      <vt:lpstr>FAO Food Price Index, 1990-2022 (real, 2016=100)</vt:lpstr>
      <vt:lpstr>Share of Product Groups in World Merchandise Trade, 1900-2020</vt:lpstr>
      <vt:lpstr>World Coffee Production</vt:lpstr>
      <vt:lpstr>Retail Price of Coffee, 1980-2022</vt:lpstr>
      <vt:lpstr>PowerPoint Presentation</vt:lpstr>
      <vt:lpstr>4. Global Challenges</vt:lpstr>
      <vt:lpstr>4. Global Challenges</vt:lpstr>
      <vt:lpstr>Yield of Rice (Paddy) and Wheat, 1960-2020 (kg per hectare)</vt:lpstr>
      <vt:lpstr>4. Global Challenges</vt:lpstr>
      <vt:lpstr>4. Some Challenges Facing Agriculture</vt:lpstr>
      <vt:lpstr>4. Some Challenges Facing Agriculture</vt:lpstr>
      <vt:lpstr>Global Average Food Losses by Food Type, 2010</vt:lpstr>
      <vt:lpstr>Essay: Global Challenges to Agriculture</vt:lpstr>
      <vt:lpstr>C – Commercial Agriculture</vt:lpstr>
      <vt:lpstr>1. Spatial Organization</vt:lpstr>
      <vt:lpstr>1. Von Thunen's Regional Land Use Model</vt:lpstr>
      <vt:lpstr>Ideal and actual distribution of types of agriculture in Uruguay</vt:lpstr>
      <vt:lpstr>Inference of Von Thunen’s Model to the Continental United States</vt:lpstr>
      <vt:lpstr>2. Types of Commercial Agriculture</vt:lpstr>
      <vt:lpstr>2. Types of Commercial Agriculture</vt:lpstr>
      <vt:lpstr>Exports of Cereals, 1960-2020 (in 1000s of tons)</vt:lpstr>
      <vt:lpstr>2. Types of Commercial Agriculture</vt:lpstr>
      <vt:lpstr>2. Types of Commercial Agriculture</vt:lpstr>
      <vt:lpstr>2. Types of Commercial Agriculture</vt:lpstr>
      <vt:lpstr>PowerPoint Presentation</vt:lpstr>
      <vt:lpstr>2. Types of Commercial Agriculture</vt:lpstr>
      <vt:lpstr>2. Types of Commercial Agriculture</vt:lpstr>
      <vt:lpstr>2. Types of Commercial Agriculture</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6 – Agriculture</dc:title>
  <dc:subject>GEOG 135 - Economic Geography</dc:subject>
  <dc:creator>Dr. Jean-Paul Rodrigue</dc:creator>
  <cp:lastModifiedBy>Jean-Paul Rodrigue</cp:lastModifiedBy>
  <cp:revision>2287</cp:revision>
  <cp:lastPrinted>1998-11-10T22:15:49Z</cp:lastPrinted>
  <dcterms:created xsi:type="dcterms:W3CDTF">1997-06-07T23:18:59Z</dcterms:created>
  <dcterms:modified xsi:type="dcterms:W3CDTF">2022-04-14T17:52:03Z</dcterms:modified>
  <cp:category>Topic 6 – Agriculture</cp:category>
</cp:coreProperties>
</file>