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0.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1.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6.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48" r:id="rId1"/>
  </p:sldMasterIdLst>
  <p:notesMasterIdLst>
    <p:notesMasterId r:id="rId79"/>
  </p:notesMasterIdLst>
  <p:handoutMasterIdLst>
    <p:handoutMasterId r:id="rId80"/>
  </p:handoutMasterIdLst>
  <p:sldIdLst>
    <p:sldId id="256" r:id="rId2"/>
    <p:sldId id="346" r:id="rId3"/>
    <p:sldId id="497" r:id="rId4"/>
    <p:sldId id="461" r:id="rId5"/>
    <p:sldId id="471" r:id="rId6"/>
    <p:sldId id="469" r:id="rId7"/>
    <p:sldId id="495" r:id="rId8"/>
    <p:sldId id="607" r:id="rId9"/>
    <p:sldId id="498" r:id="rId10"/>
    <p:sldId id="291" r:id="rId11"/>
    <p:sldId id="506" r:id="rId12"/>
    <p:sldId id="507" r:id="rId13"/>
    <p:sldId id="473" r:id="rId14"/>
    <p:sldId id="476" r:id="rId15"/>
    <p:sldId id="496" r:id="rId16"/>
    <p:sldId id="477" r:id="rId17"/>
    <p:sldId id="479" r:id="rId18"/>
    <p:sldId id="494" r:id="rId19"/>
    <p:sldId id="480" r:id="rId20"/>
    <p:sldId id="481" r:id="rId21"/>
    <p:sldId id="482" r:id="rId22"/>
    <p:sldId id="483" r:id="rId23"/>
    <p:sldId id="484" r:id="rId24"/>
    <p:sldId id="512" r:id="rId25"/>
    <p:sldId id="513" r:id="rId26"/>
    <p:sldId id="606" r:id="rId27"/>
    <p:sldId id="487" r:id="rId28"/>
    <p:sldId id="488" r:id="rId29"/>
    <p:sldId id="453" r:id="rId30"/>
    <p:sldId id="508" r:id="rId31"/>
    <p:sldId id="509" r:id="rId32"/>
    <p:sldId id="510" r:id="rId33"/>
    <p:sldId id="511" r:id="rId34"/>
    <p:sldId id="464" r:id="rId35"/>
    <p:sldId id="499" r:id="rId36"/>
    <p:sldId id="500" r:id="rId37"/>
    <p:sldId id="435" r:id="rId38"/>
    <p:sldId id="436" r:id="rId39"/>
    <p:sldId id="437" r:id="rId40"/>
    <p:sldId id="514" r:id="rId41"/>
    <p:sldId id="439" r:id="rId42"/>
    <p:sldId id="440" r:id="rId43"/>
    <p:sldId id="441" r:id="rId44"/>
    <p:sldId id="442" r:id="rId45"/>
    <p:sldId id="429" r:id="rId46"/>
    <p:sldId id="501" r:id="rId47"/>
    <p:sldId id="502" r:id="rId48"/>
    <p:sldId id="516" r:id="rId49"/>
    <p:sldId id="431" r:id="rId50"/>
    <p:sldId id="327" r:id="rId51"/>
    <p:sldId id="865" r:id="rId52"/>
    <p:sldId id="467" r:id="rId53"/>
    <p:sldId id="489" r:id="rId54"/>
    <p:sldId id="458" r:id="rId55"/>
    <p:sldId id="491" r:id="rId56"/>
    <p:sldId id="515" r:id="rId57"/>
    <p:sldId id="444" r:id="rId58"/>
    <p:sldId id="588" r:id="rId59"/>
    <p:sldId id="605" r:id="rId60"/>
    <p:sldId id="493" r:id="rId61"/>
    <p:sldId id="608" r:id="rId62"/>
    <p:sldId id="859" r:id="rId63"/>
    <p:sldId id="860" r:id="rId64"/>
    <p:sldId id="861" r:id="rId65"/>
    <p:sldId id="862" r:id="rId66"/>
    <p:sldId id="863" r:id="rId67"/>
    <p:sldId id="434" r:id="rId68"/>
    <p:sldId id="409" r:id="rId69"/>
    <p:sldId id="486" r:id="rId70"/>
    <p:sldId id="485" r:id="rId71"/>
    <p:sldId id="610" r:id="rId72"/>
    <p:sldId id="611" r:id="rId73"/>
    <p:sldId id="864" r:id="rId74"/>
    <p:sldId id="612" r:id="rId75"/>
    <p:sldId id="858" r:id="rId76"/>
    <p:sldId id="613" r:id="rId77"/>
    <p:sldId id="619" r:id="rId78"/>
  </p:sldIdLst>
  <p:sldSz cx="12192000" cy="6858000"/>
  <p:notesSz cx="6858000" cy="9207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Topic 3 - Population" id="{8E6E4050-9E78-4A3C-B882-E6433FC3D55E}">
          <p14:sldIdLst>
            <p14:sldId id="256"/>
            <p14:sldId id="346"/>
            <p14:sldId id="497"/>
          </p14:sldIdLst>
        </p14:section>
        <p14:section name="A - Population Distribution and Structure" id="{989CE3A9-1EF7-4C41-8206-1AB45296162E}">
          <p14:sldIdLst>
            <p14:sldId id="461"/>
            <p14:sldId id="471"/>
            <p14:sldId id="469"/>
            <p14:sldId id="495"/>
            <p14:sldId id="607"/>
            <p14:sldId id="498"/>
            <p14:sldId id="291"/>
            <p14:sldId id="506"/>
            <p14:sldId id="507"/>
            <p14:sldId id="473"/>
            <p14:sldId id="476"/>
            <p14:sldId id="496"/>
            <p14:sldId id="477"/>
            <p14:sldId id="479"/>
            <p14:sldId id="494"/>
            <p14:sldId id="480"/>
            <p14:sldId id="481"/>
            <p14:sldId id="482"/>
            <p14:sldId id="483"/>
            <p14:sldId id="484"/>
            <p14:sldId id="512"/>
            <p14:sldId id="513"/>
            <p14:sldId id="606"/>
            <p14:sldId id="487"/>
            <p14:sldId id="488"/>
            <p14:sldId id="453"/>
            <p14:sldId id="508"/>
            <p14:sldId id="509"/>
            <p14:sldId id="510"/>
            <p14:sldId id="511"/>
          </p14:sldIdLst>
        </p14:section>
        <p14:section name="B – Demographic Theory" id="{4BA78F51-AB02-43FF-929F-B47A48E9CB68}">
          <p14:sldIdLst>
            <p14:sldId id="464"/>
            <p14:sldId id="499"/>
            <p14:sldId id="500"/>
            <p14:sldId id="435"/>
            <p14:sldId id="436"/>
            <p14:sldId id="437"/>
            <p14:sldId id="514"/>
            <p14:sldId id="439"/>
            <p14:sldId id="440"/>
            <p14:sldId id="441"/>
            <p14:sldId id="442"/>
            <p14:sldId id="429"/>
            <p14:sldId id="501"/>
            <p14:sldId id="502"/>
            <p14:sldId id="516"/>
            <p14:sldId id="431"/>
            <p14:sldId id="327"/>
            <p14:sldId id="865"/>
          </p14:sldIdLst>
        </p14:section>
        <p14:section name="Migration" id="{38BD6F09-CD42-452B-B8C3-7BB53DD00B33}">
          <p14:sldIdLst>
            <p14:sldId id="467"/>
            <p14:sldId id="489"/>
            <p14:sldId id="458"/>
            <p14:sldId id="491"/>
            <p14:sldId id="515"/>
            <p14:sldId id="444"/>
            <p14:sldId id="588"/>
            <p14:sldId id="605"/>
            <p14:sldId id="493"/>
          </p14:sldIdLst>
        </p14:section>
        <p14:section name="Labor" id="{033D7F7B-F664-4513-8740-E7F3FD231770}">
          <p14:sldIdLst>
            <p14:sldId id="608"/>
            <p14:sldId id="859"/>
            <p14:sldId id="860"/>
            <p14:sldId id="861"/>
            <p14:sldId id="862"/>
            <p14:sldId id="863"/>
            <p14:sldId id="434"/>
            <p14:sldId id="409"/>
            <p14:sldId id="486"/>
            <p14:sldId id="485"/>
            <p14:sldId id="610"/>
            <p14:sldId id="611"/>
            <p14:sldId id="864"/>
            <p14:sldId id="612"/>
            <p14:sldId id="858"/>
            <p14:sldId id="613"/>
            <p14:sldId id="6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6600"/>
    <a:srgbClr val="CCFF99"/>
    <a:srgbClr val="008000"/>
    <a:srgbClr val="003300"/>
    <a:srgbClr val="006666"/>
    <a:srgbClr val="339966"/>
    <a:srgbClr val="3366FF"/>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1" autoAdjust="0"/>
    <p:restoredTop sz="93215" autoAdjust="0"/>
  </p:normalViewPr>
  <p:slideViewPr>
    <p:cSldViewPr snapToGrid="0">
      <p:cViewPr varScale="1">
        <p:scale>
          <a:sx n="90" d="100"/>
          <a:sy n="90" d="100"/>
        </p:scale>
        <p:origin x="42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070"/>
    </p:cViewPr>
  </p:sorterViewPr>
  <p:notesViewPr>
    <p:cSldViewPr snapToGrid="0">
      <p:cViewPr varScale="1">
        <p:scale>
          <a:sx n="59" d="100"/>
          <a:sy n="59" d="100"/>
        </p:scale>
        <p:origin x="-2628" y="-102"/>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11820330969264E-2"/>
          <c:y val="5.9040590405904057E-2"/>
          <c:w val="0.89125295508274227"/>
          <c:h val="0.81549815498154976"/>
        </c:manualLayout>
      </c:layout>
      <c:scatterChart>
        <c:scatterStyle val="lineMarker"/>
        <c:varyColors val="0"/>
        <c:ser>
          <c:idx val="0"/>
          <c:order val="0"/>
          <c:tx>
            <c:strRef>
              <c:f>Sheet1!$B$1</c:f>
              <c:strCache>
                <c:ptCount val="1"/>
                <c:pt idx="0">
                  <c:v>Population</c:v>
                </c:pt>
              </c:strCache>
            </c:strRef>
          </c:tx>
          <c:spPr>
            <a:ln w="25400" cap="rnd">
              <a:solidFill>
                <a:schemeClr val="accent1"/>
              </a:solidFill>
              <a:round/>
            </a:ln>
            <a:effectLst/>
          </c:spPr>
          <c:marker>
            <c:symbol val="none"/>
          </c:marker>
          <c:xVal>
            <c:numRef>
              <c:f>Sheet1!$A$2:$A$209</c:f>
              <c:numCache>
                <c:formatCode>General</c:formatCode>
                <c:ptCount val="208"/>
                <c:pt idx="0">
                  <c:v>-1000</c:v>
                </c:pt>
                <c:pt idx="1">
                  <c:v>-500</c:v>
                </c:pt>
                <c:pt idx="2">
                  <c:v>0</c:v>
                </c:pt>
                <c:pt idx="3">
                  <c:v>10</c:v>
                </c:pt>
                <c:pt idx="4">
                  <c:v>20</c:v>
                </c:pt>
                <c:pt idx="5">
                  <c:v>30</c:v>
                </c:pt>
                <c:pt idx="6">
                  <c:v>40</c:v>
                </c:pt>
                <c:pt idx="7">
                  <c:v>50</c:v>
                </c:pt>
                <c:pt idx="8">
                  <c:v>60</c:v>
                </c:pt>
                <c:pt idx="9">
                  <c:v>70</c:v>
                </c:pt>
                <c:pt idx="10">
                  <c:v>80</c:v>
                </c:pt>
                <c:pt idx="11">
                  <c:v>90</c:v>
                </c:pt>
                <c:pt idx="12">
                  <c:v>100</c:v>
                </c:pt>
                <c:pt idx="13">
                  <c:v>110</c:v>
                </c:pt>
                <c:pt idx="14">
                  <c:v>120</c:v>
                </c:pt>
                <c:pt idx="15">
                  <c:v>130</c:v>
                </c:pt>
                <c:pt idx="16">
                  <c:v>140</c:v>
                </c:pt>
                <c:pt idx="17">
                  <c:v>150</c:v>
                </c:pt>
                <c:pt idx="18">
                  <c:v>160</c:v>
                </c:pt>
                <c:pt idx="19">
                  <c:v>170</c:v>
                </c:pt>
                <c:pt idx="20">
                  <c:v>180</c:v>
                </c:pt>
                <c:pt idx="21">
                  <c:v>190</c:v>
                </c:pt>
                <c:pt idx="22">
                  <c:v>200</c:v>
                </c:pt>
                <c:pt idx="23">
                  <c:v>210</c:v>
                </c:pt>
                <c:pt idx="24">
                  <c:v>220</c:v>
                </c:pt>
                <c:pt idx="25">
                  <c:v>230</c:v>
                </c:pt>
                <c:pt idx="26">
                  <c:v>240</c:v>
                </c:pt>
                <c:pt idx="27">
                  <c:v>250</c:v>
                </c:pt>
                <c:pt idx="28">
                  <c:v>260</c:v>
                </c:pt>
                <c:pt idx="29">
                  <c:v>270</c:v>
                </c:pt>
                <c:pt idx="30">
                  <c:v>280</c:v>
                </c:pt>
                <c:pt idx="31">
                  <c:v>290</c:v>
                </c:pt>
                <c:pt idx="32">
                  <c:v>300</c:v>
                </c:pt>
                <c:pt idx="33">
                  <c:v>310</c:v>
                </c:pt>
                <c:pt idx="34">
                  <c:v>320</c:v>
                </c:pt>
                <c:pt idx="35">
                  <c:v>330</c:v>
                </c:pt>
                <c:pt idx="36">
                  <c:v>340</c:v>
                </c:pt>
                <c:pt idx="37">
                  <c:v>350</c:v>
                </c:pt>
                <c:pt idx="38">
                  <c:v>360</c:v>
                </c:pt>
                <c:pt idx="39">
                  <c:v>370</c:v>
                </c:pt>
                <c:pt idx="40">
                  <c:v>380</c:v>
                </c:pt>
                <c:pt idx="41">
                  <c:v>390</c:v>
                </c:pt>
                <c:pt idx="42">
                  <c:v>400</c:v>
                </c:pt>
                <c:pt idx="43">
                  <c:v>410</c:v>
                </c:pt>
                <c:pt idx="44">
                  <c:v>420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580</c:v>
                </c:pt>
                <c:pt idx="61">
                  <c:v>590</c:v>
                </c:pt>
                <c:pt idx="62">
                  <c:v>600</c:v>
                </c:pt>
                <c:pt idx="63">
                  <c:v>610</c:v>
                </c:pt>
                <c:pt idx="64">
                  <c:v>620</c:v>
                </c:pt>
                <c:pt idx="65">
                  <c:v>630</c:v>
                </c:pt>
                <c:pt idx="66">
                  <c:v>640</c:v>
                </c:pt>
                <c:pt idx="67">
                  <c:v>650</c:v>
                </c:pt>
                <c:pt idx="68">
                  <c:v>660</c:v>
                </c:pt>
                <c:pt idx="69">
                  <c:v>670</c:v>
                </c:pt>
                <c:pt idx="70">
                  <c:v>680</c:v>
                </c:pt>
                <c:pt idx="71">
                  <c:v>690</c:v>
                </c:pt>
                <c:pt idx="72">
                  <c:v>700</c:v>
                </c:pt>
                <c:pt idx="73">
                  <c:v>710</c:v>
                </c:pt>
                <c:pt idx="74">
                  <c:v>720</c:v>
                </c:pt>
                <c:pt idx="75">
                  <c:v>730</c:v>
                </c:pt>
                <c:pt idx="76">
                  <c:v>740</c:v>
                </c:pt>
                <c:pt idx="77">
                  <c:v>750</c:v>
                </c:pt>
                <c:pt idx="78">
                  <c:v>760</c:v>
                </c:pt>
                <c:pt idx="79">
                  <c:v>770</c:v>
                </c:pt>
                <c:pt idx="80">
                  <c:v>780</c:v>
                </c:pt>
                <c:pt idx="81">
                  <c:v>790</c:v>
                </c:pt>
                <c:pt idx="82">
                  <c:v>800</c:v>
                </c:pt>
                <c:pt idx="83">
                  <c:v>810</c:v>
                </c:pt>
                <c:pt idx="84">
                  <c:v>820</c:v>
                </c:pt>
                <c:pt idx="85">
                  <c:v>830</c:v>
                </c:pt>
                <c:pt idx="86">
                  <c:v>840</c:v>
                </c:pt>
                <c:pt idx="87">
                  <c:v>850</c:v>
                </c:pt>
                <c:pt idx="88">
                  <c:v>860</c:v>
                </c:pt>
                <c:pt idx="89">
                  <c:v>870</c:v>
                </c:pt>
                <c:pt idx="90">
                  <c:v>880</c:v>
                </c:pt>
                <c:pt idx="91">
                  <c:v>890</c:v>
                </c:pt>
                <c:pt idx="92">
                  <c:v>900</c:v>
                </c:pt>
                <c:pt idx="93">
                  <c:v>910</c:v>
                </c:pt>
                <c:pt idx="94">
                  <c:v>920</c:v>
                </c:pt>
                <c:pt idx="95">
                  <c:v>930</c:v>
                </c:pt>
                <c:pt idx="96">
                  <c:v>940</c:v>
                </c:pt>
                <c:pt idx="97">
                  <c:v>950</c:v>
                </c:pt>
                <c:pt idx="98">
                  <c:v>960</c:v>
                </c:pt>
                <c:pt idx="99">
                  <c:v>970</c:v>
                </c:pt>
                <c:pt idx="100">
                  <c:v>980</c:v>
                </c:pt>
                <c:pt idx="101">
                  <c:v>990</c:v>
                </c:pt>
                <c:pt idx="102">
                  <c:v>1000</c:v>
                </c:pt>
                <c:pt idx="103">
                  <c:v>1010</c:v>
                </c:pt>
                <c:pt idx="104">
                  <c:v>1020</c:v>
                </c:pt>
                <c:pt idx="105">
                  <c:v>1030</c:v>
                </c:pt>
                <c:pt idx="106">
                  <c:v>1040</c:v>
                </c:pt>
                <c:pt idx="107">
                  <c:v>1050</c:v>
                </c:pt>
                <c:pt idx="108">
                  <c:v>1060</c:v>
                </c:pt>
                <c:pt idx="109">
                  <c:v>1070</c:v>
                </c:pt>
                <c:pt idx="110">
                  <c:v>1080</c:v>
                </c:pt>
                <c:pt idx="111">
                  <c:v>1090</c:v>
                </c:pt>
                <c:pt idx="112">
                  <c:v>1100</c:v>
                </c:pt>
                <c:pt idx="113">
                  <c:v>1110</c:v>
                </c:pt>
                <c:pt idx="114">
                  <c:v>1120</c:v>
                </c:pt>
                <c:pt idx="115">
                  <c:v>1130</c:v>
                </c:pt>
                <c:pt idx="116">
                  <c:v>1140</c:v>
                </c:pt>
                <c:pt idx="117">
                  <c:v>1150</c:v>
                </c:pt>
                <c:pt idx="118">
                  <c:v>1160</c:v>
                </c:pt>
                <c:pt idx="119">
                  <c:v>1170</c:v>
                </c:pt>
                <c:pt idx="120">
                  <c:v>1180</c:v>
                </c:pt>
                <c:pt idx="121">
                  <c:v>1190</c:v>
                </c:pt>
                <c:pt idx="122">
                  <c:v>1200</c:v>
                </c:pt>
                <c:pt idx="123">
                  <c:v>1210</c:v>
                </c:pt>
                <c:pt idx="124">
                  <c:v>1220</c:v>
                </c:pt>
                <c:pt idx="125">
                  <c:v>1230</c:v>
                </c:pt>
                <c:pt idx="126">
                  <c:v>1240</c:v>
                </c:pt>
                <c:pt idx="127">
                  <c:v>1250</c:v>
                </c:pt>
                <c:pt idx="128">
                  <c:v>1260</c:v>
                </c:pt>
                <c:pt idx="129">
                  <c:v>1270</c:v>
                </c:pt>
                <c:pt idx="130">
                  <c:v>1280</c:v>
                </c:pt>
                <c:pt idx="131">
                  <c:v>1290</c:v>
                </c:pt>
                <c:pt idx="132">
                  <c:v>1300</c:v>
                </c:pt>
                <c:pt idx="133">
                  <c:v>1310</c:v>
                </c:pt>
                <c:pt idx="134">
                  <c:v>1320</c:v>
                </c:pt>
                <c:pt idx="135">
                  <c:v>1330</c:v>
                </c:pt>
                <c:pt idx="136">
                  <c:v>1340</c:v>
                </c:pt>
                <c:pt idx="137">
                  <c:v>1350</c:v>
                </c:pt>
                <c:pt idx="138">
                  <c:v>1360</c:v>
                </c:pt>
                <c:pt idx="139">
                  <c:v>1370</c:v>
                </c:pt>
                <c:pt idx="140">
                  <c:v>1380</c:v>
                </c:pt>
                <c:pt idx="141">
                  <c:v>1390</c:v>
                </c:pt>
                <c:pt idx="142">
                  <c:v>1400</c:v>
                </c:pt>
                <c:pt idx="143">
                  <c:v>1410</c:v>
                </c:pt>
                <c:pt idx="144">
                  <c:v>1420</c:v>
                </c:pt>
                <c:pt idx="145">
                  <c:v>1430</c:v>
                </c:pt>
                <c:pt idx="146">
                  <c:v>1440</c:v>
                </c:pt>
                <c:pt idx="147">
                  <c:v>1450</c:v>
                </c:pt>
                <c:pt idx="148">
                  <c:v>1460</c:v>
                </c:pt>
                <c:pt idx="149">
                  <c:v>1470</c:v>
                </c:pt>
                <c:pt idx="150">
                  <c:v>1480</c:v>
                </c:pt>
                <c:pt idx="151">
                  <c:v>1490</c:v>
                </c:pt>
                <c:pt idx="152">
                  <c:v>1500</c:v>
                </c:pt>
                <c:pt idx="153">
                  <c:v>1510</c:v>
                </c:pt>
                <c:pt idx="154">
                  <c:v>1520</c:v>
                </c:pt>
                <c:pt idx="155">
                  <c:v>1530</c:v>
                </c:pt>
                <c:pt idx="156">
                  <c:v>1540</c:v>
                </c:pt>
                <c:pt idx="157">
                  <c:v>1550</c:v>
                </c:pt>
                <c:pt idx="158">
                  <c:v>1560</c:v>
                </c:pt>
                <c:pt idx="159">
                  <c:v>1570</c:v>
                </c:pt>
                <c:pt idx="160">
                  <c:v>1580</c:v>
                </c:pt>
                <c:pt idx="161">
                  <c:v>1590</c:v>
                </c:pt>
                <c:pt idx="162">
                  <c:v>1600</c:v>
                </c:pt>
                <c:pt idx="163">
                  <c:v>1610</c:v>
                </c:pt>
                <c:pt idx="164">
                  <c:v>1620</c:v>
                </c:pt>
                <c:pt idx="165">
                  <c:v>1630</c:v>
                </c:pt>
                <c:pt idx="166">
                  <c:v>1640</c:v>
                </c:pt>
                <c:pt idx="167">
                  <c:v>1650</c:v>
                </c:pt>
                <c:pt idx="168">
                  <c:v>1660</c:v>
                </c:pt>
                <c:pt idx="169">
                  <c:v>1670</c:v>
                </c:pt>
                <c:pt idx="170">
                  <c:v>1680</c:v>
                </c:pt>
                <c:pt idx="171">
                  <c:v>1690</c:v>
                </c:pt>
                <c:pt idx="172">
                  <c:v>1700</c:v>
                </c:pt>
                <c:pt idx="173">
                  <c:v>1710</c:v>
                </c:pt>
                <c:pt idx="174">
                  <c:v>1720</c:v>
                </c:pt>
                <c:pt idx="175">
                  <c:v>1730</c:v>
                </c:pt>
                <c:pt idx="176">
                  <c:v>1740</c:v>
                </c:pt>
                <c:pt idx="177">
                  <c:v>1750</c:v>
                </c:pt>
                <c:pt idx="178">
                  <c:v>1760</c:v>
                </c:pt>
                <c:pt idx="179">
                  <c:v>1770</c:v>
                </c:pt>
                <c:pt idx="180">
                  <c:v>1780</c:v>
                </c:pt>
                <c:pt idx="181">
                  <c:v>1790</c:v>
                </c:pt>
                <c:pt idx="182">
                  <c:v>1800</c:v>
                </c:pt>
                <c:pt idx="183">
                  <c:v>1810</c:v>
                </c:pt>
                <c:pt idx="184">
                  <c:v>1820</c:v>
                </c:pt>
                <c:pt idx="185">
                  <c:v>1830</c:v>
                </c:pt>
                <c:pt idx="186">
                  <c:v>1840</c:v>
                </c:pt>
                <c:pt idx="187">
                  <c:v>1850</c:v>
                </c:pt>
                <c:pt idx="188">
                  <c:v>1860</c:v>
                </c:pt>
                <c:pt idx="189">
                  <c:v>1870</c:v>
                </c:pt>
                <c:pt idx="190">
                  <c:v>1880</c:v>
                </c:pt>
                <c:pt idx="191">
                  <c:v>1890</c:v>
                </c:pt>
                <c:pt idx="192">
                  <c:v>1900</c:v>
                </c:pt>
                <c:pt idx="193">
                  <c:v>1910</c:v>
                </c:pt>
                <c:pt idx="194">
                  <c:v>1920</c:v>
                </c:pt>
                <c:pt idx="195">
                  <c:v>1930</c:v>
                </c:pt>
                <c:pt idx="196">
                  <c:v>1940</c:v>
                </c:pt>
                <c:pt idx="197">
                  <c:v>1950</c:v>
                </c:pt>
                <c:pt idx="198">
                  <c:v>1960</c:v>
                </c:pt>
                <c:pt idx="199">
                  <c:v>1970</c:v>
                </c:pt>
                <c:pt idx="200">
                  <c:v>1980</c:v>
                </c:pt>
                <c:pt idx="201">
                  <c:v>1990</c:v>
                </c:pt>
                <c:pt idx="202">
                  <c:v>2000</c:v>
                </c:pt>
                <c:pt idx="203">
                  <c:v>2010</c:v>
                </c:pt>
                <c:pt idx="204">
                  <c:v>2020</c:v>
                </c:pt>
                <c:pt idx="205">
                  <c:v>2030</c:v>
                </c:pt>
                <c:pt idx="206">
                  <c:v>2040</c:v>
                </c:pt>
                <c:pt idx="207">
                  <c:v>2050</c:v>
                </c:pt>
              </c:numCache>
            </c:numRef>
          </c:xVal>
          <c:yVal>
            <c:numRef>
              <c:f>Sheet1!$B$2:$B$209</c:f>
              <c:numCache>
                <c:formatCode>General</c:formatCode>
                <c:ptCount val="208"/>
                <c:pt idx="0">
                  <c:v>0.05</c:v>
                </c:pt>
                <c:pt idx="1">
                  <c:v>0.1</c:v>
                </c:pt>
                <c:pt idx="2">
                  <c:v>0.3</c:v>
                </c:pt>
                <c:pt idx="3">
                  <c:v>0.3</c:v>
                </c:pt>
                <c:pt idx="4">
                  <c:v>0.3</c:v>
                </c:pt>
                <c:pt idx="5">
                  <c:v>0.3</c:v>
                </c:pt>
                <c:pt idx="6">
                  <c:v>0.3</c:v>
                </c:pt>
                <c:pt idx="7">
                  <c:v>0.3</c:v>
                </c:pt>
                <c:pt idx="8">
                  <c:v>0.3</c:v>
                </c:pt>
                <c:pt idx="9">
                  <c:v>0.3</c:v>
                </c:pt>
                <c:pt idx="10">
                  <c:v>0.3</c:v>
                </c:pt>
                <c:pt idx="11">
                  <c:v>0.3</c:v>
                </c:pt>
                <c:pt idx="12">
                  <c:v>0.3</c:v>
                </c:pt>
                <c:pt idx="13">
                  <c:v>0.3</c:v>
                </c:pt>
                <c:pt idx="14">
                  <c:v>0.3</c:v>
                </c:pt>
                <c:pt idx="15">
                  <c:v>0.3</c:v>
                </c:pt>
                <c:pt idx="16">
                  <c:v>0.3</c:v>
                </c:pt>
                <c:pt idx="17">
                  <c:v>0.3</c:v>
                </c:pt>
                <c:pt idx="18">
                  <c:v>0.3</c:v>
                </c:pt>
                <c:pt idx="19">
                  <c:v>0.3</c:v>
                </c:pt>
                <c:pt idx="20">
                  <c:v>0.3</c:v>
                </c:pt>
                <c:pt idx="21">
                  <c:v>0.3</c:v>
                </c:pt>
                <c:pt idx="22">
                  <c:v>0.3</c:v>
                </c:pt>
                <c:pt idx="23">
                  <c:v>0.3</c:v>
                </c:pt>
                <c:pt idx="24">
                  <c:v>0.3</c:v>
                </c:pt>
                <c:pt idx="25">
                  <c:v>0.3</c:v>
                </c:pt>
                <c:pt idx="26">
                  <c:v>0.3</c:v>
                </c:pt>
                <c:pt idx="27">
                  <c:v>0.3</c:v>
                </c:pt>
                <c:pt idx="28">
                  <c:v>0.3</c:v>
                </c:pt>
                <c:pt idx="29">
                  <c:v>0.3</c:v>
                </c:pt>
                <c:pt idx="30">
                  <c:v>0.3</c:v>
                </c:pt>
                <c:pt idx="31">
                  <c:v>0.3</c:v>
                </c:pt>
                <c:pt idx="32">
                  <c:v>0.3</c:v>
                </c:pt>
                <c:pt idx="33">
                  <c:v>0.3</c:v>
                </c:pt>
                <c:pt idx="34">
                  <c:v>0.3</c:v>
                </c:pt>
                <c:pt idx="35">
                  <c:v>0.3</c:v>
                </c:pt>
                <c:pt idx="36">
                  <c:v>0.3</c:v>
                </c:pt>
                <c:pt idx="37">
                  <c:v>0.3</c:v>
                </c:pt>
                <c:pt idx="38">
                  <c:v>0.3</c:v>
                </c:pt>
                <c:pt idx="39">
                  <c:v>0.3</c:v>
                </c:pt>
                <c:pt idx="40">
                  <c:v>0.3</c:v>
                </c:pt>
                <c:pt idx="41">
                  <c:v>0.3</c:v>
                </c:pt>
                <c:pt idx="42">
                  <c:v>0.3</c:v>
                </c:pt>
                <c:pt idx="43">
                  <c:v>0.3</c:v>
                </c:pt>
                <c:pt idx="44">
                  <c:v>0.3</c:v>
                </c:pt>
                <c:pt idx="45">
                  <c:v>0.3</c:v>
                </c:pt>
                <c:pt idx="46">
                  <c:v>0.3</c:v>
                </c:pt>
                <c:pt idx="47">
                  <c:v>0.3</c:v>
                </c:pt>
                <c:pt idx="48">
                  <c:v>0.3</c:v>
                </c:pt>
                <c:pt idx="49">
                  <c:v>0.3</c:v>
                </c:pt>
                <c:pt idx="50">
                  <c:v>0.3</c:v>
                </c:pt>
                <c:pt idx="51">
                  <c:v>0.3</c:v>
                </c:pt>
                <c:pt idx="52">
                  <c:v>0.31</c:v>
                </c:pt>
                <c:pt idx="53">
                  <c:v>0.31</c:v>
                </c:pt>
                <c:pt idx="54">
                  <c:v>0.31</c:v>
                </c:pt>
                <c:pt idx="55">
                  <c:v>0.31</c:v>
                </c:pt>
                <c:pt idx="56">
                  <c:v>0.31</c:v>
                </c:pt>
                <c:pt idx="57">
                  <c:v>0.31</c:v>
                </c:pt>
                <c:pt idx="58">
                  <c:v>0.31</c:v>
                </c:pt>
                <c:pt idx="59">
                  <c:v>0.31</c:v>
                </c:pt>
                <c:pt idx="60">
                  <c:v>0.31</c:v>
                </c:pt>
                <c:pt idx="61">
                  <c:v>0.31</c:v>
                </c:pt>
                <c:pt idx="62">
                  <c:v>0.31</c:v>
                </c:pt>
                <c:pt idx="63">
                  <c:v>0.31</c:v>
                </c:pt>
                <c:pt idx="64">
                  <c:v>0.31</c:v>
                </c:pt>
                <c:pt idx="65">
                  <c:v>0.31</c:v>
                </c:pt>
                <c:pt idx="66">
                  <c:v>0.31</c:v>
                </c:pt>
                <c:pt idx="67">
                  <c:v>0.31</c:v>
                </c:pt>
                <c:pt idx="68">
                  <c:v>0.31</c:v>
                </c:pt>
                <c:pt idx="69">
                  <c:v>0.31</c:v>
                </c:pt>
                <c:pt idx="70">
                  <c:v>0.31</c:v>
                </c:pt>
                <c:pt idx="71">
                  <c:v>0.31</c:v>
                </c:pt>
                <c:pt idx="72">
                  <c:v>0.31</c:v>
                </c:pt>
                <c:pt idx="73">
                  <c:v>0.31</c:v>
                </c:pt>
                <c:pt idx="74">
                  <c:v>0.31</c:v>
                </c:pt>
                <c:pt idx="75">
                  <c:v>0.31</c:v>
                </c:pt>
                <c:pt idx="76">
                  <c:v>0.31</c:v>
                </c:pt>
                <c:pt idx="77">
                  <c:v>0.31</c:v>
                </c:pt>
                <c:pt idx="78">
                  <c:v>0.31</c:v>
                </c:pt>
                <c:pt idx="79">
                  <c:v>0.31</c:v>
                </c:pt>
                <c:pt idx="80">
                  <c:v>0.31</c:v>
                </c:pt>
                <c:pt idx="81">
                  <c:v>0.31</c:v>
                </c:pt>
                <c:pt idx="82">
                  <c:v>0.31</c:v>
                </c:pt>
                <c:pt idx="83">
                  <c:v>0.31</c:v>
                </c:pt>
                <c:pt idx="84">
                  <c:v>0.31</c:v>
                </c:pt>
                <c:pt idx="85">
                  <c:v>0.31</c:v>
                </c:pt>
                <c:pt idx="86">
                  <c:v>0.31</c:v>
                </c:pt>
                <c:pt idx="87">
                  <c:v>0.31</c:v>
                </c:pt>
                <c:pt idx="88">
                  <c:v>0.31</c:v>
                </c:pt>
                <c:pt idx="89">
                  <c:v>0.31</c:v>
                </c:pt>
                <c:pt idx="90">
                  <c:v>0.31</c:v>
                </c:pt>
                <c:pt idx="91">
                  <c:v>0.31</c:v>
                </c:pt>
                <c:pt idx="92">
                  <c:v>0.31</c:v>
                </c:pt>
                <c:pt idx="93">
                  <c:v>0.31</c:v>
                </c:pt>
                <c:pt idx="94">
                  <c:v>0.31</c:v>
                </c:pt>
                <c:pt idx="95">
                  <c:v>0.31</c:v>
                </c:pt>
                <c:pt idx="96">
                  <c:v>0.31</c:v>
                </c:pt>
                <c:pt idx="97">
                  <c:v>0.31</c:v>
                </c:pt>
                <c:pt idx="98">
                  <c:v>0.31</c:v>
                </c:pt>
                <c:pt idx="99">
                  <c:v>0.31</c:v>
                </c:pt>
                <c:pt idx="100">
                  <c:v>0.31</c:v>
                </c:pt>
                <c:pt idx="101">
                  <c:v>0.31</c:v>
                </c:pt>
                <c:pt idx="102">
                  <c:v>0.31</c:v>
                </c:pt>
                <c:pt idx="103">
                  <c:v>0.31</c:v>
                </c:pt>
                <c:pt idx="104">
                  <c:v>0.32</c:v>
                </c:pt>
                <c:pt idx="105">
                  <c:v>0.32</c:v>
                </c:pt>
                <c:pt idx="106">
                  <c:v>0.32</c:v>
                </c:pt>
                <c:pt idx="107">
                  <c:v>0.33</c:v>
                </c:pt>
                <c:pt idx="108">
                  <c:v>0.33</c:v>
                </c:pt>
                <c:pt idx="109">
                  <c:v>0.34</c:v>
                </c:pt>
                <c:pt idx="110">
                  <c:v>0.34</c:v>
                </c:pt>
                <c:pt idx="111">
                  <c:v>0.34</c:v>
                </c:pt>
                <c:pt idx="112">
                  <c:v>0.35</c:v>
                </c:pt>
                <c:pt idx="113">
                  <c:v>0.35</c:v>
                </c:pt>
                <c:pt idx="114">
                  <c:v>0.35</c:v>
                </c:pt>
                <c:pt idx="115">
                  <c:v>0.36</c:v>
                </c:pt>
                <c:pt idx="116">
                  <c:v>0.36</c:v>
                </c:pt>
                <c:pt idx="117">
                  <c:v>0.36</c:v>
                </c:pt>
                <c:pt idx="118">
                  <c:v>0.37</c:v>
                </c:pt>
                <c:pt idx="119">
                  <c:v>0.37</c:v>
                </c:pt>
                <c:pt idx="120">
                  <c:v>0.37</c:v>
                </c:pt>
                <c:pt idx="121">
                  <c:v>0.38</c:v>
                </c:pt>
                <c:pt idx="122">
                  <c:v>0.38</c:v>
                </c:pt>
                <c:pt idx="123">
                  <c:v>0.39</c:v>
                </c:pt>
                <c:pt idx="124">
                  <c:v>0.39</c:v>
                </c:pt>
                <c:pt idx="125">
                  <c:v>0.39</c:v>
                </c:pt>
                <c:pt idx="126">
                  <c:v>0.4</c:v>
                </c:pt>
                <c:pt idx="127">
                  <c:v>0.4</c:v>
                </c:pt>
                <c:pt idx="128">
                  <c:v>0.4</c:v>
                </c:pt>
                <c:pt idx="129">
                  <c:v>0.41</c:v>
                </c:pt>
                <c:pt idx="130">
                  <c:v>0.41</c:v>
                </c:pt>
                <c:pt idx="131">
                  <c:v>0.42</c:v>
                </c:pt>
                <c:pt idx="132">
                  <c:v>0.42</c:v>
                </c:pt>
                <c:pt idx="133">
                  <c:v>0.42</c:v>
                </c:pt>
                <c:pt idx="134">
                  <c:v>0.43</c:v>
                </c:pt>
                <c:pt idx="135">
                  <c:v>0.43</c:v>
                </c:pt>
                <c:pt idx="136">
                  <c:v>0.44</c:v>
                </c:pt>
                <c:pt idx="137">
                  <c:v>0.44</c:v>
                </c:pt>
                <c:pt idx="138">
                  <c:v>0.44</c:v>
                </c:pt>
                <c:pt idx="139">
                  <c:v>0.45</c:v>
                </c:pt>
                <c:pt idx="140">
                  <c:v>0.45</c:v>
                </c:pt>
                <c:pt idx="141">
                  <c:v>0.46</c:v>
                </c:pt>
                <c:pt idx="142">
                  <c:v>0.46</c:v>
                </c:pt>
                <c:pt idx="143">
                  <c:v>0.46</c:v>
                </c:pt>
                <c:pt idx="144">
                  <c:v>0.47</c:v>
                </c:pt>
                <c:pt idx="145">
                  <c:v>0.47</c:v>
                </c:pt>
                <c:pt idx="146">
                  <c:v>0.48</c:v>
                </c:pt>
                <c:pt idx="147">
                  <c:v>0.48</c:v>
                </c:pt>
                <c:pt idx="148">
                  <c:v>0.48</c:v>
                </c:pt>
                <c:pt idx="149">
                  <c:v>0.49</c:v>
                </c:pt>
                <c:pt idx="150">
                  <c:v>0.49</c:v>
                </c:pt>
                <c:pt idx="151">
                  <c:v>0.5</c:v>
                </c:pt>
                <c:pt idx="152">
                  <c:v>0.5</c:v>
                </c:pt>
                <c:pt idx="153">
                  <c:v>0.51</c:v>
                </c:pt>
                <c:pt idx="154">
                  <c:v>0.52</c:v>
                </c:pt>
                <c:pt idx="155">
                  <c:v>0.53</c:v>
                </c:pt>
                <c:pt idx="156">
                  <c:v>0.55000000000000004</c:v>
                </c:pt>
                <c:pt idx="157">
                  <c:v>0.56000000000000005</c:v>
                </c:pt>
                <c:pt idx="158">
                  <c:v>0.56999999999999995</c:v>
                </c:pt>
                <c:pt idx="159">
                  <c:v>0.57999999999999996</c:v>
                </c:pt>
                <c:pt idx="160">
                  <c:v>0.59</c:v>
                </c:pt>
                <c:pt idx="161">
                  <c:v>0.6</c:v>
                </c:pt>
                <c:pt idx="162">
                  <c:v>0.62</c:v>
                </c:pt>
                <c:pt idx="163">
                  <c:v>0.63</c:v>
                </c:pt>
                <c:pt idx="164">
                  <c:v>0.64</c:v>
                </c:pt>
                <c:pt idx="165">
                  <c:v>0.65</c:v>
                </c:pt>
                <c:pt idx="166">
                  <c:v>0.66</c:v>
                </c:pt>
                <c:pt idx="167">
                  <c:v>0.67</c:v>
                </c:pt>
                <c:pt idx="168">
                  <c:v>0.69</c:v>
                </c:pt>
                <c:pt idx="169">
                  <c:v>0.7</c:v>
                </c:pt>
                <c:pt idx="170">
                  <c:v>0.71</c:v>
                </c:pt>
                <c:pt idx="171">
                  <c:v>0.72</c:v>
                </c:pt>
                <c:pt idx="172">
                  <c:v>0.73</c:v>
                </c:pt>
                <c:pt idx="173">
                  <c:v>0.74</c:v>
                </c:pt>
                <c:pt idx="174">
                  <c:v>0.76</c:v>
                </c:pt>
                <c:pt idx="175">
                  <c:v>0.77</c:v>
                </c:pt>
                <c:pt idx="176">
                  <c:v>0.78</c:v>
                </c:pt>
                <c:pt idx="177">
                  <c:v>0.79</c:v>
                </c:pt>
                <c:pt idx="178">
                  <c:v>0.83</c:v>
                </c:pt>
                <c:pt idx="179">
                  <c:v>0.87</c:v>
                </c:pt>
                <c:pt idx="180">
                  <c:v>0.9</c:v>
                </c:pt>
                <c:pt idx="181">
                  <c:v>0.94</c:v>
                </c:pt>
                <c:pt idx="182">
                  <c:v>0.98</c:v>
                </c:pt>
                <c:pt idx="183">
                  <c:v>1.04</c:v>
                </c:pt>
                <c:pt idx="184">
                  <c:v>1.0900000000000001</c:v>
                </c:pt>
                <c:pt idx="185">
                  <c:v>1.1499999999999999</c:v>
                </c:pt>
                <c:pt idx="186">
                  <c:v>1.2</c:v>
                </c:pt>
                <c:pt idx="187">
                  <c:v>1.26</c:v>
                </c:pt>
                <c:pt idx="188">
                  <c:v>1.34</c:v>
                </c:pt>
                <c:pt idx="189">
                  <c:v>1.42</c:v>
                </c:pt>
                <c:pt idx="190">
                  <c:v>1.49</c:v>
                </c:pt>
                <c:pt idx="191">
                  <c:v>1.57</c:v>
                </c:pt>
                <c:pt idx="192">
                  <c:v>1.65</c:v>
                </c:pt>
                <c:pt idx="193">
                  <c:v>1.75</c:v>
                </c:pt>
                <c:pt idx="194">
                  <c:v>1.86</c:v>
                </c:pt>
                <c:pt idx="195">
                  <c:v>2.0699999999999998</c:v>
                </c:pt>
                <c:pt idx="196">
                  <c:v>2.2999999999999998</c:v>
                </c:pt>
                <c:pt idx="197">
                  <c:v>2.52</c:v>
                </c:pt>
                <c:pt idx="198">
                  <c:v>3.02</c:v>
                </c:pt>
                <c:pt idx="199">
                  <c:v>3.7</c:v>
                </c:pt>
                <c:pt idx="200">
                  <c:v>4.4400000000000004</c:v>
                </c:pt>
                <c:pt idx="201">
                  <c:v>5.27</c:v>
                </c:pt>
                <c:pt idx="202">
                  <c:v>6.07</c:v>
                </c:pt>
                <c:pt idx="203">
                  <c:v>6.83</c:v>
                </c:pt>
                <c:pt idx="204">
                  <c:v>7.6</c:v>
                </c:pt>
                <c:pt idx="205">
                  <c:v>8.3000000000000007</c:v>
                </c:pt>
                <c:pt idx="206">
                  <c:v>8.9</c:v>
                </c:pt>
                <c:pt idx="207">
                  <c:v>9.4</c:v>
                </c:pt>
              </c:numCache>
            </c:numRef>
          </c:yVal>
          <c:smooth val="0"/>
          <c:extLst>
            <c:ext xmlns:c16="http://schemas.microsoft.com/office/drawing/2014/chart" uri="{C3380CC4-5D6E-409C-BE32-E72D297353CC}">
              <c16:uniqueId val="{00000000-0197-4068-B286-AA596362ADF9}"/>
            </c:ext>
          </c:extLst>
        </c:ser>
        <c:dLbls>
          <c:showLegendKey val="0"/>
          <c:showVal val="0"/>
          <c:showCatName val="0"/>
          <c:showSerName val="0"/>
          <c:showPercent val="0"/>
          <c:showBubbleSize val="0"/>
        </c:dLbls>
        <c:axId val="566094448"/>
        <c:axId val="566094840"/>
      </c:scatterChart>
      <c:valAx>
        <c:axId val="566094448"/>
        <c:scaling>
          <c:orientation val="minMax"/>
          <c:max val="2050"/>
          <c:min val="-1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094840"/>
        <c:crosses val="autoZero"/>
        <c:crossBetween val="midCat"/>
        <c:majorUnit val="250"/>
      </c:valAx>
      <c:valAx>
        <c:axId val="56609484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094448"/>
        <c:crossesAt val="-100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70719602977662E-2"/>
          <c:y val="5.8052434456928842E-2"/>
          <c:w val="0.91066997518610426"/>
          <c:h val="0.82771535580524347"/>
        </c:manualLayout>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cat>
            <c:numRef>
              <c:f>Sheet1!$A$2:$A$11</c:f>
              <c:numCache>
                <c:formatCode>General</c:formatCode>
                <c:ptCount val="10"/>
                <c:pt idx="0">
                  <c:v>30</c:v>
                </c:pt>
                <c:pt idx="1">
                  <c:v>35</c:v>
                </c:pt>
                <c:pt idx="2">
                  <c:v>40</c:v>
                </c:pt>
                <c:pt idx="3">
                  <c:v>45</c:v>
                </c:pt>
                <c:pt idx="4">
                  <c:v>50</c:v>
                </c:pt>
                <c:pt idx="5">
                  <c:v>55</c:v>
                </c:pt>
                <c:pt idx="6">
                  <c:v>60</c:v>
                </c:pt>
                <c:pt idx="7">
                  <c:v>65</c:v>
                </c:pt>
                <c:pt idx="8">
                  <c:v>70</c:v>
                </c:pt>
                <c:pt idx="9">
                  <c:v>75</c:v>
                </c:pt>
              </c:numCache>
            </c:numRef>
          </c:cat>
          <c:val>
            <c:numRef>
              <c:f>Sheet1!$B$2:$B$11</c:f>
              <c:numCache>
                <c:formatCode>General</c:formatCode>
                <c:ptCount val="10"/>
                <c:pt idx="0">
                  <c:v>27.72</c:v>
                </c:pt>
                <c:pt idx="1">
                  <c:v>27.72</c:v>
                </c:pt>
                <c:pt idx="2">
                  <c:v>33.880000000000003</c:v>
                </c:pt>
                <c:pt idx="3">
                  <c:v>54.12</c:v>
                </c:pt>
                <c:pt idx="4">
                  <c:v>87.56</c:v>
                </c:pt>
                <c:pt idx="5">
                  <c:v>147.4</c:v>
                </c:pt>
                <c:pt idx="6">
                  <c:v>243.32</c:v>
                </c:pt>
                <c:pt idx="7">
                  <c:v>409.64</c:v>
                </c:pt>
                <c:pt idx="8">
                  <c:v>677.16</c:v>
                </c:pt>
                <c:pt idx="9">
                  <c:v>1363.56</c:v>
                </c:pt>
              </c:numCache>
            </c:numRef>
          </c:val>
          <c:extLst>
            <c:ext xmlns:c16="http://schemas.microsoft.com/office/drawing/2014/chart" uri="{C3380CC4-5D6E-409C-BE32-E72D297353CC}">
              <c16:uniqueId val="{00000000-B6A3-471D-8218-B32798890294}"/>
            </c:ext>
          </c:extLst>
        </c:ser>
        <c:ser>
          <c:idx val="1"/>
          <c:order val="1"/>
          <c:tx>
            <c:strRef>
              <c:f>Sheet1!$C$1</c:f>
              <c:strCache>
                <c:ptCount val="1"/>
                <c:pt idx="0">
                  <c:v>Female</c:v>
                </c:pt>
              </c:strCache>
            </c:strRef>
          </c:tx>
          <c:spPr>
            <a:solidFill>
              <a:schemeClr val="accent2"/>
            </a:solidFill>
            <a:ln>
              <a:noFill/>
            </a:ln>
            <a:effectLst/>
          </c:spPr>
          <c:invertIfNegative val="0"/>
          <c:cat>
            <c:numRef>
              <c:f>Sheet1!$A$2:$A$11</c:f>
              <c:numCache>
                <c:formatCode>General</c:formatCode>
                <c:ptCount val="10"/>
                <c:pt idx="0">
                  <c:v>30</c:v>
                </c:pt>
                <c:pt idx="1">
                  <c:v>35</c:v>
                </c:pt>
                <c:pt idx="2">
                  <c:v>40</c:v>
                </c:pt>
                <c:pt idx="3">
                  <c:v>45</c:v>
                </c:pt>
                <c:pt idx="4">
                  <c:v>50</c:v>
                </c:pt>
                <c:pt idx="5">
                  <c:v>55</c:v>
                </c:pt>
                <c:pt idx="6">
                  <c:v>60</c:v>
                </c:pt>
                <c:pt idx="7">
                  <c:v>65</c:v>
                </c:pt>
                <c:pt idx="8">
                  <c:v>70</c:v>
                </c:pt>
                <c:pt idx="9">
                  <c:v>75</c:v>
                </c:pt>
              </c:numCache>
            </c:numRef>
          </c:cat>
          <c:val>
            <c:numRef>
              <c:f>Sheet1!$C$2:$C$11</c:f>
              <c:numCache>
                <c:formatCode>General</c:formatCode>
                <c:ptCount val="10"/>
                <c:pt idx="0">
                  <c:v>25.96</c:v>
                </c:pt>
                <c:pt idx="1">
                  <c:v>25.96</c:v>
                </c:pt>
                <c:pt idx="2">
                  <c:v>32.119999999999997</c:v>
                </c:pt>
                <c:pt idx="3">
                  <c:v>47.96</c:v>
                </c:pt>
                <c:pt idx="4">
                  <c:v>69.959999999999994</c:v>
                </c:pt>
                <c:pt idx="5">
                  <c:v>105.16</c:v>
                </c:pt>
                <c:pt idx="6">
                  <c:v>159.72</c:v>
                </c:pt>
                <c:pt idx="7">
                  <c:v>260.04000000000002</c:v>
                </c:pt>
                <c:pt idx="8">
                  <c:v>442.2</c:v>
                </c:pt>
                <c:pt idx="9">
                  <c:v>916.52</c:v>
                </c:pt>
              </c:numCache>
            </c:numRef>
          </c:val>
          <c:extLst>
            <c:ext xmlns:c16="http://schemas.microsoft.com/office/drawing/2014/chart" uri="{C3380CC4-5D6E-409C-BE32-E72D297353CC}">
              <c16:uniqueId val="{00000001-B6A3-471D-8218-B32798890294}"/>
            </c:ext>
          </c:extLst>
        </c:ser>
        <c:dLbls>
          <c:showLegendKey val="0"/>
          <c:showVal val="0"/>
          <c:showCatName val="0"/>
          <c:showSerName val="0"/>
          <c:showPercent val="0"/>
          <c:showBubbleSize val="0"/>
        </c:dLbls>
        <c:gapWidth val="219"/>
        <c:overlap val="-27"/>
        <c:axId val="318983680"/>
        <c:axId val="318980544"/>
      </c:barChart>
      <c:catAx>
        <c:axId val="31898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18980544"/>
        <c:crosses val="autoZero"/>
        <c:auto val="1"/>
        <c:lblAlgn val="ctr"/>
        <c:lblOffset val="100"/>
        <c:tickLblSkip val="1"/>
        <c:tickMarkSkip val="1"/>
        <c:noMultiLvlLbl val="0"/>
      </c:catAx>
      <c:valAx>
        <c:axId val="318980544"/>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1898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Wheat Production (tons)</c:v>
                </c:pt>
              </c:strCache>
            </c:strRef>
          </c:tx>
          <c:spPr>
            <a:ln w="28575" cap="rnd">
              <a:solidFill>
                <a:schemeClr val="accent1"/>
              </a:solidFill>
              <a:round/>
            </a:ln>
            <a:effectLst/>
          </c:spPr>
          <c:marker>
            <c:symbol val="none"/>
          </c:marker>
          <c:cat>
            <c:strRef>
              <c:f>Sheet1!$B$1:$BF$1</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Sheet1!$B$2:$BF$2</c:f>
              <c:numCache>
                <c:formatCode>General</c:formatCode>
                <c:ptCount val="57"/>
                <c:pt idx="0">
                  <c:v>222357231</c:v>
                </c:pt>
                <c:pt idx="1">
                  <c:v>250319146</c:v>
                </c:pt>
                <c:pt idx="2">
                  <c:v>233339473</c:v>
                </c:pt>
                <c:pt idx="3">
                  <c:v>268791657</c:v>
                </c:pt>
                <c:pt idx="4">
                  <c:v>263645963</c:v>
                </c:pt>
                <c:pt idx="5">
                  <c:v>303785460</c:v>
                </c:pt>
                <c:pt idx="6">
                  <c:v>294295876</c:v>
                </c:pt>
                <c:pt idx="7">
                  <c:v>326843941</c:v>
                </c:pt>
                <c:pt idx="8">
                  <c:v>308640283</c:v>
                </c:pt>
                <c:pt idx="9">
                  <c:v>310740954</c:v>
                </c:pt>
                <c:pt idx="10">
                  <c:v>347525581</c:v>
                </c:pt>
                <c:pt idx="11">
                  <c:v>343001429</c:v>
                </c:pt>
                <c:pt idx="12">
                  <c:v>369334126</c:v>
                </c:pt>
                <c:pt idx="13">
                  <c:v>358825442</c:v>
                </c:pt>
                <c:pt idx="14">
                  <c:v>355806146</c:v>
                </c:pt>
                <c:pt idx="15">
                  <c:v>419868031</c:v>
                </c:pt>
                <c:pt idx="16">
                  <c:v>382276677</c:v>
                </c:pt>
                <c:pt idx="17">
                  <c:v>443844880</c:v>
                </c:pt>
                <c:pt idx="18">
                  <c:v>422999301</c:v>
                </c:pt>
                <c:pt idx="19">
                  <c:v>440187901</c:v>
                </c:pt>
                <c:pt idx="20">
                  <c:v>449633986</c:v>
                </c:pt>
                <c:pt idx="21">
                  <c:v>476768609</c:v>
                </c:pt>
                <c:pt idx="22">
                  <c:v>489555281</c:v>
                </c:pt>
                <c:pt idx="23">
                  <c:v>512330225</c:v>
                </c:pt>
                <c:pt idx="24">
                  <c:v>499527392</c:v>
                </c:pt>
                <c:pt idx="25">
                  <c:v>528685222</c:v>
                </c:pt>
                <c:pt idx="26">
                  <c:v>505075847</c:v>
                </c:pt>
                <c:pt idx="27">
                  <c:v>500656538</c:v>
                </c:pt>
                <c:pt idx="28">
                  <c:v>538206114</c:v>
                </c:pt>
                <c:pt idx="29">
                  <c:v>591330111</c:v>
                </c:pt>
                <c:pt idx="30">
                  <c:v>547917894</c:v>
                </c:pt>
                <c:pt idx="31">
                  <c:v>565290485</c:v>
                </c:pt>
                <c:pt idx="32">
                  <c:v>564729459</c:v>
                </c:pt>
                <c:pt idx="33">
                  <c:v>525368449</c:v>
                </c:pt>
                <c:pt idx="34">
                  <c:v>544566647</c:v>
                </c:pt>
                <c:pt idx="35">
                  <c:v>578630197</c:v>
                </c:pt>
                <c:pt idx="36">
                  <c:v>614385582</c:v>
                </c:pt>
                <c:pt idx="37">
                  <c:v>596011470</c:v>
                </c:pt>
                <c:pt idx="38">
                  <c:v>584739387</c:v>
                </c:pt>
                <c:pt idx="39">
                  <c:v>585023306</c:v>
                </c:pt>
                <c:pt idx="40">
                  <c:v>590552229</c:v>
                </c:pt>
                <c:pt idx="41">
                  <c:v>577772549</c:v>
                </c:pt>
                <c:pt idx="42">
                  <c:v>557816066</c:v>
                </c:pt>
                <c:pt idx="43">
                  <c:v>630711409</c:v>
                </c:pt>
                <c:pt idx="44">
                  <c:v>630154296</c:v>
                </c:pt>
                <c:pt idx="45">
                  <c:v>600390310</c:v>
                </c:pt>
                <c:pt idx="46">
                  <c:v>611050301</c:v>
                </c:pt>
                <c:pt idx="47">
                  <c:v>690885509</c:v>
                </c:pt>
                <c:pt idx="48">
                  <c:v>685703229</c:v>
                </c:pt>
                <c:pt idx="49">
                  <c:v>641909115</c:v>
                </c:pt>
                <c:pt idx="50">
                  <c:v>697498974</c:v>
                </c:pt>
                <c:pt idx="51">
                  <c:v>672738866</c:v>
                </c:pt>
                <c:pt idx="52">
                  <c:v>710947981</c:v>
                </c:pt>
                <c:pt idx="53">
                  <c:v>726302081</c:v>
                </c:pt>
                <c:pt idx="54">
                  <c:v>751863360</c:v>
                </c:pt>
                <c:pt idx="55">
                  <c:v>749014842</c:v>
                </c:pt>
                <c:pt idx="56">
                  <c:v>771718579</c:v>
                </c:pt>
              </c:numCache>
            </c:numRef>
          </c:val>
          <c:smooth val="0"/>
          <c:extLst>
            <c:ext xmlns:c16="http://schemas.microsoft.com/office/drawing/2014/chart" uri="{C3380CC4-5D6E-409C-BE32-E72D297353CC}">
              <c16:uniqueId val="{00000000-0198-453E-9C37-C0D4672443D3}"/>
            </c:ext>
          </c:extLst>
        </c:ser>
        <c:ser>
          <c:idx val="2"/>
          <c:order val="2"/>
          <c:tx>
            <c:strRef>
              <c:f>Sheet1!$A$4</c:f>
              <c:strCache>
                <c:ptCount val="1"/>
                <c:pt idx="0">
                  <c:v>Rice Production (tons)</c:v>
                </c:pt>
              </c:strCache>
            </c:strRef>
          </c:tx>
          <c:spPr>
            <a:ln w="28575" cap="rnd">
              <a:solidFill>
                <a:schemeClr val="accent3"/>
              </a:solidFill>
              <a:round/>
            </a:ln>
            <a:effectLst/>
          </c:spPr>
          <c:marker>
            <c:symbol val="none"/>
          </c:marker>
          <c:cat>
            <c:strRef>
              <c:f>Sheet1!$B$1:$BF$1</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Sheet1!$B$4:$BF$4</c:f>
              <c:numCache>
                <c:formatCode>General</c:formatCode>
                <c:ptCount val="57"/>
                <c:pt idx="0">
                  <c:v>215646633</c:v>
                </c:pt>
                <c:pt idx="1">
                  <c:v>226456297</c:v>
                </c:pt>
                <c:pt idx="2">
                  <c:v>247119211</c:v>
                </c:pt>
                <c:pt idx="3">
                  <c:v>262928956</c:v>
                </c:pt>
                <c:pt idx="4">
                  <c:v>254059664</c:v>
                </c:pt>
                <c:pt idx="5">
                  <c:v>261181258</c:v>
                </c:pt>
                <c:pt idx="6">
                  <c:v>277386363</c:v>
                </c:pt>
                <c:pt idx="7">
                  <c:v>288624308</c:v>
                </c:pt>
                <c:pt idx="8">
                  <c:v>295584391</c:v>
                </c:pt>
                <c:pt idx="9">
                  <c:v>316345703</c:v>
                </c:pt>
                <c:pt idx="10">
                  <c:v>317712426</c:v>
                </c:pt>
                <c:pt idx="11">
                  <c:v>307289937</c:v>
                </c:pt>
                <c:pt idx="12">
                  <c:v>334928838</c:v>
                </c:pt>
                <c:pt idx="13">
                  <c:v>331970614</c:v>
                </c:pt>
                <c:pt idx="14">
                  <c:v>356963090</c:v>
                </c:pt>
                <c:pt idx="15">
                  <c:v>347686462</c:v>
                </c:pt>
                <c:pt idx="16">
                  <c:v>369481153</c:v>
                </c:pt>
                <c:pt idx="17">
                  <c:v>385208745</c:v>
                </c:pt>
                <c:pt idx="18">
                  <c:v>375251758</c:v>
                </c:pt>
                <c:pt idx="19">
                  <c:v>396871310</c:v>
                </c:pt>
                <c:pt idx="20">
                  <c:v>410075231</c:v>
                </c:pt>
                <c:pt idx="21">
                  <c:v>421949049</c:v>
                </c:pt>
                <c:pt idx="22">
                  <c:v>448016295</c:v>
                </c:pt>
                <c:pt idx="23">
                  <c:v>465342898</c:v>
                </c:pt>
                <c:pt idx="24">
                  <c:v>468164572</c:v>
                </c:pt>
                <c:pt idx="25">
                  <c:v>468675242</c:v>
                </c:pt>
                <c:pt idx="26">
                  <c:v>461439908</c:v>
                </c:pt>
                <c:pt idx="27">
                  <c:v>487457902</c:v>
                </c:pt>
                <c:pt idx="28">
                  <c:v>514421640</c:v>
                </c:pt>
                <c:pt idx="29">
                  <c:v>518568653</c:v>
                </c:pt>
                <c:pt idx="30">
                  <c:v>518706882</c:v>
                </c:pt>
                <c:pt idx="31">
                  <c:v>528523001</c:v>
                </c:pt>
                <c:pt idx="32">
                  <c:v>531598633</c:v>
                </c:pt>
                <c:pt idx="33">
                  <c:v>538865820</c:v>
                </c:pt>
                <c:pt idx="34">
                  <c:v>547433542</c:v>
                </c:pt>
                <c:pt idx="35">
                  <c:v>568910480</c:v>
                </c:pt>
                <c:pt idx="36">
                  <c:v>576991968</c:v>
                </c:pt>
                <c:pt idx="37">
                  <c:v>579196930</c:v>
                </c:pt>
                <c:pt idx="38">
                  <c:v>610968376</c:v>
                </c:pt>
                <c:pt idx="39">
                  <c:v>598897244</c:v>
                </c:pt>
                <c:pt idx="40">
                  <c:v>599445854</c:v>
                </c:pt>
                <c:pt idx="41">
                  <c:v>571057116</c:v>
                </c:pt>
                <c:pt idx="42">
                  <c:v>586828469</c:v>
                </c:pt>
                <c:pt idx="43">
                  <c:v>607572233</c:v>
                </c:pt>
                <c:pt idx="44">
                  <c:v>634272793</c:v>
                </c:pt>
                <c:pt idx="45">
                  <c:v>640812873</c:v>
                </c:pt>
                <c:pt idx="46">
                  <c:v>656705321</c:v>
                </c:pt>
                <c:pt idx="47">
                  <c:v>687464237</c:v>
                </c:pt>
                <c:pt idx="48">
                  <c:v>686246491</c:v>
                </c:pt>
                <c:pt idx="49">
                  <c:v>701228288</c:v>
                </c:pt>
                <c:pt idx="50">
                  <c:v>721604272</c:v>
                </c:pt>
                <c:pt idx="51">
                  <c:v>733012891</c:v>
                </c:pt>
                <c:pt idx="52">
                  <c:v>742504938</c:v>
                </c:pt>
                <c:pt idx="53">
                  <c:v>742438725</c:v>
                </c:pt>
                <c:pt idx="54">
                  <c:v>745337946</c:v>
                </c:pt>
                <c:pt idx="55">
                  <c:v>756158217</c:v>
                </c:pt>
                <c:pt idx="56">
                  <c:v>769657791</c:v>
                </c:pt>
              </c:numCache>
            </c:numRef>
          </c:val>
          <c:smooth val="0"/>
          <c:extLst>
            <c:ext xmlns:c16="http://schemas.microsoft.com/office/drawing/2014/chart" uri="{C3380CC4-5D6E-409C-BE32-E72D297353CC}">
              <c16:uniqueId val="{00000002-0198-453E-9C37-C0D4672443D3}"/>
            </c:ext>
          </c:extLst>
        </c:ser>
        <c:dLbls>
          <c:showLegendKey val="0"/>
          <c:showVal val="0"/>
          <c:showCatName val="0"/>
          <c:showSerName val="0"/>
          <c:showPercent val="0"/>
          <c:showBubbleSize val="0"/>
        </c:dLbls>
        <c:marker val="1"/>
        <c:smooth val="0"/>
        <c:axId val="231977584"/>
        <c:axId val="231970696"/>
      </c:lineChart>
      <c:lineChart>
        <c:grouping val="standard"/>
        <c:varyColors val="0"/>
        <c:ser>
          <c:idx val="1"/>
          <c:order val="1"/>
          <c:tx>
            <c:strRef>
              <c:f>Sheet1!$A$3</c:f>
              <c:strCache>
                <c:ptCount val="1"/>
                <c:pt idx="0">
                  <c:v>Population</c:v>
                </c:pt>
              </c:strCache>
            </c:strRef>
          </c:tx>
          <c:spPr>
            <a:ln w="28575" cap="rnd">
              <a:solidFill>
                <a:schemeClr val="accent2"/>
              </a:solidFill>
              <a:round/>
            </a:ln>
            <a:effectLst/>
          </c:spPr>
          <c:marker>
            <c:symbol val="none"/>
          </c:marker>
          <c:cat>
            <c:strRef>
              <c:f>Sheet1!$B$1:$BF$1</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Sheet1!$B$3:$BF$3</c:f>
              <c:numCache>
                <c:formatCode>General</c:formatCode>
                <c:ptCount val="57"/>
                <c:pt idx="0">
                  <c:v>3090305.2790000001</c:v>
                </c:pt>
                <c:pt idx="1">
                  <c:v>3149244.2450000001</c:v>
                </c:pt>
                <c:pt idx="2">
                  <c:v>3210271.352</c:v>
                </c:pt>
                <c:pt idx="3">
                  <c:v>3273670.7719999999</c:v>
                </c:pt>
                <c:pt idx="4">
                  <c:v>3339592.6880000001</c:v>
                </c:pt>
                <c:pt idx="5">
                  <c:v>3408121.4049999998</c:v>
                </c:pt>
                <c:pt idx="6">
                  <c:v>3479053.821</c:v>
                </c:pt>
                <c:pt idx="7">
                  <c:v>3551880.7</c:v>
                </c:pt>
                <c:pt idx="8">
                  <c:v>3625905.514</c:v>
                </c:pt>
                <c:pt idx="9">
                  <c:v>3700577.65</c:v>
                </c:pt>
                <c:pt idx="10">
                  <c:v>3775790.9</c:v>
                </c:pt>
                <c:pt idx="11">
                  <c:v>3851545.1809999999</c:v>
                </c:pt>
                <c:pt idx="12">
                  <c:v>3927538.6949999998</c:v>
                </c:pt>
                <c:pt idx="13">
                  <c:v>4003448.1510000001</c:v>
                </c:pt>
                <c:pt idx="14">
                  <c:v>4079087.1979999999</c:v>
                </c:pt>
                <c:pt idx="15">
                  <c:v>4154287.594</c:v>
                </c:pt>
                <c:pt idx="16">
                  <c:v>4229201.2570000002</c:v>
                </c:pt>
                <c:pt idx="17">
                  <c:v>4304377.1119999997</c:v>
                </c:pt>
                <c:pt idx="18">
                  <c:v>4380585.7549999999</c:v>
                </c:pt>
                <c:pt idx="19">
                  <c:v>4458411.534</c:v>
                </c:pt>
                <c:pt idx="20">
                  <c:v>4537845.7769999998</c:v>
                </c:pt>
                <c:pt idx="21">
                  <c:v>4618776.1679999996</c:v>
                </c:pt>
                <c:pt idx="22">
                  <c:v>4701530.8430000003</c:v>
                </c:pt>
                <c:pt idx="23">
                  <c:v>4786483.8619999997</c:v>
                </c:pt>
                <c:pt idx="24">
                  <c:v>4873781.7960000001</c:v>
                </c:pt>
                <c:pt idx="25">
                  <c:v>4963633.2280000001</c:v>
                </c:pt>
                <c:pt idx="26">
                  <c:v>5055636.1320000002</c:v>
                </c:pt>
                <c:pt idx="27">
                  <c:v>5148556.9560000002</c:v>
                </c:pt>
                <c:pt idx="28">
                  <c:v>5240735.1169999996</c:v>
                </c:pt>
                <c:pt idx="29">
                  <c:v>5330943.46</c:v>
                </c:pt>
                <c:pt idx="30">
                  <c:v>5418758.8030000003</c:v>
                </c:pt>
                <c:pt idx="31">
                  <c:v>5504401.1490000002</c:v>
                </c:pt>
                <c:pt idx="32">
                  <c:v>5588094.8370000003</c:v>
                </c:pt>
                <c:pt idx="33">
                  <c:v>5670319.7029999997</c:v>
                </c:pt>
                <c:pt idx="34">
                  <c:v>5751474.4160000002</c:v>
                </c:pt>
                <c:pt idx="35">
                  <c:v>5831565.0199999996</c:v>
                </c:pt>
                <c:pt idx="36">
                  <c:v>5910566.2949999999</c:v>
                </c:pt>
                <c:pt idx="37">
                  <c:v>5988846.1030000001</c:v>
                </c:pt>
                <c:pt idx="38">
                  <c:v>6066867.3909999998</c:v>
                </c:pt>
                <c:pt idx="39">
                  <c:v>6145006.9890000001</c:v>
                </c:pt>
                <c:pt idx="40">
                  <c:v>6223412.1579999998</c:v>
                </c:pt>
                <c:pt idx="41">
                  <c:v>6302149.6390000004</c:v>
                </c:pt>
                <c:pt idx="42">
                  <c:v>6381408.9869999997</c:v>
                </c:pt>
                <c:pt idx="43">
                  <c:v>6461370.8650000002</c:v>
                </c:pt>
                <c:pt idx="44">
                  <c:v>6542159.3830000004</c:v>
                </c:pt>
                <c:pt idx="45">
                  <c:v>6623847.9129999997</c:v>
                </c:pt>
                <c:pt idx="46">
                  <c:v>6706418.5930000003</c:v>
                </c:pt>
                <c:pt idx="47">
                  <c:v>6789771.2529999996</c:v>
                </c:pt>
                <c:pt idx="48">
                  <c:v>6873741.0539999995</c:v>
                </c:pt>
                <c:pt idx="49">
                  <c:v>6958169.159</c:v>
                </c:pt>
                <c:pt idx="50">
                  <c:v>7043008.5860000001</c:v>
                </c:pt>
                <c:pt idx="51">
                  <c:v>7128176.9349999996</c:v>
                </c:pt>
                <c:pt idx="52">
                  <c:v>7213426.4519999996</c:v>
                </c:pt>
                <c:pt idx="53">
                  <c:v>7298453.0329999998</c:v>
                </c:pt>
                <c:pt idx="54">
                  <c:v>7383008.8200000003</c:v>
                </c:pt>
                <c:pt idx="55">
                  <c:v>7466964.2800000003</c:v>
                </c:pt>
                <c:pt idx="56">
                  <c:v>7550262.1009999998</c:v>
                </c:pt>
              </c:numCache>
            </c:numRef>
          </c:val>
          <c:smooth val="0"/>
          <c:extLst>
            <c:ext xmlns:c16="http://schemas.microsoft.com/office/drawing/2014/chart" uri="{C3380CC4-5D6E-409C-BE32-E72D297353CC}">
              <c16:uniqueId val="{00000001-0198-453E-9C37-C0D4672443D3}"/>
            </c:ext>
          </c:extLst>
        </c:ser>
        <c:dLbls>
          <c:showLegendKey val="0"/>
          <c:showVal val="0"/>
          <c:showCatName val="0"/>
          <c:showSerName val="0"/>
          <c:showPercent val="0"/>
          <c:showBubbleSize val="0"/>
        </c:dLbls>
        <c:marker val="1"/>
        <c:smooth val="0"/>
        <c:axId val="231974632"/>
        <c:axId val="231968072"/>
      </c:lineChart>
      <c:catAx>
        <c:axId val="2319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1970696"/>
        <c:crosses val="autoZero"/>
        <c:auto val="1"/>
        <c:lblAlgn val="ctr"/>
        <c:lblOffset val="100"/>
        <c:noMultiLvlLbl val="0"/>
      </c:catAx>
      <c:valAx>
        <c:axId val="231970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1977584"/>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dispUnitsLbl>
        </c:dispUnits>
      </c:valAx>
      <c:valAx>
        <c:axId val="231968072"/>
        <c:scaling>
          <c:orientation val="minMax"/>
          <c:min val="1000000"/>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1974632"/>
        <c:crosses val="max"/>
        <c:crossBetween val="between"/>
        <c:dispUnits>
          <c:builtInUnit val="millions"/>
          <c:dispUnitsLbl>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t>Billions</a:t>
                  </a:r>
                </a:p>
              </c:rich>
            </c:tx>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dispUnitsLbl>
        </c:dispUnits>
      </c:valAx>
      <c:catAx>
        <c:axId val="231974632"/>
        <c:scaling>
          <c:orientation val="minMax"/>
        </c:scaling>
        <c:delete val="1"/>
        <c:axPos val="b"/>
        <c:numFmt formatCode="General" sourceLinked="1"/>
        <c:majorTickMark val="out"/>
        <c:minorTickMark val="none"/>
        <c:tickLblPos val="nextTo"/>
        <c:crossAx val="2319680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48644722287269E-2"/>
          <c:y val="2.5889965238505515E-2"/>
          <c:w val="0.73249894045378461"/>
          <c:h val="0.83617916004205406"/>
        </c:manualLayout>
      </c:layout>
      <c:barChart>
        <c:barDir val="col"/>
        <c:grouping val="percentStacked"/>
        <c:varyColors val="0"/>
        <c:ser>
          <c:idx val="3"/>
          <c:order val="0"/>
          <c:tx>
            <c:strRef>
              <c:f>Sheet1!$E$1</c:f>
              <c:strCache>
                <c:ptCount val="1"/>
                <c:pt idx="0">
                  <c:v>Phase</c:v>
                </c:pt>
              </c:strCache>
            </c:strRef>
          </c:tx>
          <c:spPr>
            <a:solidFill>
              <a:srgbClr val="DDDDDD"/>
            </a:solidFill>
            <a:ln>
              <a:noFill/>
            </a:ln>
          </c:spPr>
          <c:invertIfNegative val="0"/>
          <c:cat>
            <c:strRef>
              <c:f>Sheet1!$A$2:$A$57</c:f>
              <c:strCache>
                <c:ptCount val="51"/>
                <c:pt idx="4">
                  <c:v>Phase I</c:v>
                </c:pt>
                <c:pt idx="18">
                  <c:v>Phase II</c:v>
                </c:pt>
                <c:pt idx="36">
                  <c:v>Phase III</c:v>
                </c:pt>
                <c:pt idx="50">
                  <c:v>Phase IV</c:v>
                </c:pt>
              </c:strCache>
            </c:strRef>
          </c:cat>
          <c:val>
            <c:numRef>
              <c:f>Sheet1!$E$2:$E$57</c:f>
              <c:numCache>
                <c:formatCode>General</c:formatCode>
                <c:ptCount val="56"/>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numCache>
            </c:numRef>
          </c:val>
          <c:extLst>
            <c:ext xmlns:c16="http://schemas.microsoft.com/office/drawing/2014/chart" uri="{C3380CC4-5D6E-409C-BE32-E72D297353CC}">
              <c16:uniqueId val="{00000000-6E9A-44CD-9E68-B53C7D937EC3}"/>
            </c:ext>
          </c:extLst>
        </c:ser>
        <c:dLbls>
          <c:showLegendKey val="0"/>
          <c:showVal val="0"/>
          <c:showCatName val="0"/>
          <c:showSerName val="0"/>
          <c:showPercent val="0"/>
          <c:showBubbleSize val="0"/>
        </c:dLbls>
        <c:gapWidth val="0"/>
        <c:overlap val="100"/>
        <c:axId val="562876616"/>
        <c:axId val="566090920"/>
      </c:barChart>
      <c:lineChart>
        <c:grouping val="standard"/>
        <c:varyColors val="0"/>
        <c:ser>
          <c:idx val="0"/>
          <c:order val="1"/>
          <c:tx>
            <c:strRef>
              <c:f>Sheet1!$B$1</c:f>
              <c:strCache>
                <c:ptCount val="1"/>
                <c:pt idx="0">
                  <c:v>Birth Rate</c:v>
                </c:pt>
              </c:strCache>
            </c:strRef>
          </c:tx>
          <c:marker>
            <c:symbol val="none"/>
          </c:marker>
          <c:cat>
            <c:strRef>
              <c:f>Sheet1!$A$2:$A$57</c:f>
              <c:strCache>
                <c:ptCount val="51"/>
                <c:pt idx="4">
                  <c:v>Phase I</c:v>
                </c:pt>
                <c:pt idx="18">
                  <c:v>Phase II</c:v>
                </c:pt>
                <c:pt idx="36">
                  <c:v>Phase III</c:v>
                </c:pt>
                <c:pt idx="50">
                  <c:v>Phase IV</c:v>
                </c:pt>
              </c:strCache>
            </c:strRef>
          </c:cat>
          <c:val>
            <c:numRef>
              <c:f>Sheet1!$B$2:$B$57</c:f>
              <c:numCache>
                <c:formatCode>General</c:formatCode>
                <c:ptCount val="56"/>
                <c:pt idx="0">
                  <c:v>95</c:v>
                </c:pt>
                <c:pt idx="1">
                  <c:v>89</c:v>
                </c:pt>
                <c:pt idx="2">
                  <c:v>96</c:v>
                </c:pt>
                <c:pt idx="3">
                  <c:v>98</c:v>
                </c:pt>
                <c:pt idx="4">
                  <c:v>87</c:v>
                </c:pt>
                <c:pt idx="5">
                  <c:v>93</c:v>
                </c:pt>
                <c:pt idx="6">
                  <c:v>97</c:v>
                </c:pt>
                <c:pt idx="7">
                  <c:v>96</c:v>
                </c:pt>
                <c:pt idx="8">
                  <c:v>97</c:v>
                </c:pt>
                <c:pt idx="9">
                  <c:v>95</c:v>
                </c:pt>
                <c:pt idx="10">
                  <c:v>92</c:v>
                </c:pt>
                <c:pt idx="11">
                  <c:v>94</c:v>
                </c:pt>
                <c:pt idx="12">
                  <c:v>93</c:v>
                </c:pt>
                <c:pt idx="13">
                  <c:v>90</c:v>
                </c:pt>
                <c:pt idx="14">
                  <c:v>92</c:v>
                </c:pt>
                <c:pt idx="15">
                  <c:v>89</c:v>
                </c:pt>
                <c:pt idx="16">
                  <c:v>90</c:v>
                </c:pt>
                <c:pt idx="17">
                  <c:v>86</c:v>
                </c:pt>
                <c:pt idx="18">
                  <c:v>87</c:v>
                </c:pt>
                <c:pt idx="19">
                  <c:v>80</c:v>
                </c:pt>
                <c:pt idx="20">
                  <c:v>83</c:v>
                </c:pt>
                <c:pt idx="21">
                  <c:v>78</c:v>
                </c:pt>
                <c:pt idx="22">
                  <c:v>77</c:v>
                </c:pt>
                <c:pt idx="23">
                  <c:v>73</c:v>
                </c:pt>
                <c:pt idx="24">
                  <c:v>74</c:v>
                </c:pt>
                <c:pt idx="25">
                  <c:v>70</c:v>
                </c:pt>
                <c:pt idx="26">
                  <c:v>68</c:v>
                </c:pt>
                <c:pt idx="27">
                  <c:v>70</c:v>
                </c:pt>
                <c:pt idx="28">
                  <c:v>65</c:v>
                </c:pt>
                <c:pt idx="29">
                  <c:v>64</c:v>
                </c:pt>
                <c:pt idx="30">
                  <c:v>63</c:v>
                </c:pt>
                <c:pt idx="31">
                  <c:v>60</c:v>
                </c:pt>
                <c:pt idx="32">
                  <c:v>58</c:v>
                </c:pt>
                <c:pt idx="33">
                  <c:v>55</c:v>
                </c:pt>
                <c:pt idx="34">
                  <c:v>50</c:v>
                </c:pt>
                <c:pt idx="35">
                  <c:v>51</c:v>
                </c:pt>
                <c:pt idx="36">
                  <c:v>46</c:v>
                </c:pt>
                <c:pt idx="37">
                  <c:v>40</c:v>
                </c:pt>
                <c:pt idx="38">
                  <c:v>35</c:v>
                </c:pt>
                <c:pt idx="39">
                  <c:v>32</c:v>
                </c:pt>
                <c:pt idx="40">
                  <c:v>29</c:v>
                </c:pt>
                <c:pt idx="41">
                  <c:v>24</c:v>
                </c:pt>
                <c:pt idx="42">
                  <c:v>20</c:v>
                </c:pt>
                <c:pt idx="43">
                  <c:v>16</c:v>
                </c:pt>
                <c:pt idx="44">
                  <c:v>17</c:v>
                </c:pt>
                <c:pt idx="45">
                  <c:v>13</c:v>
                </c:pt>
                <c:pt idx="46">
                  <c:v>8</c:v>
                </c:pt>
                <c:pt idx="47">
                  <c:v>7</c:v>
                </c:pt>
                <c:pt idx="48">
                  <c:v>5</c:v>
                </c:pt>
                <c:pt idx="49">
                  <c:v>6</c:v>
                </c:pt>
                <c:pt idx="50">
                  <c:v>3</c:v>
                </c:pt>
                <c:pt idx="51">
                  <c:v>4</c:v>
                </c:pt>
                <c:pt idx="52">
                  <c:v>3</c:v>
                </c:pt>
                <c:pt idx="53">
                  <c:v>4</c:v>
                </c:pt>
                <c:pt idx="54">
                  <c:v>3</c:v>
                </c:pt>
                <c:pt idx="55">
                  <c:v>2</c:v>
                </c:pt>
              </c:numCache>
            </c:numRef>
          </c:val>
          <c:smooth val="0"/>
          <c:extLst>
            <c:ext xmlns:c16="http://schemas.microsoft.com/office/drawing/2014/chart" uri="{C3380CC4-5D6E-409C-BE32-E72D297353CC}">
              <c16:uniqueId val="{00000001-6E9A-44CD-9E68-B53C7D937EC3}"/>
            </c:ext>
          </c:extLst>
        </c:ser>
        <c:ser>
          <c:idx val="1"/>
          <c:order val="2"/>
          <c:tx>
            <c:strRef>
              <c:f>Sheet1!$C$1</c:f>
              <c:strCache>
                <c:ptCount val="1"/>
                <c:pt idx="0">
                  <c:v>Death Rate</c:v>
                </c:pt>
              </c:strCache>
            </c:strRef>
          </c:tx>
          <c:marker>
            <c:symbol val="none"/>
          </c:marker>
          <c:cat>
            <c:strRef>
              <c:f>Sheet1!$A$2:$A$57</c:f>
              <c:strCache>
                <c:ptCount val="51"/>
                <c:pt idx="4">
                  <c:v>Phase I</c:v>
                </c:pt>
                <c:pt idx="18">
                  <c:v>Phase II</c:v>
                </c:pt>
                <c:pt idx="36">
                  <c:v>Phase III</c:v>
                </c:pt>
                <c:pt idx="50">
                  <c:v>Phase IV</c:v>
                </c:pt>
              </c:strCache>
            </c:strRef>
          </c:cat>
          <c:val>
            <c:numRef>
              <c:f>Sheet1!$C$2:$C$57</c:f>
              <c:numCache>
                <c:formatCode>General</c:formatCode>
                <c:ptCount val="56"/>
                <c:pt idx="0">
                  <c:v>95</c:v>
                </c:pt>
                <c:pt idx="1">
                  <c:v>92</c:v>
                </c:pt>
                <c:pt idx="2">
                  <c:v>94</c:v>
                </c:pt>
                <c:pt idx="3">
                  <c:v>90</c:v>
                </c:pt>
                <c:pt idx="4">
                  <c:v>95</c:v>
                </c:pt>
                <c:pt idx="5">
                  <c:v>96</c:v>
                </c:pt>
                <c:pt idx="6">
                  <c:v>91</c:v>
                </c:pt>
                <c:pt idx="7">
                  <c:v>93</c:v>
                </c:pt>
                <c:pt idx="8">
                  <c:v>92</c:v>
                </c:pt>
                <c:pt idx="9">
                  <c:v>91</c:v>
                </c:pt>
                <c:pt idx="10">
                  <c:v>89</c:v>
                </c:pt>
                <c:pt idx="11">
                  <c:v>85</c:v>
                </c:pt>
                <c:pt idx="12">
                  <c:v>87</c:v>
                </c:pt>
                <c:pt idx="13">
                  <c:v>83</c:v>
                </c:pt>
                <c:pt idx="14">
                  <c:v>77</c:v>
                </c:pt>
                <c:pt idx="15">
                  <c:v>79</c:v>
                </c:pt>
                <c:pt idx="16">
                  <c:v>67</c:v>
                </c:pt>
                <c:pt idx="17">
                  <c:v>71</c:v>
                </c:pt>
                <c:pt idx="18">
                  <c:v>65</c:v>
                </c:pt>
                <c:pt idx="19">
                  <c:v>63</c:v>
                </c:pt>
                <c:pt idx="20">
                  <c:v>56</c:v>
                </c:pt>
                <c:pt idx="21">
                  <c:v>58</c:v>
                </c:pt>
                <c:pt idx="22">
                  <c:v>53</c:v>
                </c:pt>
                <c:pt idx="23">
                  <c:v>54</c:v>
                </c:pt>
                <c:pt idx="24">
                  <c:v>46</c:v>
                </c:pt>
                <c:pt idx="25">
                  <c:v>45</c:v>
                </c:pt>
                <c:pt idx="26">
                  <c:v>44</c:v>
                </c:pt>
                <c:pt idx="27">
                  <c:v>37</c:v>
                </c:pt>
                <c:pt idx="28">
                  <c:v>38</c:v>
                </c:pt>
                <c:pt idx="29">
                  <c:v>32</c:v>
                </c:pt>
                <c:pt idx="30">
                  <c:v>27</c:v>
                </c:pt>
                <c:pt idx="31">
                  <c:v>27</c:v>
                </c:pt>
                <c:pt idx="32">
                  <c:v>26</c:v>
                </c:pt>
                <c:pt idx="33">
                  <c:v>23</c:v>
                </c:pt>
                <c:pt idx="34">
                  <c:v>20</c:v>
                </c:pt>
                <c:pt idx="35">
                  <c:v>18</c:v>
                </c:pt>
                <c:pt idx="36">
                  <c:v>18</c:v>
                </c:pt>
                <c:pt idx="37">
                  <c:v>17</c:v>
                </c:pt>
                <c:pt idx="38">
                  <c:v>15</c:v>
                </c:pt>
                <c:pt idx="39">
                  <c:v>13</c:v>
                </c:pt>
                <c:pt idx="40">
                  <c:v>10</c:v>
                </c:pt>
                <c:pt idx="41">
                  <c:v>11</c:v>
                </c:pt>
                <c:pt idx="42">
                  <c:v>8</c:v>
                </c:pt>
                <c:pt idx="43">
                  <c:v>7</c:v>
                </c:pt>
                <c:pt idx="44">
                  <c:v>6</c:v>
                </c:pt>
                <c:pt idx="45">
                  <c:v>5</c:v>
                </c:pt>
                <c:pt idx="46">
                  <c:v>4</c:v>
                </c:pt>
                <c:pt idx="47">
                  <c:v>4</c:v>
                </c:pt>
                <c:pt idx="48">
                  <c:v>6</c:v>
                </c:pt>
                <c:pt idx="49">
                  <c:v>5</c:v>
                </c:pt>
                <c:pt idx="50">
                  <c:v>4</c:v>
                </c:pt>
                <c:pt idx="51">
                  <c:v>4</c:v>
                </c:pt>
                <c:pt idx="52">
                  <c:v>5</c:v>
                </c:pt>
                <c:pt idx="53">
                  <c:v>4</c:v>
                </c:pt>
                <c:pt idx="54">
                  <c:v>4</c:v>
                </c:pt>
                <c:pt idx="55">
                  <c:v>5</c:v>
                </c:pt>
              </c:numCache>
            </c:numRef>
          </c:val>
          <c:smooth val="0"/>
          <c:extLst>
            <c:ext xmlns:c16="http://schemas.microsoft.com/office/drawing/2014/chart" uri="{C3380CC4-5D6E-409C-BE32-E72D297353CC}">
              <c16:uniqueId val="{00000002-6E9A-44CD-9E68-B53C7D937EC3}"/>
            </c:ext>
          </c:extLst>
        </c:ser>
        <c:ser>
          <c:idx val="2"/>
          <c:order val="3"/>
          <c:tx>
            <c:strRef>
              <c:f>Sheet1!$D$1</c:f>
              <c:strCache>
                <c:ptCount val="1"/>
                <c:pt idx="0">
                  <c:v>Total Population</c:v>
                </c:pt>
              </c:strCache>
            </c:strRef>
          </c:tx>
          <c:marker>
            <c:symbol val="none"/>
          </c:marker>
          <c:cat>
            <c:strRef>
              <c:f>Sheet1!$A$2:$A$57</c:f>
              <c:strCache>
                <c:ptCount val="51"/>
                <c:pt idx="4">
                  <c:v>Phase I</c:v>
                </c:pt>
                <c:pt idx="18">
                  <c:v>Phase II</c:v>
                </c:pt>
                <c:pt idx="36">
                  <c:v>Phase III</c:v>
                </c:pt>
                <c:pt idx="50">
                  <c:v>Phase IV</c:v>
                </c:pt>
              </c:strCache>
            </c:strRef>
          </c:cat>
          <c:val>
            <c:numRef>
              <c:f>Sheet1!$D$2:$D$57</c:f>
              <c:numCache>
                <c:formatCode>General</c:formatCode>
                <c:ptCount val="56"/>
                <c:pt idx="0">
                  <c:v>2</c:v>
                </c:pt>
                <c:pt idx="1">
                  <c:v>1.625</c:v>
                </c:pt>
                <c:pt idx="2">
                  <c:v>1.875</c:v>
                </c:pt>
                <c:pt idx="3">
                  <c:v>2.875</c:v>
                </c:pt>
                <c:pt idx="4">
                  <c:v>1.875</c:v>
                </c:pt>
                <c:pt idx="5">
                  <c:v>1.5</c:v>
                </c:pt>
                <c:pt idx="6">
                  <c:v>2.25</c:v>
                </c:pt>
                <c:pt idx="7">
                  <c:v>2.625</c:v>
                </c:pt>
                <c:pt idx="8">
                  <c:v>3.25</c:v>
                </c:pt>
                <c:pt idx="9">
                  <c:v>3.75</c:v>
                </c:pt>
                <c:pt idx="10">
                  <c:v>4.125</c:v>
                </c:pt>
                <c:pt idx="11">
                  <c:v>5.25</c:v>
                </c:pt>
                <c:pt idx="12">
                  <c:v>6</c:v>
                </c:pt>
                <c:pt idx="13">
                  <c:v>6.875</c:v>
                </c:pt>
                <c:pt idx="14">
                  <c:v>8.75</c:v>
                </c:pt>
                <c:pt idx="15">
                  <c:v>10</c:v>
                </c:pt>
                <c:pt idx="16">
                  <c:v>12.875</c:v>
                </c:pt>
                <c:pt idx="17">
                  <c:v>14.75</c:v>
                </c:pt>
                <c:pt idx="18">
                  <c:v>17.5</c:v>
                </c:pt>
                <c:pt idx="19">
                  <c:v>19.625</c:v>
                </c:pt>
                <c:pt idx="20">
                  <c:v>23</c:v>
                </c:pt>
                <c:pt idx="21">
                  <c:v>25.5</c:v>
                </c:pt>
                <c:pt idx="22">
                  <c:v>28.5</c:v>
                </c:pt>
                <c:pt idx="23">
                  <c:v>30.875</c:v>
                </c:pt>
                <c:pt idx="24">
                  <c:v>34.375</c:v>
                </c:pt>
                <c:pt idx="25">
                  <c:v>37.5</c:v>
                </c:pt>
                <c:pt idx="26">
                  <c:v>40.5</c:v>
                </c:pt>
                <c:pt idx="27">
                  <c:v>44.625</c:v>
                </c:pt>
                <c:pt idx="28">
                  <c:v>48</c:v>
                </c:pt>
                <c:pt idx="29">
                  <c:v>52</c:v>
                </c:pt>
                <c:pt idx="30">
                  <c:v>56.5</c:v>
                </c:pt>
                <c:pt idx="31">
                  <c:v>60.625</c:v>
                </c:pt>
                <c:pt idx="32">
                  <c:v>64.625</c:v>
                </c:pt>
                <c:pt idx="33">
                  <c:v>68.625</c:v>
                </c:pt>
                <c:pt idx="34">
                  <c:v>72.375</c:v>
                </c:pt>
                <c:pt idx="35">
                  <c:v>76.5</c:v>
                </c:pt>
                <c:pt idx="36">
                  <c:v>80</c:v>
                </c:pt>
                <c:pt idx="37">
                  <c:v>82.875</c:v>
                </c:pt>
                <c:pt idx="38">
                  <c:v>85.375</c:v>
                </c:pt>
                <c:pt idx="39">
                  <c:v>87.75</c:v>
                </c:pt>
                <c:pt idx="40">
                  <c:v>90.125</c:v>
                </c:pt>
                <c:pt idx="41">
                  <c:v>91.75</c:v>
                </c:pt>
                <c:pt idx="42">
                  <c:v>93.25</c:v>
                </c:pt>
                <c:pt idx="43">
                  <c:v>94.375</c:v>
                </c:pt>
                <c:pt idx="44">
                  <c:v>95.75</c:v>
                </c:pt>
                <c:pt idx="45">
                  <c:v>96.75</c:v>
                </c:pt>
                <c:pt idx="46">
                  <c:v>97.25</c:v>
                </c:pt>
                <c:pt idx="47">
                  <c:v>97.625</c:v>
                </c:pt>
                <c:pt idx="48">
                  <c:v>97.5</c:v>
                </c:pt>
                <c:pt idx="49">
                  <c:v>97.625</c:v>
                </c:pt>
                <c:pt idx="50">
                  <c:v>97.5</c:v>
                </c:pt>
                <c:pt idx="51">
                  <c:v>97.5</c:v>
                </c:pt>
                <c:pt idx="52">
                  <c:v>97.25</c:v>
                </c:pt>
                <c:pt idx="53">
                  <c:v>97.25</c:v>
                </c:pt>
                <c:pt idx="54">
                  <c:v>97.125</c:v>
                </c:pt>
                <c:pt idx="55">
                  <c:v>96.75</c:v>
                </c:pt>
              </c:numCache>
            </c:numRef>
          </c:val>
          <c:smooth val="0"/>
          <c:extLst>
            <c:ext xmlns:c16="http://schemas.microsoft.com/office/drawing/2014/chart" uri="{C3380CC4-5D6E-409C-BE32-E72D297353CC}">
              <c16:uniqueId val="{00000003-6E9A-44CD-9E68-B53C7D937EC3}"/>
            </c:ext>
          </c:extLst>
        </c:ser>
        <c:dLbls>
          <c:showLegendKey val="0"/>
          <c:showVal val="0"/>
          <c:showCatName val="0"/>
          <c:showSerName val="0"/>
          <c:showPercent val="0"/>
          <c:showBubbleSize val="0"/>
        </c:dLbls>
        <c:marker val="1"/>
        <c:smooth val="0"/>
        <c:axId val="566089744"/>
        <c:axId val="566090528"/>
      </c:lineChart>
      <c:catAx>
        <c:axId val="566089744"/>
        <c:scaling>
          <c:orientation val="minMax"/>
        </c:scaling>
        <c:delete val="0"/>
        <c:axPos val="b"/>
        <c:numFmt formatCode="General" sourceLinked="1"/>
        <c:majorTickMark val="none"/>
        <c:minorTickMark val="none"/>
        <c:tickLblPos val="nextTo"/>
        <c:txPr>
          <a:bodyPr/>
          <a:lstStyle/>
          <a:p>
            <a:pPr>
              <a:defRPr sz="1600"/>
            </a:pPr>
            <a:endParaRPr lang="en-US"/>
          </a:p>
        </c:txPr>
        <c:crossAx val="566090528"/>
        <c:crosses val="autoZero"/>
        <c:auto val="1"/>
        <c:lblAlgn val="ctr"/>
        <c:lblOffset val="100"/>
        <c:noMultiLvlLbl val="0"/>
      </c:catAx>
      <c:valAx>
        <c:axId val="566090528"/>
        <c:scaling>
          <c:orientation val="minMax"/>
          <c:max val="100"/>
        </c:scaling>
        <c:delete val="0"/>
        <c:axPos val="l"/>
        <c:majorGridlines>
          <c:spPr>
            <a:ln>
              <a:noFill/>
            </a:ln>
          </c:spPr>
        </c:majorGridlines>
        <c:numFmt formatCode="General" sourceLinked="1"/>
        <c:majorTickMark val="none"/>
        <c:minorTickMark val="none"/>
        <c:tickLblPos val="none"/>
        <c:crossAx val="566089744"/>
        <c:crosses val="autoZero"/>
        <c:crossBetween val="between"/>
      </c:valAx>
      <c:valAx>
        <c:axId val="566090920"/>
        <c:scaling>
          <c:orientation val="minMax"/>
        </c:scaling>
        <c:delete val="0"/>
        <c:axPos val="r"/>
        <c:numFmt formatCode="0%" sourceLinked="1"/>
        <c:majorTickMark val="none"/>
        <c:minorTickMark val="none"/>
        <c:tickLblPos val="none"/>
        <c:crossAx val="562876616"/>
        <c:crosses val="max"/>
        <c:crossBetween val="between"/>
      </c:valAx>
      <c:catAx>
        <c:axId val="562876616"/>
        <c:scaling>
          <c:orientation val="minMax"/>
        </c:scaling>
        <c:delete val="1"/>
        <c:axPos val="b"/>
        <c:numFmt formatCode="General" sourceLinked="1"/>
        <c:majorTickMark val="out"/>
        <c:minorTickMark val="none"/>
        <c:tickLblPos val="nextTo"/>
        <c:crossAx val="566090920"/>
        <c:crosses val="autoZero"/>
        <c:auto val="1"/>
        <c:lblAlgn val="ctr"/>
        <c:lblOffset val="100"/>
        <c:noMultiLvlLbl val="0"/>
      </c:catAx>
    </c:plotArea>
    <c:legend>
      <c:legendPos val="r"/>
      <c:legendEntry>
        <c:idx val="0"/>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2813118710566E-2"/>
          <c:y val="4.9815498154981749E-2"/>
          <c:w val="0.75005211949584472"/>
          <c:h val="0.83948339483394696"/>
        </c:manualLayout>
      </c:layout>
      <c:lineChart>
        <c:grouping val="standard"/>
        <c:varyColors val="0"/>
        <c:ser>
          <c:idx val="0"/>
          <c:order val="0"/>
          <c:tx>
            <c:strRef>
              <c:f>Sheet1!$B$1</c:f>
              <c:strCache>
                <c:ptCount val="1"/>
                <c:pt idx="0">
                  <c:v>17th Century</c:v>
                </c:pt>
              </c:strCache>
            </c:strRef>
          </c:tx>
          <c:spPr>
            <a:ln w="28575" cap="rnd">
              <a:solidFill>
                <a:schemeClr val="accent1"/>
              </a:solidFill>
              <a:round/>
            </a:ln>
            <a:effectLst/>
          </c:spPr>
          <c:marker>
            <c:symbol val="none"/>
          </c:marker>
          <c:cat>
            <c:numRef>
              <c:f>Sheet1!$A$2:$A$19</c:f>
              <c:numCache>
                <c:formatCode>General</c:formatCode>
                <c:ptCount val="1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numCache>
            </c:numRef>
          </c:cat>
          <c:val>
            <c:numRef>
              <c:f>Sheet1!$B$2:$B$19</c:f>
              <c:numCache>
                <c:formatCode>General</c:formatCode>
                <c:ptCount val="18"/>
                <c:pt idx="0">
                  <c:v>100</c:v>
                </c:pt>
                <c:pt idx="1">
                  <c:v>25</c:v>
                </c:pt>
                <c:pt idx="2">
                  <c:v>18</c:v>
                </c:pt>
                <c:pt idx="3">
                  <c:v>12</c:v>
                </c:pt>
                <c:pt idx="4">
                  <c:v>10</c:v>
                </c:pt>
                <c:pt idx="5">
                  <c:v>8</c:v>
                </c:pt>
                <c:pt idx="6">
                  <c:v>7</c:v>
                </c:pt>
                <c:pt idx="7">
                  <c:v>6</c:v>
                </c:pt>
                <c:pt idx="8">
                  <c:v>5</c:v>
                </c:pt>
                <c:pt idx="9">
                  <c:v>4</c:v>
                </c:pt>
                <c:pt idx="10">
                  <c:v>3</c:v>
                </c:pt>
                <c:pt idx="11">
                  <c:v>2</c:v>
                </c:pt>
                <c:pt idx="12">
                  <c:v>1.5</c:v>
                </c:pt>
                <c:pt idx="13">
                  <c:v>1</c:v>
                </c:pt>
              </c:numCache>
            </c:numRef>
          </c:val>
          <c:smooth val="0"/>
          <c:extLst>
            <c:ext xmlns:c16="http://schemas.microsoft.com/office/drawing/2014/chart" uri="{C3380CC4-5D6E-409C-BE32-E72D297353CC}">
              <c16:uniqueId val="{00000000-A82C-43E0-95DC-6A6FE8C3D5B0}"/>
            </c:ext>
          </c:extLst>
        </c:ser>
        <c:ser>
          <c:idx val="1"/>
          <c:order val="1"/>
          <c:tx>
            <c:strRef>
              <c:f>Sheet1!$C$1</c:f>
              <c:strCache>
                <c:ptCount val="1"/>
                <c:pt idx="0">
                  <c:v>1999 (M)</c:v>
                </c:pt>
              </c:strCache>
            </c:strRef>
          </c:tx>
          <c:spPr>
            <a:ln w="28575" cap="rnd">
              <a:solidFill>
                <a:schemeClr val="accent2"/>
              </a:solidFill>
              <a:round/>
            </a:ln>
            <a:effectLst/>
          </c:spPr>
          <c:marker>
            <c:symbol val="none"/>
          </c:marker>
          <c:cat>
            <c:numRef>
              <c:f>Sheet1!$A$2:$A$19</c:f>
              <c:numCache>
                <c:formatCode>General</c:formatCode>
                <c:ptCount val="1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numCache>
            </c:numRef>
          </c:cat>
          <c:val>
            <c:numRef>
              <c:f>Sheet1!$C$2:$C$19</c:f>
              <c:numCache>
                <c:formatCode>General</c:formatCode>
                <c:ptCount val="18"/>
                <c:pt idx="0">
                  <c:v>100</c:v>
                </c:pt>
                <c:pt idx="1">
                  <c:v>99.5</c:v>
                </c:pt>
                <c:pt idx="2">
                  <c:v>99</c:v>
                </c:pt>
                <c:pt idx="3">
                  <c:v>98.5</c:v>
                </c:pt>
                <c:pt idx="4">
                  <c:v>98.3</c:v>
                </c:pt>
                <c:pt idx="5">
                  <c:v>98.2</c:v>
                </c:pt>
                <c:pt idx="6">
                  <c:v>98.1</c:v>
                </c:pt>
                <c:pt idx="7">
                  <c:v>98</c:v>
                </c:pt>
                <c:pt idx="8">
                  <c:v>97.5</c:v>
                </c:pt>
                <c:pt idx="9">
                  <c:v>97</c:v>
                </c:pt>
                <c:pt idx="10">
                  <c:v>95</c:v>
                </c:pt>
                <c:pt idx="11">
                  <c:v>93</c:v>
                </c:pt>
                <c:pt idx="12">
                  <c:v>87.5</c:v>
                </c:pt>
                <c:pt idx="13">
                  <c:v>82</c:v>
                </c:pt>
                <c:pt idx="14">
                  <c:v>72</c:v>
                </c:pt>
                <c:pt idx="15">
                  <c:v>58</c:v>
                </c:pt>
                <c:pt idx="16">
                  <c:v>40.5</c:v>
                </c:pt>
                <c:pt idx="17">
                  <c:v>23</c:v>
                </c:pt>
              </c:numCache>
            </c:numRef>
          </c:val>
          <c:smooth val="0"/>
          <c:extLst>
            <c:ext xmlns:c16="http://schemas.microsoft.com/office/drawing/2014/chart" uri="{C3380CC4-5D6E-409C-BE32-E72D297353CC}">
              <c16:uniqueId val="{00000001-A82C-43E0-95DC-6A6FE8C3D5B0}"/>
            </c:ext>
          </c:extLst>
        </c:ser>
        <c:ser>
          <c:idx val="2"/>
          <c:order val="2"/>
          <c:tx>
            <c:strRef>
              <c:f>Sheet1!$D$1</c:f>
              <c:strCache>
                <c:ptCount val="1"/>
                <c:pt idx="0">
                  <c:v>1999 (F)</c:v>
                </c:pt>
              </c:strCache>
            </c:strRef>
          </c:tx>
          <c:spPr>
            <a:ln w="28575" cap="rnd">
              <a:solidFill>
                <a:schemeClr val="accent3"/>
              </a:solidFill>
              <a:round/>
            </a:ln>
            <a:effectLst/>
          </c:spPr>
          <c:marker>
            <c:symbol val="none"/>
          </c:marker>
          <c:cat>
            <c:numRef>
              <c:f>Sheet1!$A$2:$A$19</c:f>
              <c:numCache>
                <c:formatCode>General</c:formatCode>
                <c:ptCount val="1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numCache>
            </c:numRef>
          </c:cat>
          <c:val>
            <c:numRef>
              <c:f>Sheet1!$D$2:$D$19</c:f>
              <c:numCache>
                <c:formatCode>General</c:formatCode>
                <c:ptCount val="18"/>
                <c:pt idx="0">
                  <c:v>100</c:v>
                </c:pt>
                <c:pt idx="1">
                  <c:v>99.5</c:v>
                </c:pt>
                <c:pt idx="2">
                  <c:v>99</c:v>
                </c:pt>
                <c:pt idx="3">
                  <c:v>98.8</c:v>
                </c:pt>
                <c:pt idx="4">
                  <c:v>98.5</c:v>
                </c:pt>
                <c:pt idx="5">
                  <c:v>98.4</c:v>
                </c:pt>
                <c:pt idx="6">
                  <c:v>98.3</c:v>
                </c:pt>
                <c:pt idx="7">
                  <c:v>98.2</c:v>
                </c:pt>
                <c:pt idx="8">
                  <c:v>98.1</c:v>
                </c:pt>
                <c:pt idx="9">
                  <c:v>98</c:v>
                </c:pt>
                <c:pt idx="10">
                  <c:v>96.5</c:v>
                </c:pt>
                <c:pt idx="11">
                  <c:v>95.5</c:v>
                </c:pt>
                <c:pt idx="12">
                  <c:v>93</c:v>
                </c:pt>
                <c:pt idx="13">
                  <c:v>88</c:v>
                </c:pt>
                <c:pt idx="14">
                  <c:v>83</c:v>
                </c:pt>
                <c:pt idx="15">
                  <c:v>72</c:v>
                </c:pt>
                <c:pt idx="16">
                  <c:v>59</c:v>
                </c:pt>
                <c:pt idx="17">
                  <c:v>40</c:v>
                </c:pt>
              </c:numCache>
            </c:numRef>
          </c:val>
          <c:smooth val="0"/>
          <c:extLst>
            <c:ext xmlns:c16="http://schemas.microsoft.com/office/drawing/2014/chart" uri="{C3380CC4-5D6E-409C-BE32-E72D297353CC}">
              <c16:uniqueId val="{00000002-A82C-43E0-95DC-6A6FE8C3D5B0}"/>
            </c:ext>
          </c:extLst>
        </c:ser>
        <c:dLbls>
          <c:showLegendKey val="0"/>
          <c:showVal val="0"/>
          <c:showCatName val="0"/>
          <c:showSerName val="0"/>
          <c:showPercent val="0"/>
          <c:showBubbleSize val="0"/>
        </c:dLbls>
        <c:smooth val="0"/>
        <c:axId val="562877792"/>
        <c:axId val="562879360"/>
      </c:lineChart>
      <c:catAx>
        <c:axId val="562877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62879360"/>
        <c:crosses val="autoZero"/>
        <c:auto val="1"/>
        <c:lblAlgn val="ctr"/>
        <c:lblOffset val="100"/>
        <c:tickLblSkip val="1"/>
        <c:tickMarkSkip val="1"/>
        <c:noMultiLvlLbl val="0"/>
      </c:catAx>
      <c:valAx>
        <c:axId val="56287936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Survivorship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628777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World</c:v>
                </c:pt>
              </c:strCache>
            </c:strRef>
          </c:tx>
          <c:spPr>
            <a:ln w="28575" cap="rnd">
              <a:solidFill>
                <a:schemeClr val="accent1"/>
              </a:solidFill>
              <a:round/>
            </a:ln>
            <a:effectLst/>
          </c:spPr>
          <c:marker>
            <c:symbol val="none"/>
          </c:marker>
          <c:cat>
            <c:strRef>
              <c:f>Sheet1!$B$1:$BI$1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Sheet1!$B$2:$BI$2</c:f>
              <c:numCache>
                <c:formatCode>General</c:formatCode>
                <c:ptCount val="60"/>
                <c:pt idx="0">
                  <c:v>4.9792994999999998</c:v>
                </c:pt>
                <c:pt idx="1">
                  <c:v>5.00356428</c:v>
                </c:pt>
                <c:pt idx="2">
                  <c:v>5.0253674200000003</c:v>
                </c:pt>
                <c:pt idx="3">
                  <c:v>5.0455506000000003</c:v>
                </c:pt>
                <c:pt idx="4">
                  <c:v>5.0564701200000002</c:v>
                </c:pt>
                <c:pt idx="5">
                  <c:v>5.0406870799999997</c:v>
                </c:pt>
                <c:pt idx="6">
                  <c:v>4.9920847400000001</c:v>
                </c:pt>
                <c:pt idx="7">
                  <c:v>4.9732756900000004</c:v>
                </c:pt>
                <c:pt idx="8">
                  <c:v>4.9220894700000004</c:v>
                </c:pt>
                <c:pt idx="9">
                  <c:v>4.8559762900000001</c:v>
                </c:pt>
                <c:pt idx="10">
                  <c:v>4.7785724900000002</c:v>
                </c:pt>
                <c:pt idx="11">
                  <c:v>4.6692683300000004</c:v>
                </c:pt>
                <c:pt idx="12">
                  <c:v>4.5397036100000001</c:v>
                </c:pt>
                <c:pt idx="13">
                  <c:v>4.4104699299999996</c:v>
                </c:pt>
                <c:pt idx="14">
                  <c:v>4.2887708099999999</c:v>
                </c:pt>
                <c:pt idx="15">
                  <c:v>4.1568886699999998</c:v>
                </c:pt>
                <c:pt idx="16">
                  <c:v>4.0403829199999999</c:v>
                </c:pt>
                <c:pt idx="17">
                  <c:v>3.93673721</c:v>
                </c:pt>
                <c:pt idx="18">
                  <c:v>3.8430722500000001</c:v>
                </c:pt>
                <c:pt idx="19">
                  <c:v>3.7734151200000001</c:v>
                </c:pt>
                <c:pt idx="20">
                  <c:v>3.71365239</c:v>
                </c:pt>
                <c:pt idx="21">
                  <c:v>3.6566140100000002</c:v>
                </c:pt>
                <c:pt idx="22">
                  <c:v>3.6271551</c:v>
                </c:pt>
                <c:pt idx="23">
                  <c:v>3.5945681</c:v>
                </c:pt>
                <c:pt idx="24">
                  <c:v>3.5641951299999999</c:v>
                </c:pt>
                <c:pt idx="25">
                  <c:v>3.5359841699999999</c:v>
                </c:pt>
                <c:pt idx="26">
                  <c:v>3.4995242499999999</c:v>
                </c:pt>
                <c:pt idx="27">
                  <c:v>3.4551605699999999</c:v>
                </c:pt>
                <c:pt idx="28">
                  <c:v>3.3989383100000001</c:v>
                </c:pt>
                <c:pt idx="29">
                  <c:v>3.3243496600000002</c:v>
                </c:pt>
                <c:pt idx="30">
                  <c:v>3.2485488</c:v>
                </c:pt>
                <c:pt idx="31">
                  <c:v>3.1574074300000001</c:v>
                </c:pt>
                <c:pt idx="32">
                  <c:v>3.07154791</c:v>
                </c:pt>
                <c:pt idx="33">
                  <c:v>2.9876127499999998</c:v>
                </c:pt>
                <c:pt idx="34">
                  <c:v>2.9218420900000002</c:v>
                </c:pt>
                <c:pt idx="35">
                  <c:v>2.8625635800000002</c:v>
                </c:pt>
                <c:pt idx="36">
                  <c:v>2.81699637</c:v>
                </c:pt>
                <c:pt idx="37">
                  <c:v>2.77726988</c:v>
                </c:pt>
                <c:pt idx="38">
                  <c:v>2.7463592399999999</c:v>
                </c:pt>
                <c:pt idx="39">
                  <c:v>2.7168320499999998</c:v>
                </c:pt>
                <c:pt idx="40">
                  <c:v>2.6961644200000001</c:v>
                </c:pt>
                <c:pt idx="41">
                  <c:v>2.6663482200000002</c:v>
                </c:pt>
                <c:pt idx="42">
                  <c:v>2.6435486699999999</c:v>
                </c:pt>
                <c:pt idx="43">
                  <c:v>2.62489142</c:v>
                </c:pt>
                <c:pt idx="44">
                  <c:v>2.6086255600000001</c:v>
                </c:pt>
                <c:pt idx="45">
                  <c:v>2.5880542700000002</c:v>
                </c:pt>
                <c:pt idx="46">
                  <c:v>2.5771672400000001</c:v>
                </c:pt>
                <c:pt idx="47">
                  <c:v>2.5670854900000002</c:v>
                </c:pt>
                <c:pt idx="48">
                  <c:v>2.5549312099999999</c:v>
                </c:pt>
                <c:pt idx="49">
                  <c:v>2.5342043799999998</c:v>
                </c:pt>
                <c:pt idx="50">
                  <c:v>2.5162869099999998</c:v>
                </c:pt>
                <c:pt idx="51">
                  <c:v>2.4987201400000001</c:v>
                </c:pt>
                <c:pt idx="52">
                  <c:v>2.4893356199999999</c:v>
                </c:pt>
                <c:pt idx="53">
                  <c:v>2.4729600899999999</c:v>
                </c:pt>
                <c:pt idx="54">
                  <c:v>2.4655611099999999</c:v>
                </c:pt>
                <c:pt idx="55">
                  <c:v>2.4562288400000001</c:v>
                </c:pt>
                <c:pt idx="56">
                  <c:v>2.4456090499999998</c:v>
                </c:pt>
                <c:pt idx="57">
                  <c:v>2.4281884200000001</c:v>
                </c:pt>
                <c:pt idx="58">
                  <c:v>2.4159863399999999</c:v>
                </c:pt>
                <c:pt idx="59">
                  <c:v>2.4027068499999999</c:v>
                </c:pt>
              </c:numCache>
            </c:numRef>
          </c:val>
          <c:smooth val="0"/>
          <c:extLst>
            <c:ext xmlns:c16="http://schemas.microsoft.com/office/drawing/2014/chart" uri="{C3380CC4-5D6E-409C-BE32-E72D297353CC}">
              <c16:uniqueId val="{00000000-95C2-4C1D-BAAD-87F6CCE6A4B7}"/>
            </c:ext>
          </c:extLst>
        </c:ser>
        <c:ser>
          <c:idx val="1"/>
          <c:order val="1"/>
          <c:tx>
            <c:strRef>
              <c:f>Sheet1!$A$3</c:f>
              <c:strCache>
                <c:ptCount val="1"/>
                <c:pt idx="0">
                  <c:v>European Union</c:v>
                </c:pt>
              </c:strCache>
            </c:strRef>
          </c:tx>
          <c:spPr>
            <a:ln w="28575" cap="rnd">
              <a:solidFill>
                <a:schemeClr val="accent2"/>
              </a:solidFill>
              <a:round/>
            </a:ln>
            <a:effectLst/>
          </c:spPr>
          <c:marker>
            <c:symbol val="none"/>
          </c:marker>
          <c:cat>
            <c:strRef>
              <c:f>Sheet1!$B$1:$BI$1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Sheet1!$B$3:$BI$3</c:f>
              <c:numCache>
                <c:formatCode>General</c:formatCode>
                <c:ptCount val="60"/>
                <c:pt idx="0">
                  <c:v>2.5728263099999999</c:v>
                </c:pt>
                <c:pt idx="1">
                  <c:v>2.5715576599999999</c:v>
                </c:pt>
                <c:pt idx="2">
                  <c:v>2.5551496400000002</c:v>
                </c:pt>
                <c:pt idx="3">
                  <c:v>2.5888070299999999</c:v>
                </c:pt>
                <c:pt idx="4">
                  <c:v>2.61665042</c:v>
                </c:pt>
                <c:pt idx="5">
                  <c:v>2.5611867300000002</c:v>
                </c:pt>
                <c:pt idx="6">
                  <c:v>2.5266680500000001</c:v>
                </c:pt>
                <c:pt idx="7">
                  <c:v>2.5845179699999998</c:v>
                </c:pt>
                <c:pt idx="8">
                  <c:v>2.5226778099999998</c:v>
                </c:pt>
                <c:pt idx="9">
                  <c:v>2.4445898599999998</c:v>
                </c:pt>
                <c:pt idx="10">
                  <c:v>2.3542249000000002</c:v>
                </c:pt>
                <c:pt idx="11">
                  <c:v>2.31175541</c:v>
                </c:pt>
                <c:pt idx="12">
                  <c:v>2.22450897</c:v>
                </c:pt>
                <c:pt idx="13">
                  <c:v>2.1507363499999999</c:v>
                </c:pt>
                <c:pt idx="14">
                  <c:v>2.15886881</c:v>
                </c:pt>
                <c:pt idx="15">
                  <c:v>2.09535282</c:v>
                </c:pt>
                <c:pt idx="16">
                  <c:v>2.0573176200000001</c:v>
                </c:pt>
                <c:pt idx="17">
                  <c:v>1.9913197899999999</c:v>
                </c:pt>
                <c:pt idx="18">
                  <c:v>1.9402792200000001</c:v>
                </c:pt>
                <c:pt idx="19">
                  <c:v>1.9035697199999999</c:v>
                </c:pt>
                <c:pt idx="20">
                  <c:v>1.86977109</c:v>
                </c:pt>
                <c:pt idx="21">
                  <c:v>1.8198144000000001</c:v>
                </c:pt>
                <c:pt idx="22">
                  <c:v>1.7955951400000001</c:v>
                </c:pt>
                <c:pt idx="23">
                  <c:v>1.74990443</c:v>
                </c:pt>
                <c:pt idx="24">
                  <c:v>1.7291482199999999</c:v>
                </c:pt>
                <c:pt idx="25">
                  <c:v>1.72259973</c:v>
                </c:pt>
                <c:pt idx="26">
                  <c:v>1.7095392</c:v>
                </c:pt>
                <c:pt idx="27">
                  <c:v>1.6842980700000001</c:v>
                </c:pt>
                <c:pt idx="28">
                  <c:v>1.68686319</c:v>
                </c:pt>
                <c:pt idx="29">
                  <c:v>1.65069892</c:v>
                </c:pt>
                <c:pt idx="30">
                  <c:v>1.6348030600000001</c:v>
                </c:pt>
                <c:pt idx="31">
                  <c:v>1.58380565</c:v>
                </c:pt>
                <c:pt idx="32">
                  <c:v>1.5449101199999999</c:v>
                </c:pt>
                <c:pt idx="33">
                  <c:v>1.5026636900000001</c:v>
                </c:pt>
                <c:pt idx="34">
                  <c:v>1.45759894</c:v>
                </c:pt>
                <c:pt idx="35">
                  <c:v>1.41516372</c:v>
                </c:pt>
                <c:pt idx="36">
                  <c:v>1.4132152</c:v>
                </c:pt>
                <c:pt idx="37">
                  <c:v>1.4157104700000001</c:v>
                </c:pt>
                <c:pt idx="38">
                  <c:v>1.40551432</c:v>
                </c:pt>
                <c:pt idx="39">
                  <c:v>1.4079100499999999</c:v>
                </c:pt>
                <c:pt idx="40">
                  <c:v>1.44128714</c:v>
                </c:pt>
                <c:pt idx="41">
                  <c:v>1.4229730899999999</c:v>
                </c:pt>
                <c:pt idx="42">
                  <c:v>1.4211565100000001</c:v>
                </c:pt>
                <c:pt idx="43">
                  <c:v>1.4324367</c:v>
                </c:pt>
                <c:pt idx="44">
                  <c:v>1.4559690000000001</c:v>
                </c:pt>
                <c:pt idx="45">
                  <c:v>1.46791267</c:v>
                </c:pt>
                <c:pt idx="46">
                  <c:v>1.4944612900000001</c:v>
                </c:pt>
                <c:pt idx="47">
                  <c:v>1.51647249</c:v>
                </c:pt>
                <c:pt idx="48">
                  <c:v>1.5663155499999999</c:v>
                </c:pt>
                <c:pt idx="49">
                  <c:v>1.5588667599999999</c:v>
                </c:pt>
                <c:pt idx="50">
                  <c:v>1.5664579199999999</c:v>
                </c:pt>
                <c:pt idx="51">
                  <c:v>1.5328726399999999</c:v>
                </c:pt>
                <c:pt idx="52">
                  <c:v>1.5333647800000001</c:v>
                </c:pt>
                <c:pt idx="53">
                  <c:v>1.5073381100000001</c:v>
                </c:pt>
                <c:pt idx="54">
                  <c:v>1.5352833100000001</c:v>
                </c:pt>
                <c:pt idx="55">
                  <c:v>1.53733958</c:v>
                </c:pt>
                <c:pt idx="56">
                  <c:v>1.5662410899999999</c:v>
                </c:pt>
                <c:pt idx="57">
                  <c:v>1.55752644</c:v>
                </c:pt>
                <c:pt idx="58">
                  <c:v>1.54359175</c:v>
                </c:pt>
                <c:pt idx="59">
                  <c:v>1.5226788200000001</c:v>
                </c:pt>
              </c:numCache>
            </c:numRef>
          </c:val>
          <c:smooth val="0"/>
          <c:extLst>
            <c:ext xmlns:c16="http://schemas.microsoft.com/office/drawing/2014/chart" uri="{C3380CC4-5D6E-409C-BE32-E72D297353CC}">
              <c16:uniqueId val="{00000001-95C2-4C1D-BAAD-87F6CCE6A4B7}"/>
            </c:ext>
          </c:extLst>
        </c:ser>
        <c:ser>
          <c:idx val="2"/>
          <c:order val="2"/>
          <c:tx>
            <c:strRef>
              <c:f>Sheet1!$A$4</c:f>
              <c:strCache>
                <c:ptCount val="1"/>
                <c:pt idx="0">
                  <c:v>North America</c:v>
                </c:pt>
              </c:strCache>
            </c:strRef>
          </c:tx>
          <c:spPr>
            <a:ln w="28575" cap="rnd">
              <a:solidFill>
                <a:schemeClr val="accent3"/>
              </a:solidFill>
              <a:round/>
            </a:ln>
            <a:effectLst/>
          </c:spPr>
          <c:marker>
            <c:symbol val="none"/>
          </c:marker>
          <c:cat>
            <c:strRef>
              <c:f>Sheet1!$B$1:$BI$1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Sheet1!$B$4:$BI$4</c:f>
              <c:numCache>
                <c:formatCode>General</c:formatCode>
                <c:ptCount val="60"/>
                <c:pt idx="0">
                  <c:v>3.66838672</c:v>
                </c:pt>
                <c:pt idx="1">
                  <c:v>3.63224049</c:v>
                </c:pt>
                <c:pt idx="2">
                  <c:v>3.4813167200000001</c:v>
                </c:pt>
                <c:pt idx="3">
                  <c:v>3.3456969000000001</c:v>
                </c:pt>
                <c:pt idx="4">
                  <c:v>3.2147645300000001</c:v>
                </c:pt>
                <c:pt idx="5">
                  <c:v>2.93190442</c:v>
                </c:pt>
                <c:pt idx="6">
                  <c:v>2.7236401899999998</c:v>
                </c:pt>
                <c:pt idx="7">
                  <c:v>2.5551464199999998</c:v>
                </c:pt>
                <c:pt idx="8">
                  <c:v>2.4565175799999999</c:v>
                </c:pt>
                <c:pt idx="9">
                  <c:v>2.4442245100000002</c:v>
                </c:pt>
                <c:pt idx="10">
                  <c:v>2.45848259</c:v>
                </c:pt>
                <c:pt idx="11">
                  <c:v>2.25365978</c:v>
                </c:pt>
                <c:pt idx="12">
                  <c:v>2.0070304700000001</c:v>
                </c:pt>
                <c:pt idx="13">
                  <c:v>1.88009253</c:v>
                </c:pt>
                <c:pt idx="14">
                  <c:v>1.8351997099999999</c:v>
                </c:pt>
                <c:pt idx="15">
                  <c:v>1.77902184</c:v>
                </c:pt>
                <c:pt idx="16">
                  <c:v>1.7438454800000001</c:v>
                </c:pt>
                <c:pt idx="17">
                  <c:v>1.7891916699999999</c:v>
                </c:pt>
                <c:pt idx="18">
                  <c:v>1.7608089600000001</c:v>
                </c:pt>
                <c:pt idx="19">
                  <c:v>1.8025405699999999</c:v>
                </c:pt>
                <c:pt idx="20">
                  <c:v>1.8294109700000001</c:v>
                </c:pt>
                <c:pt idx="21">
                  <c:v>1.8006281200000001</c:v>
                </c:pt>
                <c:pt idx="22">
                  <c:v>1.8135327999999999</c:v>
                </c:pt>
                <c:pt idx="23">
                  <c:v>1.78693133</c:v>
                </c:pt>
                <c:pt idx="24">
                  <c:v>1.7906558800000001</c:v>
                </c:pt>
                <c:pt idx="25">
                  <c:v>1.82642226</c:v>
                </c:pt>
                <c:pt idx="26">
                  <c:v>1.8210783699999999</c:v>
                </c:pt>
                <c:pt idx="27">
                  <c:v>1.85252971</c:v>
                </c:pt>
                <c:pt idx="28">
                  <c:v>1.9081620699999999</c:v>
                </c:pt>
                <c:pt idx="29">
                  <c:v>1.9889992599999999</c:v>
                </c:pt>
                <c:pt idx="30">
                  <c:v>2.0552055600000001</c:v>
                </c:pt>
                <c:pt idx="31">
                  <c:v>2.0252858800000002</c:v>
                </c:pt>
                <c:pt idx="32">
                  <c:v>2.0115814599999999</c:v>
                </c:pt>
                <c:pt idx="33">
                  <c:v>1.9868494400000001</c:v>
                </c:pt>
                <c:pt idx="34">
                  <c:v>1.9676279699999999</c:v>
                </c:pt>
                <c:pt idx="35">
                  <c:v>1.94348543</c:v>
                </c:pt>
                <c:pt idx="36">
                  <c:v>1.93696921</c:v>
                </c:pt>
                <c:pt idx="37">
                  <c:v>1.92831514</c:v>
                </c:pt>
                <c:pt idx="38">
                  <c:v>1.95161516</c:v>
                </c:pt>
                <c:pt idx="39">
                  <c:v>1.9574068499999999</c:v>
                </c:pt>
                <c:pt idx="40">
                  <c:v>1.9989271399999999</c:v>
                </c:pt>
                <c:pt idx="41">
                  <c:v>1.9782049799999999</c:v>
                </c:pt>
                <c:pt idx="42">
                  <c:v>1.96823835</c:v>
                </c:pt>
                <c:pt idx="43">
                  <c:v>1.9949036499999999</c:v>
                </c:pt>
                <c:pt idx="44">
                  <c:v>1.99860723</c:v>
                </c:pt>
                <c:pt idx="45">
                  <c:v>2.0053807899999998</c:v>
                </c:pt>
                <c:pt idx="46">
                  <c:v>2.0554282100000001</c:v>
                </c:pt>
                <c:pt idx="47">
                  <c:v>2.0734740700000001</c:v>
                </c:pt>
                <c:pt idx="48">
                  <c:v>2.0324517200000001</c:v>
                </c:pt>
                <c:pt idx="49">
                  <c:v>1.9681498799999999</c:v>
                </c:pt>
                <c:pt idx="50">
                  <c:v>1.90011935</c:v>
                </c:pt>
                <c:pt idx="51">
                  <c:v>1.86564379</c:v>
                </c:pt>
                <c:pt idx="52">
                  <c:v>1.85350368</c:v>
                </c:pt>
                <c:pt idx="53">
                  <c:v>1.8300943700000001</c:v>
                </c:pt>
                <c:pt idx="54">
                  <c:v>1.8341022</c:v>
                </c:pt>
                <c:pt idx="55">
                  <c:v>1.8152248499999999</c:v>
                </c:pt>
                <c:pt idx="56">
                  <c:v>1.7925337400000001</c:v>
                </c:pt>
                <c:pt idx="57">
                  <c:v>1.73825371</c:v>
                </c:pt>
                <c:pt idx="58">
                  <c:v>1.70603799</c:v>
                </c:pt>
                <c:pt idx="59">
                  <c:v>1.68078251</c:v>
                </c:pt>
              </c:numCache>
            </c:numRef>
          </c:val>
          <c:smooth val="0"/>
          <c:extLst>
            <c:ext xmlns:c16="http://schemas.microsoft.com/office/drawing/2014/chart" uri="{C3380CC4-5D6E-409C-BE32-E72D297353CC}">
              <c16:uniqueId val="{00000002-95C2-4C1D-BAAD-87F6CCE6A4B7}"/>
            </c:ext>
          </c:extLst>
        </c:ser>
        <c:ser>
          <c:idx val="3"/>
          <c:order val="3"/>
          <c:tx>
            <c:strRef>
              <c:f>Sheet1!$A$5</c:f>
              <c:strCache>
                <c:ptCount val="1"/>
                <c:pt idx="0">
                  <c:v>Sub-Saharan Africa</c:v>
                </c:pt>
              </c:strCache>
            </c:strRef>
          </c:tx>
          <c:spPr>
            <a:ln w="28575" cap="rnd">
              <a:solidFill>
                <a:schemeClr val="accent4"/>
              </a:solidFill>
              <a:round/>
            </a:ln>
            <a:effectLst/>
          </c:spPr>
          <c:marker>
            <c:symbol val="none"/>
          </c:marker>
          <c:cat>
            <c:strRef>
              <c:f>Sheet1!$B$1:$BI$1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Sheet1!$B$5:$BI$5</c:f>
              <c:numCache>
                <c:formatCode>General</c:formatCode>
                <c:ptCount val="60"/>
                <c:pt idx="0">
                  <c:v>6.6008687899999998</c:v>
                </c:pt>
                <c:pt idx="1">
                  <c:v>6.6170083499999999</c:v>
                </c:pt>
                <c:pt idx="2">
                  <c:v>6.6321951500000003</c:v>
                </c:pt>
                <c:pt idx="3">
                  <c:v>6.6464667899999998</c:v>
                </c:pt>
                <c:pt idx="4">
                  <c:v>6.6590677700000001</c:v>
                </c:pt>
                <c:pt idx="5">
                  <c:v>6.6709386999999998</c:v>
                </c:pt>
                <c:pt idx="6">
                  <c:v>6.6829920899999999</c:v>
                </c:pt>
                <c:pt idx="7">
                  <c:v>6.6964319799999998</c:v>
                </c:pt>
                <c:pt idx="8">
                  <c:v>6.7111246500000004</c:v>
                </c:pt>
                <c:pt idx="9">
                  <c:v>6.7269788899999998</c:v>
                </c:pt>
                <c:pt idx="10">
                  <c:v>6.7434261700000002</c:v>
                </c:pt>
                <c:pt idx="11">
                  <c:v>6.7591714200000004</c:v>
                </c:pt>
                <c:pt idx="12">
                  <c:v>6.7737596900000003</c:v>
                </c:pt>
                <c:pt idx="13">
                  <c:v>6.7856417200000001</c:v>
                </c:pt>
                <c:pt idx="14">
                  <c:v>6.7939493100000004</c:v>
                </c:pt>
                <c:pt idx="15">
                  <c:v>6.7986208000000001</c:v>
                </c:pt>
                <c:pt idx="16">
                  <c:v>6.7994254700000001</c:v>
                </c:pt>
                <c:pt idx="17">
                  <c:v>6.7979133899999997</c:v>
                </c:pt>
                <c:pt idx="18">
                  <c:v>6.7930936900000001</c:v>
                </c:pt>
                <c:pt idx="19">
                  <c:v>6.7851032299999998</c:v>
                </c:pt>
                <c:pt idx="20">
                  <c:v>6.7734095500000002</c:v>
                </c:pt>
                <c:pt idx="21">
                  <c:v>6.7566379599999999</c:v>
                </c:pt>
                <c:pt idx="22">
                  <c:v>6.7340752799999999</c:v>
                </c:pt>
                <c:pt idx="23">
                  <c:v>6.7074506899999999</c:v>
                </c:pt>
                <c:pt idx="24">
                  <c:v>6.6743582699999999</c:v>
                </c:pt>
                <c:pt idx="25">
                  <c:v>6.6351305900000002</c:v>
                </c:pt>
                <c:pt idx="26">
                  <c:v>6.5892703299999997</c:v>
                </c:pt>
                <c:pt idx="27">
                  <c:v>6.5363035700000003</c:v>
                </c:pt>
                <c:pt idx="28">
                  <c:v>6.4784191399999997</c:v>
                </c:pt>
                <c:pt idx="29">
                  <c:v>6.4147299100000001</c:v>
                </c:pt>
                <c:pt idx="30">
                  <c:v>6.3477299800000004</c:v>
                </c:pt>
                <c:pt idx="31">
                  <c:v>6.2774122700000001</c:v>
                </c:pt>
                <c:pt idx="32">
                  <c:v>6.20751308</c:v>
                </c:pt>
                <c:pt idx="33">
                  <c:v>6.1406730700000001</c:v>
                </c:pt>
                <c:pt idx="34">
                  <c:v>6.07745508</c:v>
                </c:pt>
                <c:pt idx="35">
                  <c:v>6.0183169899999998</c:v>
                </c:pt>
                <c:pt idx="36">
                  <c:v>5.9619942100000003</c:v>
                </c:pt>
                <c:pt idx="37">
                  <c:v>5.9077759800000003</c:v>
                </c:pt>
                <c:pt idx="38">
                  <c:v>5.8556445799999999</c:v>
                </c:pt>
                <c:pt idx="39">
                  <c:v>5.8050192300000001</c:v>
                </c:pt>
                <c:pt idx="40">
                  <c:v>5.7552930800000004</c:v>
                </c:pt>
                <c:pt idx="41">
                  <c:v>5.7066784899999998</c:v>
                </c:pt>
                <c:pt idx="42">
                  <c:v>5.6596027099999997</c:v>
                </c:pt>
                <c:pt idx="43">
                  <c:v>5.6130469300000003</c:v>
                </c:pt>
                <c:pt idx="44">
                  <c:v>5.5672955799999997</c:v>
                </c:pt>
                <c:pt idx="45">
                  <c:v>5.5210015500000003</c:v>
                </c:pt>
                <c:pt idx="46">
                  <c:v>5.4728275599999998</c:v>
                </c:pt>
                <c:pt idx="47">
                  <c:v>5.4232453600000001</c:v>
                </c:pt>
                <c:pt idx="48">
                  <c:v>5.3713754399999996</c:v>
                </c:pt>
                <c:pt idx="49">
                  <c:v>5.3165149700000001</c:v>
                </c:pt>
                <c:pt idx="50">
                  <c:v>5.2579865799999999</c:v>
                </c:pt>
                <c:pt idx="51">
                  <c:v>5.1952180300000004</c:v>
                </c:pt>
                <c:pt idx="52">
                  <c:v>5.1283182299999996</c:v>
                </c:pt>
                <c:pt idx="53">
                  <c:v>5.0583272099999999</c:v>
                </c:pt>
                <c:pt idx="54">
                  <c:v>4.98626638</c:v>
                </c:pt>
                <c:pt idx="55">
                  <c:v>4.9128904599999998</c:v>
                </c:pt>
                <c:pt idx="56">
                  <c:v>4.8386612099999997</c:v>
                </c:pt>
                <c:pt idx="57">
                  <c:v>4.7651769000000002</c:v>
                </c:pt>
                <c:pt idx="58">
                  <c:v>4.6932131300000002</c:v>
                </c:pt>
                <c:pt idx="59">
                  <c:v>4.6231034900000001</c:v>
                </c:pt>
              </c:numCache>
            </c:numRef>
          </c:val>
          <c:smooth val="0"/>
          <c:extLst>
            <c:ext xmlns:c16="http://schemas.microsoft.com/office/drawing/2014/chart" uri="{C3380CC4-5D6E-409C-BE32-E72D297353CC}">
              <c16:uniqueId val="{00000003-95C2-4C1D-BAAD-87F6CCE6A4B7}"/>
            </c:ext>
          </c:extLst>
        </c:ser>
        <c:ser>
          <c:idx val="4"/>
          <c:order val="4"/>
          <c:tx>
            <c:strRef>
              <c:f>Sheet1!$A$6</c:f>
              <c:strCache>
                <c:ptCount val="1"/>
                <c:pt idx="0">
                  <c:v>China</c:v>
                </c:pt>
              </c:strCache>
            </c:strRef>
          </c:tx>
          <c:spPr>
            <a:ln w="28575" cap="rnd">
              <a:solidFill>
                <a:schemeClr val="accent5"/>
              </a:solidFill>
              <a:round/>
            </a:ln>
            <a:effectLst/>
          </c:spPr>
          <c:marker>
            <c:symbol val="none"/>
          </c:marker>
          <c:cat>
            <c:strRef>
              <c:f>Sheet1!$B$1:$BI$1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Sheet1!$B$6:$BI$6</c:f>
              <c:numCache>
                <c:formatCode>General</c:formatCode>
                <c:ptCount val="60"/>
                <c:pt idx="0">
                  <c:v>5.7560000000000002</c:v>
                </c:pt>
                <c:pt idx="1">
                  <c:v>5.9050000000000002</c:v>
                </c:pt>
                <c:pt idx="2">
                  <c:v>6.0620000000000003</c:v>
                </c:pt>
                <c:pt idx="3">
                  <c:v>6.2060000000000004</c:v>
                </c:pt>
                <c:pt idx="4">
                  <c:v>6.32</c:v>
                </c:pt>
                <c:pt idx="5">
                  <c:v>6.3849999999999998</c:v>
                </c:pt>
                <c:pt idx="6">
                  <c:v>6.3840000000000003</c:v>
                </c:pt>
                <c:pt idx="7">
                  <c:v>6.3159999999999998</c:v>
                </c:pt>
                <c:pt idx="8">
                  <c:v>6.1840000000000002</c:v>
                </c:pt>
                <c:pt idx="9">
                  <c:v>5.9859999999999998</c:v>
                </c:pt>
                <c:pt idx="10">
                  <c:v>5.7249999999999996</c:v>
                </c:pt>
                <c:pt idx="11">
                  <c:v>5.4029999999999996</c:v>
                </c:pt>
                <c:pt idx="12">
                  <c:v>5.0350000000000001</c:v>
                </c:pt>
                <c:pt idx="13">
                  <c:v>4.6429999999999998</c:v>
                </c:pt>
                <c:pt idx="14">
                  <c:v>4.2439999999999998</c:v>
                </c:pt>
                <c:pt idx="15">
                  <c:v>3.859</c:v>
                </c:pt>
                <c:pt idx="16">
                  <c:v>3.508</c:v>
                </c:pt>
                <c:pt idx="17">
                  <c:v>3.2</c:v>
                </c:pt>
                <c:pt idx="18">
                  <c:v>2.9430000000000001</c:v>
                </c:pt>
                <c:pt idx="19">
                  <c:v>2.7450000000000001</c:v>
                </c:pt>
                <c:pt idx="20">
                  <c:v>2.613</c:v>
                </c:pt>
                <c:pt idx="21">
                  <c:v>2.5470000000000002</c:v>
                </c:pt>
                <c:pt idx="22">
                  <c:v>2.536</c:v>
                </c:pt>
                <c:pt idx="23">
                  <c:v>2.5609999999999999</c:v>
                </c:pt>
                <c:pt idx="24">
                  <c:v>2.6070000000000002</c:v>
                </c:pt>
                <c:pt idx="25">
                  <c:v>2.65</c:v>
                </c:pt>
                <c:pt idx="26">
                  <c:v>2.6659999999999999</c:v>
                </c:pt>
                <c:pt idx="27">
                  <c:v>2.6429999999999998</c:v>
                </c:pt>
                <c:pt idx="28">
                  <c:v>2.5750000000000002</c:v>
                </c:pt>
                <c:pt idx="29">
                  <c:v>2.46</c:v>
                </c:pt>
                <c:pt idx="30">
                  <c:v>2.3090000000000002</c:v>
                </c:pt>
                <c:pt idx="31">
                  <c:v>2.14</c:v>
                </c:pt>
                <c:pt idx="32">
                  <c:v>1.9770000000000001</c:v>
                </c:pt>
                <c:pt idx="33">
                  <c:v>1.8380000000000001</c:v>
                </c:pt>
                <c:pt idx="34">
                  <c:v>1.7310000000000001</c:v>
                </c:pt>
                <c:pt idx="35">
                  <c:v>1.66</c:v>
                </c:pt>
                <c:pt idx="36">
                  <c:v>1.6220000000000001</c:v>
                </c:pt>
                <c:pt idx="37">
                  <c:v>1.605</c:v>
                </c:pt>
                <c:pt idx="38">
                  <c:v>1.597</c:v>
                </c:pt>
                <c:pt idx="39">
                  <c:v>1.595</c:v>
                </c:pt>
                <c:pt idx="40">
                  <c:v>1.5960000000000001</c:v>
                </c:pt>
                <c:pt idx="41">
                  <c:v>1.597</c:v>
                </c:pt>
                <c:pt idx="42">
                  <c:v>1.6</c:v>
                </c:pt>
                <c:pt idx="43">
                  <c:v>1.6040000000000001</c:v>
                </c:pt>
                <c:pt idx="44">
                  <c:v>1.6080000000000001</c:v>
                </c:pt>
                <c:pt idx="45">
                  <c:v>1.6120000000000001</c:v>
                </c:pt>
                <c:pt idx="46">
                  <c:v>1.615</c:v>
                </c:pt>
                <c:pt idx="47">
                  <c:v>1.617</c:v>
                </c:pt>
                <c:pt idx="48">
                  <c:v>1.62</c:v>
                </c:pt>
                <c:pt idx="49">
                  <c:v>1.623</c:v>
                </c:pt>
                <c:pt idx="50">
                  <c:v>1.627</c:v>
                </c:pt>
                <c:pt idx="51">
                  <c:v>1.6319999999999999</c:v>
                </c:pt>
                <c:pt idx="52">
                  <c:v>1.639</c:v>
                </c:pt>
                <c:pt idx="53">
                  <c:v>1.647</c:v>
                </c:pt>
                <c:pt idx="54">
                  <c:v>1.6559999999999999</c:v>
                </c:pt>
                <c:pt idx="55">
                  <c:v>1.665</c:v>
                </c:pt>
                <c:pt idx="56">
                  <c:v>1.675</c:v>
                </c:pt>
                <c:pt idx="57">
                  <c:v>1.6830000000000001</c:v>
                </c:pt>
                <c:pt idx="58">
                  <c:v>1.69</c:v>
                </c:pt>
                <c:pt idx="59">
                  <c:v>1.696</c:v>
                </c:pt>
              </c:numCache>
            </c:numRef>
          </c:val>
          <c:smooth val="0"/>
          <c:extLst>
            <c:ext xmlns:c16="http://schemas.microsoft.com/office/drawing/2014/chart" uri="{C3380CC4-5D6E-409C-BE32-E72D297353CC}">
              <c16:uniqueId val="{00000039-95C2-4C1D-BAAD-87F6CCE6A4B7}"/>
            </c:ext>
          </c:extLst>
        </c:ser>
        <c:ser>
          <c:idx val="5"/>
          <c:order val="5"/>
          <c:tx>
            <c:strRef>
              <c:f>Sheet1!$A$7</c:f>
              <c:strCache>
                <c:ptCount val="1"/>
                <c:pt idx="0">
                  <c:v>India</c:v>
                </c:pt>
              </c:strCache>
            </c:strRef>
          </c:tx>
          <c:spPr>
            <a:ln w="28575" cap="rnd">
              <a:solidFill>
                <a:schemeClr val="accent6"/>
              </a:solidFill>
              <a:round/>
            </a:ln>
            <a:effectLst/>
          </c:spPr>
          <c:marker>
            <c:symbol val="none"/>
          </c:marker>
          <c:cat>
            <c:strRef>
              <c:f>Sheet1!$B$1:$BI$1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Sheet1!$B$7:$BI$7</c:f>
              <c:numCache>
                <c:formatCode>General</c:formatCode>
                <c:ptCount val="60"/>
                <c:pt idx="0">
                  <c:v>5.9059999999999997</c:v>
                </c:pt>
                <c:pt idx="1">
                  <c:v>5.9020000000000001</c:v>
                </c:pt>
                <c:pt idx="2">
                  <c:v>5.8940000000000001</c:v>
                </c:pt>
                <c:pt idx="3">
                  <c:v>5.88</c:v>
                </c:pt>
                <c:pt idx="4">
                  <c:v>5.859</c:v>
                </c:pt>
                <c:pt idx="5">
                  <c:v>5.83</c:v>
                </c:pt>
                <c:pt idx="6">
                  <c:v>5.7939999999999996</c:v>
                </c:pt>
                <c:pt idx="7">
                  <c:v>5.7510000000000003</c:v>
                </c:pt>
                <c:pt idx="8">
                  <c:v>5.702</c:v>
                </c:pt>
                <c:pt idx="9">
                  <c:v>5.6479999999999997</c:v>
                </c:pt>
                <c:pt idx="10">
                  <c:v>5.5869999999999997</c:v>
                </c:pt>
                <c:pt idx="11">
                  <c:v>5.5190000000000001</c:v>
                </c:pt>
                <c:pt idx="12">
                  <c:v>5.444</c:v>
                </c:pt>
                <c:pt idx="13">
                  <c:v>5.3630000000000004</c:v>
                </c:pt>
                <c:pt idx="14">
                  <c:v>5.2779999999999996</c:v>
                </c:pt>
                <c:pt idx="15">
                  <c:v>5.1920000000000002</c:v>
                </c:pt>
                <c:pt idx="16">
                  <c:v>5.1079999999999997</c:v>
                </c:pt>
                <c:pt idx="17">
                  <c:v>5.0289999999999999</c:v>
                </c:pt>
                <c:pt idx="18">
                  <c:v>4.9560000000000004</c:v>
                </c:pt>
                <c:pt idx="19">
                  <c:v>4.8890000000000002</c:v>
                </c:pt>
                <c:pt idx="20">
                  <c:v>4.827</c:v>
                </c:pt>
                <c:pt idx="21">
                  <c:v>4.766</c:v>
                </c:pt>
                <c:pt idx="22">
                  <c:v>4.7030000000000003</c:v>
                </c:pt>
                <c:pt idx="23">
                  <c:v>4.6360000000000001</c:v>
                </c:pt>
                <c:pt idx="24">
                  <c:v>4.5629999999999997</c:v>
                </c:pt>
                <c:pt idx="25">
                  <c:v>4.484</c:v>
                </c:pt>
                <c:pt idx="26">
                  <c:v>4.399</c:v>
                </c:pt>
                <c:pt idx="27">
                  <c:v>4.3109999999999999</c:v>
                </c:pt>
                <c:pt idx="28">
                  <c:v>4.2220000000000004</c:v>
                </c:pt>
                <c:pt idx="29">
                  <c:v>4.1319999999999997</c:v>
                </c:pt>
                <c:pt idx="30">
                  <c:v>4.0449999999999999</c:v>
                </c:pt>
                <c:pt idx="31">
                  <c:v>3.9590000000000001</c:v>
                </c:pt>
                <c:pt idx="32">
                  <c:v>3.8769999999999998</c:v>
                </c:pt>
                <c:pt idx="33">
                  <c:v>3.7989999999999999</c:v>
                </c:pt>
                <c:pt idx="34">
                  <c:v>3.7229999999999999</c:v>
                </c:pt>
                <c:pt idx="35">
                  <c:v>3.6509999999999998</c:v>
                </c:pt>
                <c:pt idx="36">
                  <c:v>3.5819999999999999</c:v>
                </c:pt>
                <c:pt idx="37">
                  <c:v>3.5139999999999998</c:v>
                </c:pt>
                <c:pt idx="38">
                  <c:v>3.4460000000000002</c:v>
                </c:pt>
                <c:pt idx="39">
                  <c:v>3.379</c:v>
                </c:pt>
                <c:pt idx="40">
                  <c:v>3.3109999999999999</c:v>
                </c:pt>
                <c:pt idx="41">
                  <c:v>3.2440000000000002</c:v>
                </c:pt>
                <c:pt idx="42">
                  <c:v>3.1760000000000002</c:v>
                </c:pt>
                <c:pt idx="43">
                  <c:v>3.109</c:v>
                </c:pt>
                <c:pt idx="44">
                  <c:v>3.0409999999999999</c:v>
                </c:pt>
                <c:pt idx="45">
                  <c:v>2.972</c:v>
                </c:pt>
                <c:pt idx="46">
                  <c:v>2.899</c:v>
                </c:pt>
                <c:pt idx="47">
                  <c:v>2.823</c:v>
                </c:pt>
                <c:pt idx="48">
                  <c:v>2.7429999999999999</c:v>
                </c:pt>
                <c:pt idx="49">
                  <c:v>2.661</c:v>
                </c:pt>
                <c:pt idx="50">
                  <c:v>2.581</c:v>
                </c:pt>
                <c:pt idx="51">
                  <c:v>2.5059999999999998</c:v>
                </c:pt>
                <c:pt idx="52">
                  <c:v>2.4390000000000001</c:v>
                </c:pt>
                <c:pt idx="53">
                  <c:v>2.3809999999999998</c:v>
                </c:pt>
                <c:pt idx="54">
                  <c:v>2.3330000000000002</c:v>
                </c:pt>
                <c:pt idx="55">
                  <c:v>2.2949999999999999</c:v>
                </c:pt>
                <c:pt idx="56">
                  <c:v>2.266</c:v>
                </c:pt>
                <c:pt idx="57">
                  <c:v>2.2429999999999999</c:v>
                </c:pt>
                <c:pt idx="58">
                  <c:v>2.222</c:v>
                </c:pt>
                <c:pt idx="59">
                  <c:v>2.202</c:v>
                </c:pt>
              </c:numCache>
            </c:numRef>
          </c:val>
          <c:smooth val="0"/>
          <c:extLst>
            <c:ext xmlns:c16="http://schemas.microsoft.com/office/drawing/2014/chart" uri="{C3380CC4-5D6E-409C-BE32-E72D297353CC}">
              <c16:uniqueId val="{0000003A-95C2-4C1D-BAAD-87F6CCE6A4B7}"/>
            </c:ext>
          </c:extLst>
        </c:ser>
        <c:dLbls>
          <c:showLegendKey val="0"/>
          <c:showVal val="0"/>
          <c:showCatName val="0"/>
          <c:showSerName val="0"/>
          <c:showPercent val="0"/>
          <c:showBubbleSize val="0"/>
        </c:dLbls>
        <c:smooth val="0"/>
        <c:axId val="680270808"/>
        <c:axId val="680271136"/>
      </c:lineChart>
      <c:catAx>
        <c:axId val="68027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0271136"/>
        <c:crosses val="autoZero"/>
        <c:auto val="1"/>
        <c:lblAlgn val="ctr"/>
        <c:lblOffset val="100"/>
        <c:noMultiLvlLbl val="0"/>
      </c:catAx>
      <c:valAx>
        <c:axId val="680271136"/>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0270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71069869134667E-2"/>
          <c:y val="5.350553505535055E-2"/>
          <c:w val="0.87296549086827979"/>
          <c:h val="0.77149925025580512"/>
        </c:manualLayout>
      </c:layout>
      <c:lineChart>
        <c:grouping val="standard"/>
        <c:varyColors val="0"/>
        <c:ser>
          <c:idx val="3"/>
          <c:order val="0"/>
          <c:tx>
            <c:strRef>
              <c:f>Sheet1!$B$1</c:f>
              <c:strCache>
                <c:ptCount val="1"/>
                <c:pt idx="0">
                  <c:v>Base</c:v>
                </c:pt>
              </c:strCache>
            </c:strRef>
          </c:tx>
          <c:spPr>
            <a:ln w="28575" cap="rnd">
              <a:solidFill>
                <a:schemeClr val="accent4"/>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Sheet1!$B$2:$B$22</c:f>
              <c:numCache>
                <c:formatCode>General</c:formatCode>
                <c:ptCount val="21"/>
                <c:pt idx="0">
                  <c:v>2532229000</c:v>
                </c:pt>
                <c:pt idx="1">
                  <c:v>2772882000</c:v>
                </c:pt>
                <c:pt idx="2">
                  <c:v>3038413000</c:v>
                </c:pt>
                <c:pt idx="3">
                  <c:v>3333007000</c:v>
                </c:pt>
                <c:pt idx="4">
                  <c:v>3696186000</c:v>
                </c:pt>
                <c:pt idx="5">
                  <c:v>4076419000</c:v>
                </c:pt>
                <c:pt idx="6">
                  <c:v>4453007000</c:v>
                </c:pt>
                <c:pt idx="7">
                  <c:v>4863290000</c:v>
                </c:pt>
                <c:pt idx="8">
                  <c:v>5306425000</c:v>
                </c:pt>
                <c:pt idx="9">
                  <c:v>5726239000</c:v>
                </c:pt>
                <c:pt idx="10">
                  <c:v>6122770000</c:v>
                </c:pt>
                <c:pt idx="11">
                  <c:v>6506649000</c:v>
                </c:pt>
                <c:pt idx="12">
                  <c:v>6895889000</c:v>
                </c:pt>
              </c:numCache>
            </c:numRef>
          </c:val>
          <c:smooth val="1"/>
          <c:extLst>
            <c:ext xmlns:c16="http://schemas.microsoft.com/office/drawing/2014/chart" uri="{C3380CC4-5D6E-409C-BE32-E72D297353CC}">
              <c16:uniqueId val="{00000000-D9D5-40B0-AA9E-4A85DED735BE}"/>
            </c:ext>
          </c:extLst>
        </c:ser>
        <c:ser>
          <c:idx val="0"/>
          <c:order val="1"/>
          <c:tx>
            <c:strRef>
              <c:f>Sheet1!$C$1</c:f>
              <c:strCache>
                <c:ptCount val="1"/>
                <c:pt idx="0">
                  <c:v>High</c:v>
                </c:pt>
              </c:strCache>
            </c:strRef>
          </c:tx>
          <c:spPr>
            <a:ln w="28575" cap="rnd">
              <a:solidFill>
                <a:schemeClr val="accent1"/>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Sheet1!$C$2:$C$22</c:f>
              <c:numCache>
                <c:formatCode>General</c:formatCode>
                <c:ptCount val="21"/>
                <c:pt idx="12">
                  <c:v>6895889000</c:v>
                </c:pt>
                <c:pt idx="13">
                  <c:v>7350953000</c:v>
                </c:pt>
                <c:pt idx="14">
                  <c:v>7832370000</c:v>
                </c:pt>
                <c:pt idx="15">
                  <c:v>8316521000</c:v>
                </c:pt>
                <c:pt idx="16">
                  <c:v>8776486000</c:v>
                </c:pt>
                <c:pt idx="17">
                  <c:v>9225306000</c:v>
                </c:pt>
                <c:pt idx="18">
                  <c:v>9679064000</c:v>
                </c:pt>
                <c:pt idx="19">
                  <c:v>10143887000</c:v>
                </c:pt>
                <c:pt idx="20">
                  <c:v>10614318000</c:v>
                </c:pt>
              </c:numCache>
            </c:numRef>
          </c:val>
          <c:smooth val="1"/>
          <c:extLst>
            <c:ext xmlns:c16="http://schemas.microsoft.com/office/drawing/2014/chart" uri="{C3380CC4-5D6E-409C-BE32-E72D297353CC}">
              <c16:uniqueId val="{00000001-D9D5-40B0-AA9E-4A85DED735BE}"/>
            </c:ext>
          </c:extLst>
        </c:ser>
        <c:ser>
          <c:idx val="1"/>
          <c:order val="2"/>
          <c:tx>
            <c:strRef>
              <c:f>Sheet1!$D$1</c:f>
              <c:strCache>
                <c:ptCount val="1"/>
                <c:pt idx="0">
                  <c:v>Low</c:v>
                </c:pt>
              </c:strCache>
            </c:strRef>
          </c:tx>
          <c:spPr>
            <a:ln w="28575" cap="rnd">
              <a:solidFill>
                <a:schemeClr val="accent2"/>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Sheet1!$D$2:$D$22</c:f>
              <c:numCache>
                <c:formatCode>General</c:formatCode>
                <c:ptCount val="21"/>
                <c:pt idx="12">
                  <c:v>6895889000</c:v>
                </c:pt>
                <c:pt idx="13">
                  <c:v>7217275000</c:v>
                </c:pt>
                <c:pt idx="14">
                  <c:v>7480225000</c:v>
                </c:pt>
                <c:pt idx="15">
                  <c:v>7689135000</c:v>
                </c:pt>
                <c:pt idx="16">
                  <c:v>7867332000</c:v>
                </c:pt>
                <c:pt idx="17">
                  <c:v>8006642000</c:v>
                </c:pt>
                <c:pt idx="18">
                  <c:v>8096725000</c:v>
                </c:pt>
                <c:pt idx="19">
                  <c:v>8131432000</c:v>
                </c:pt>
                <c:pt idx="20">
                  <c:v>8112191000</c:v>
                </c:pt>
              </c:numCache>
            </c:numRef>
          </c:val>
          <c:smooth val="1"/>
          <c:extLst>
            <c:ext xmlns:c16="http://schemas.microsoft.com/office/drawing/2014/chart" uri="{C3380CC4-5D6E-409C-BE32-E72D297353CC}">
              <c16:uniqueId val="{00000002-D9D5-40B0-AA9E-4A85DED735BE}"/>
            </c:ext>
          </c:extLst>
        </c:ser>
        <c:ser>
          <c:idx val="2"/>
          <c:order val="3"/>
          <c:tx>
            <c:strRef>
              <c:f>Sheet1!$E$1</c:f>
              <c:strCache>
                <c:ptCount val="1"/>
                <c:pt idx="0">
                  <c:v>Medium</c:v>
                </c:pt>
              </c:strCache>
            </c:strRef>
          </c:tx>
          <c:spPr>
            <a:ln w="28575" cap="rnd">
              <a:solidFill>
                <a:schemeClr val="accent3"/>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Sheet1!$E$2:$E$22</c:f>
              <c:numCache>
                <c:formatCode>General</c:formatCode>
                <c:ptCount val="21"/>
                <c:pt idx="12">
                  <c:v>6895889000</c:v>
                </c:pt>
                <c:pt idx="13">
                  <c:v>7284296000</c:v>
                </c:pt>
                <c:pt idx="14">
                  <c:v>7656528000</c:v>
                </c:pt>
                <c:pt idx="15">
                  <c:v>8002978000</c:v>
                </c:pt>
                <c:pt idx="16">
                  <c:v>8321380000</c:v>
                </c:pt>
                <c:pt idx="17">
                  <c:v>8611867000</c:v>
                </c:pt>
                <c:pt idx="18">
                  <c:v>8874041000</c:v>
                </c:pt>
                <c:pt idx="19">
                  <c:v>9106022000</c:v>
                </c:pt>
                <c:pt idx="20">
                  <c:v>9306128000</c:v>
                </c:pt>
              </c:numCache>
            </c:numRef>
          </c:val>
          <c:smooth val="1"/>
          <c:extLst>
            <c:ext xmlns:c16="http://schemas.microsoft.com/office/drawing/2014/chart" uri="{C3380CC4-5D6E-409C-BE32-E72D297353CC}">
              <c16:uniqueId val="{00000003-D9D5-40B0-AA9E-4A85DED735BE}"/>
            </c:ext>
          </c:extLst>
        </c:ser>
        <c:dLbls>
          <c:showLegendKey val="0"/>
          <c:showVal val="0"/>
          <c:showCatName val="0"/>
          <c:showSerName val="0"/>
          <c:showPercent val="0"/>
          <c:showBubbleSize val="0"/>
        </c:dLbls>
        <c:smooth val="0"/>
        <c:axId val="422015696"/>
        <c:axId val="422005112"/>
      </c:lineChart>
      <c:catAx>
        <c:axId val="42201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005112"/>
        <c:crosses val="autoZero"/>
        <c:auto val="1"/>
        <c:lblAlgn val="ctr"/>
        <c:lblOffset val="100"/>
        <c:tickLblSkip val="2"/>
        <c:tickMarkSkip val="1"/>
        <c:noMultiLvlLbl val="0"/>
      </c:catAx>
      <c:valAx>
        <c:axId val="422005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015696"/>
        <c:crosses val="autoZero"/>
        <c:crossBetween val="between"/>
        <c:dispUnits>
          <c:builtInUnit val="b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30612244897961E-2"/>
          <c:y val="5.5335968379446723E-2"/>
          <c:w val="0.78319369108511028"/>
          <c:h val="0.81818826120203259"/>
        </c:manualLayout>
      </c:layout>
      <c:barChart>
        <c:barDir val="col"/>
        <c:grouping val="stacked"/>
        <c:varyColors val="0"/>
        <c:ser>
          <c:idx val="1"/>
          <c:order val="1"/>
          <c:tx>
            <c:strRef>
              <c:f>Sheet1!$A$3</c:f>
              <c:strCache>
                <c:ptCount val="1"/>
                <c:pt idx="0">
                  <c:v>India</c:v>
                </c:pt>
              </c:strCache>
            </c:strRef>
          </c:tx>
          <c:spPr>
            <a:solidFill>
              <a:schemeClr val="accent2"/>
            </a:solidFill>
            <a:ln>
              <a:noFill/>
            </a:ln>
            <a:effectLst/>
          </c:spPr>
          <c:invertIfNegative val="0"/>
          <c:cat>
            <c:strRef>
              <c:f>Sheet1!$K$1:$AX$1</c:f>
              <c:strCach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strCache>
            </c:strRef>
          </c:cat>
          <c:val>
            <c:numRef>
              <c:f>Sheet1!$K$3:$AZ$3</c:f>
              <c:numCache>
                <c:formatCode>#,##0</c:formatCode>
                <c:ptCount val="42"/>
                <c:pt idx="0">
                  <c:v>1437018555</c:v>
                </c:pt>
                <c:pt idx="1">
                  <c:v>2756975586</c:v>
                </c:pt>
                <c:pt idx="2">
                  <c:v>2301415527</c:v>
                </c:pt>
                <c:pt idx="3">
                  <c:v>2617671387</c:v>
                </c:pt>
                <c:pt idx="4">
                  <c:v>2660081543</c:v>
                </c:pt>
                <c:pt idx="5">
                  <c:v>2294750488</c:v>
                </c:pt>
                <c:pt idx="6">
                  <c:v>2469209229</c:v>
                </c:pt>
                <c:pt idx="7">
                  <c:v>2239903076</c:v>
                </c:pt>
                <c:pt idx="8">
                  <c:v>2665414307</c:v>
                </c:pt>
                <c:pt idx="9">
                  <c:v>2315296143</c:v>
                </c:pt>
                <c:pt idx="10">
                  <c:v>2613844482</c:v>
                </c:pt>
                <c:pt idx="11">
                  <c:v>2383739990</c:v>
                </c:pt>
                <c:pt idx="12">
                  <c:v>3289109375</c:v>
                </c:pt>
                <c:pt idx="13">
                  <c:v>2897425537</c:v>
                </c:pt>
                <c:pt idx="14">
                  <c:v>3522788086</c:v>
                </c:pt>
                <c:pt idx="15">
                  <c:v>5856694336</c:v>
                </c:pt>
                <c:pt idx="16">
                  <c:v>6222996282</c:v>
                </c:pt>
                <c:pt idx="17">
                  <c:v>8765693607</c:v>
                </c:pt>
                <c:pt idx="18">
                  <c:v>10330965043</c:v>
                </c:pt>
                <c:pt idx="19">
                  <c:v>9479300350</c:v>
                </c:pt>
                <c:pt idx="20">
                  <c:v>11124280843</c:v>
                </c:pt>
                <c:pt idx="21">
                  <c:v>12883465957</c:v>
                </c:pt>
                <c:pt idx="22">
                  <c:v>14273018778</c:v>
                </c:pt>
                <c:pt idx="23">
                  <c:v>15735736286</c:v>
                </c:pt>
                <c:pt idx="24">
                  <c:v>20999150983</c:v>
                </c:pt>
                <c:pt idx="25">
                  <c:v>18750377107</c:v>
                </c:pt>
                <c:pt idx="26">
                  <c:v>22125089480</c:v>
                </c:pt>
                <c:pt idx="27">
                  <c:v>28333642280</c:v>
                </c:pt>
                <c:pt idx="28">
                  <c:v>37216755275</c:v>
                </c:pt>
                <c:pt idx="29">
                  <c:v>49977276916</c:v>
                </c:pt>
                <c:pt idx="30">
                  <c:v>49203912009</c:v>
                </c:pt>
                <c:pt idx="31">
                  <c:v>53479960083</c:v>
                </c:pt>
                <c:pt idx="32">
                  <c:v>62499075445</c:v>
                </c:pt>
                <c:pt idx="33">
                  <c:v>68820517838</c:v>
                </c:pt>
                <c:pt idx="34">
                  <c:v>69970360847</c:v>
                </c:pt>
                <c:pt idx="35">
                  <c:v>70388642797</c:v>
                </c:pt>
                <c:pt idx="36">
                  <c:v>68909693353</c:v>
                </c:pt>
                <c:pt idx="37">
                  <c:v>62744364090</c:v>
                </c:pt>
                <c:pt idx="38">
                  <c:v>68967175500</c:v>
                </c:pt>
                <c:pt idx="39">
                  <c:v>78790170929</c:v>
                </c:pt>
                <c:pt idx="40">
                  <c:v>83332078002</c:v>
                </c:pt>
                <c:pt idx="41">
                  <c:v>83149172934</c:v>
                </c:pt>
              </c:numCache>
            </c:numRef>
          </c:val>
          <c:extLst>
            <c:ext xmlns:c16="http://schemas.microsoft.com/office/drawing/2014/chart" uri="{C3380CC4-5D6E-409C-BE32-E72D297353CC}">
              <c16:uniqueId val="{00000000-C703-49F1-9D3B-DDF737E88DD4}"/>
            </c:ext>
          </c:extLst>
        </c:ser>
        <c:ser>
          <c:idx val="2"/>
          <c:order val="2"/>
          <c:tx>
            <c:strRef>
              <c:f>Sheet1!$A$4</c:f>
              <c:strCache>
                <c:ptCount val="1"/>
                <c:pt idx="0">
                  <c:v>China</c:v>
                </c:pt>
              </c:strCache>
            </c:strRef>
          </c:tx>
          <c:spPr>
            <a:solidFill>
              <a:schemeClr val="accent3"/>
            </a:solidFill>
            <a:ln>
              <a:noFill/>
            </a:ln>
            <a:effectLst/>
          </c:spPr>
          <c:invertIfNegative val="0"/>
          <c:cat>
            <c:strRef>
              <c:f>Sheet1!$K$1:$AX$1</c:f>
              <c:strCach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strCache>
            </c:strRef>
          </c:cat>
          <c:val>
            <c:numRef>
              <c:f>Sheet1!$K$4:$AZ$4</c:f>
              <c:numCache>
                <c:formatCode>General</c:formatCode>
                <c:ptCount val="42"/>
                <c:pt idx="3" formatCode="#,##0">
                  <c:v>617320000</c:v>
                </c:pt>
                <c:pt idx="4" formatCode="#,##0">
                  <c:v>542000000</c:v>
                </c:pt>
                <c:pt idx="5" formatCode="#,##0">
                  <c:v>403000000</c:v>
                </c:pt>
                <c:pt idx="6" formatCode="#,##0">
                  <c:v>271000000</c:v>
                </c:pt>
                <c:pt idx="7" formatCode="#,##0">
                  <c:v>445280000</c:v>
                </c:pt>
                <c:pt idx="8" formatCode="#,##0">
                  <c:v>228040000</c:v>
                </c:pt>
                <c:pt idx="9" formatCode="#,##0">
                  <c:v>326340000</c:v>
                </c:pt>
                <c:pt idx="10" formatCode="#,##0">
                  <c:v>188860000</c:v>
                </c:pt>
                <c:pt idx="11" formatCode="#,##0">
                  <c:v>195940000</c:v>
                </c:pt>
                <c:pt idx="12" formatCode="#,##0">
                  <c:v>389820000</c:v>
                </c:pt>
                <c:pt idx="13" formatCode="#,##0">
                  <c:v>619380000</c:v>
                </c:pt>
                <c:pt idx="14" formatCode="#,##0">
                  <c:v>631380000</c:v>
                </c:pt>
                <c:pt idx="15" formatCode="#,##0">
                  <c:v>857000000</c:v>
                </c:pt>
                <c:pt idx="16" formatCode="#,##0">
                  <c:v>350000000</c:v>
                </c:pt>
                <c:pt idx="17" formatCode="#,##0">
                  <c:v>1672000000</c:v>
                </c:pt>
                <c:pt idx="18" formatCode="#,##0">
                  <c:v>4589000000</c:v>
                </c:pt>
                <c:pt idx="19" formatCode="#,##0">
                  <c:v>344000000</c:v>
                </c:pt>
                <c:pt idx="20" formatCode="#,##0">
                  <c:v>530000000</c:v>
                </c:pt>
                <c:pt idx="21" formatCode="#,##0">
                  <c:v>758082000</c:v>
                </c:pt>
                <c:pt idx="22" formatCode="#,##0">
                  <c:v>1209000000</c:v>
                </c:pt>
                <c:pt idx="23" formatCode="#,##0">
                  <c:v>2353070422</c:v>
                </c:pt>
                <c:pt idx="24" formatCode="#,##0">
                  <c:v>4625331810</c:v>
                </c:pt>
                <c:pt idx="25" formatCode="#,##0">
                  <c:v>6641220179</c:v>
                </c:pt>
                <c:pt idx="26" formatCode="#,##0">
                  <c:v>3337061829</c:v>
                </c:pt>
                <c:pt idx="27" formatCode="#,##0">
                  <c:v>4319492609</c:v>
                </c:pt>
                <c:pt idx="28" formatCode="#,##0">
                  <c:v>6833129702</c:v>
                </c:pt>
                <c:pt idx="29" formatCode="#,##0">
                  <c:v>9136546900</c:v>
                </c:pt>
                <c:pt idx="30" formatCode="#,##0">
                  <c:v>9209489821</c:v>
                </c:pt>
                <c:pt idx="31" formatCode="#,##0">
                  <c:v>13636040942</c:v>
                </c:pt>
                <c:pt idx="32" formatCode="#,##0">
                  <c:v>16568371453</c:v>
                </c:pt>
                <c:pt idx="33" formatCode="#,##0">
                  <c:v>17065623287</c:v>
                </c:pt>
                <c:pt idx="34" formatCode="#,##0">
                  <c:v>17790105219</c:v>
                </c:pt>
                <c:pt idx="35" formatCode="#,##0">
                  <c:v>29910500593</c:v>
                </c:pt>
                <c:pt idx="36" formatCode="#,##0">
                  <c:v>33104675862</c:v>
                </c:pt>
                <c:pt idx="37" formatCode="#,##0">
                  <c:v>26883278894</c:v>
                </c:pt>
                <c:pt idx="38" formatCode="#,##0">
                  <c:v>28675983092</c:v>
                </c:pt>
                <c:pt idx="39" formatCode="#,##0">
                  <c:v>24305605211</c:v>
                </c:pt>
                <c:pt idx="40" formatCode="#,##0">
                  <c:v>18294313104</c:v>
                </c:pt>
                <c:pt idx="41" formatCode="#,##0">
                  <c:v>18902004077</c:v>
                </c:pt>
              </c:numCache>
            </c:numRef>
          </c:val>
          <c:extLst>
            <c:ext xmlns:c16="http://schemas.microsoft.com/office/drawing/2014/chart" uri="{C3380CC4-5D6E-409C-BE32-E72D297353CC}">
              <c16:uniqueId val="{00000001-C703-49F1-9D3B-DDF737E88DD4}"/>
            </c:ext>
          </c:extLst>
        </c:ser>
        <c:ser>
          <c:idx val="3"/>
          <c:order val="3"/>
          <c:tx>
            <c:strRef>
              <c:f>Sheet1!$A$5</c:f>
              <c:strCache>
                <c:ptCount val="1"/>
                <c:pt idx="0">
                  <c:v>Phillipines</c:v>
                </c:pt>
              </c:strCache>
            </c:strRef>
          </c:tx>
          <c:spPr>
            <a:solidFill>
              <a:schemeClr val="accent4"/>
            </a:solidFill>
            <a:ln>
              <a:noFill/>
            </a:ln>
            <a:effectLst/>
          </c:spPr>
          <c:invertIfNegative val="0"/>
          <c:cat>
            <c:strRef>
              <c:f>Sheet1!$K$1:$AX$1</c:f>
              <c:strCach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strCache>
            </c:strRef>
          </c:cat>
          <c:val>
            <c:numRef>
              <c:f>Sheet1!$K$5:$AZ$5</c:f>
              <c:numCache>
                <c:formatCode>#,##0</c:formatCode>
                <c:ptCount val="42"/>
                <c:pt idx="0">
                  <c:v>556000000</c:v>
                </c:pt>
                <c:pt idx="1">
                  <c:v>626000000</c:v>
                </c:pt>
                <c:pt idx="2">
                  <c:v>800000000</c:v>
                </c:pt>
                <c:pt idx="3">
                  <c:v>1049000000</c:v>
                </c:pt>
                <c:pt idx="4">
                  <c:v>1124000000</c:v>
                </c:pt>
                <c:pt idx="5">
                  <c:v>718000000</c:v>
                </c:pt>
                <c:pt idx="6">
                  <c:v>806000000</c:v>
                </c:pt>
                <c:pt idx="7">
                  <c:v>861000000</c:v>
                </c:pt>
                <c:pt idx="8">
                  <c:v>1020000000</c:v>
                </c:pt>
                <c:pt idx="9">
                  <c:v>1262000000</c:v>
                </c:pt>
                <c:pt idx="10">
                  <c:v>1362000000</c:v>
                </c:pt>
                <c:pt idx="11">
                  <c:v>1465000000</c:v>
                </c:pt>
                <c:pt idx="12">
                  <c:v>1850000000</c:v>
                </c:pt>
                <c:pt idx="13">
                  <c:v>2538000000</c:v>
                </c:pt>
                <c:pt idx="14">
                  <c:v>2587000000</c:v>
                </c:pt>
                <c:pt idx="15">
                  <c:v>3452000000</c:v>
                </c:pt>
                <c:pt idx="16">
                  <c:v>5360000000</c:v>
                </c:pt>
                <c:pt idx="17">
                  <c:v>4875000000</c:v>
                </c:pt>
                <c:pt idx="18">
                  <c:v>6799000000</c:v>
                </c:pt>
                <c:pt idx="19">
                  <c:v>5130000000</c:v>
                </c:pt>
                <c:pt idx="20">
                  <c:v>6693000000</c:v>
                </c:pt>
                <c:pt idx="21">
                  <c:v>6924000000</c:v>
                </c:pt>
                <c:pt idx="22">
                  <c:v>8760000000</c:v>
                </c:pt>
                <c:pt idx="23">
                  <c:v>9735000000</c:v>
                </c:pt>
                <c:pt idx="24">
                  <c:v>10239000000</c:v>
                </c:pt>
                <c:pt idx="25">
                  <c:v>11468000000</c:v>
                </c:pt>
                <c:pt idx="26">
                  <c:v>13732557722</c:v>
                </c:pt>
                <c:pt idx="27">
                  <c:v>15496088457</c:v>
                </c:pt>
                <c:pt idx="28">
                  <c:v>16437434092</c:v>
                </c:pt>
                <c:pt idx="29">
                  <c:v>18850672419</c:v>
                </c:pt>
                <c:pt idx="30">
                  <c:v>19959507639</c:v>
                </c:pt>
                <c:pt idx="31">
                  <c:v>21556633836</c:v>
                </c:pt>
                <c:pt idx="32">
                  <c:v>23053626019</c:v>
                </c:pt>
                <c:pt idx="33">
                  <c:v>24609679613</c:v>
                </c:pt>
                <c:pt idx="34">
                  <c:v>26716840269</c:v>
                </c:pt>
                <c:pt idx="35">
                  <c:v>28690797896</c:v>
                </c:pt>
                <c:pt idx="36">
                  <c:v>29799395700</c:v>
                </c:pt>
                <c:pt idx="37">
                  <c:v>31141973475</c:v>
                </c:pt>
                <c:pt idx="38">
                  <c:v>32809770434</c:v>
                </c:pt>
                <c:pt idx="39">
                  <c:v>33808967986</c:v>
                </c:pt>
                <c:pt idx="40">
                  <c:v>35167471832</c:v>
                </c:pt>
                <c:pt idx="41">
                  <c:v>34913342999</c:v>
                </c:pt>
              </c:numCache>
            </c:numRef>
          </c:val>
          <c:extLst>
            <c:ext xmlns:c16="http://schemas.microsoft.com/office/drawing/2014/chart" uri="{C3380CC4-5D6E-409C-BE32-E72D297353CC}">
              <c16:uniqueId val="{00000002-C703-49F1-9D3B-DDF737E88DD4}"/>
            </c:ext>
          </c:extLst>
        </c:ser>
        <c:ser>
          <c:idx val="4"/>
          <c:order val="4"/>
          <c:tx>
            <c:strRef>
              <c:f>Sheet1!$A$6</c:f>
              <c:strCache>
                <c:ptCount val="1"/>
                <c:pt idx="0">
                  <c:v>Mexico</c:v>
                </c:pt>
              </c:strCache>
            </c:strRef>
          </c:tx>
          <c:spPr>
            <a:solidFill>
              <a:schemeClr val="accent5"/>
            </a:solidFill>
            <a:ln>
              <a:noFill/>
            </a:ln>
            <a:effectLst/>
          </c:spPr>
          <c:invertIfNegative val="0"/>
          <c:cat>
            <c:strRef>
              <c:f>Sheet1!$K$1:$AX$1</c:f>
              <c:strCach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strCache>
            </c:strRef>
          </c:cat>
          <c:val>
            <c:numRef>
              <c:f>Sheet1!$K$6:$AZ$6</c:f>
              <c:numCache>
                <c:formatCode>#,##0</c:formatCode>
                <c:ptCount val="42"/>
                <c:pt idx="0">
                  <c:v>177000000</c:v>
                </c:pt>
                <c:pt idx="1">
                  <c:v>1039000000</c:v>
                </c:pt>
                <c:pt idx="2">
                  <c:v>1220000000</c:v>
                </c:pt>
                <c:pt idx="3">
                  <c:v>1226000000</c:v>
                </c:pt>
                <c:pt idx="4">
                  <c:v>1391000000</c:v>
                </c:pt>
                <c:pt idx="5">
                  <c:v>1561000000</c:v>
                </c:pt>
                <c:pt idx="6">
                  <c:v>1616000000</c:v>
                </c:pt>
                <c:pt idx="7">
                  <c:v>1771000000</c:v>
                </c:pt>
                <c:pt idx="8">
                  <c:v>1985000000</c:v>
                </c:pt>
                <c:pt idx="9">
                  <c:v>2439000000</c:v>
                </c:pt>
                <c:pt idx="10">
                  <c:v>2793000000</c:v>
                </c:pt>
                <c:pt idx="11">
                  <c:v>3098000000</c:v>
                </c:pt>
                <c:pt idx="12">
                  <c:v>3030000000</c:v>
                </c:pt>
                <c:pt idx="13">
                  <c:v>3700000000</c:v>
                </c:pt>
                <c:pt idx="14">
                  <c:v>3979000000</c:v>
                </c:pt>
                <c:pt idx="15">
                  <c:v>4121819824</c:v>
                </c:pt>
                <c:pt idx="16">
                  <c:v>4368120000</c:v>
                </c:pt>
                <c:pt idx="17">
                  <c:v>4949000000</c:v>
                </c:pt>
                <c:pt idx="18">
                  <c:v>5545800000</c:v>
                </c:pt>
                <c:pt idx="19">
                  <c:v>6501246000</c:v>
                </c:pt>
                <c:pt idx="20">
                  <c:v>6648625182</c:v>
                </c:pt>
                <c:pt idx="21">
                  <c:v>7524742980</c:v>
                </c:pt>
                <c:pt idx="22">
                  <c:v>10146263000</c:v>
                </c:pt>
                <c:pt idx="23">
                  <c:v>11029448100</c:v>
                </c:pt>
                <c:pt idx="24">
                  <c:v>16653686411</c:v>
                </c:pt>
                <c:pt idx="25">
                  <c:v>19861747959</c:v>
                </c:pt>
                <c:pt idx="26">
                  <c:v>22741840920</c:v>
                </c:pt>
                <c:pt idx="27">
                  <c:v>26542811527</c:v>
                </c:pt>
                <c:pt idx="28">
                  <c:v>26879863159</c:v>
                </c:pt>
                <c:pt idx="29">
                  <c:v>26041489177</c:v>
                </c:pt>
                <c:pt idx="30">
                  <c:v>22075734996</c:v>
                </c:pt>
                <c:pt idx="31">
                  <c:v>22080259154</c:v>
                </c:pt>
                <c:pt idx="32">
                  <c:v>23445660523</c:v>
                </c:pt>
                <c:pt idx="33">
                  <c:v>23208649190</c:v>
                </c:pt>
                <c:pt idx="34">
                  <c:v>23188811955</c:v>
                </c:pt>
                <c:pt idx="35">
                  <c:v>24802081325</c:v>
                </c:pt>
                <c:pt idx="36">
                  <c:v>26233171803</c:v>
                </c:pt>
                <c:pt idx="37">
                  <c:v>28690957406</c:v>
                </c:pt>
                <c:pt idx="38">
                  <c:v>32270507679</c:v>
                </c:pt>
                <c:pt idx="39">
                  <c:v>35768416627</c:v>
                </c:pt>
                <c:pt idx="40">
                  <c:v>39021789685</c:v>
                </c:pt>
                <c:pt idx="41">
                  <c:v>42880323453</c:v>
                </c:pt>
              </c:numCache>
            </c:numRef>
          </c:val>
          <c:extLst>
            <c:ext xmlns:c16="http://schemas.microsoft.com/office/drawing/2014/chart" uri="{C3380CC4-5D6E-409C-BE32-E72D297353CC}">
              <c16:uniqueId val="{00000003-C703-49F1-9D3B-DDF737E88DD4}"/>
            </c:ext>
          </c:extLst>
        </c:ser>
        <c:dLbls>
          <c:showLegendKey val="0"/>
          <c:showVal val="0"/>
          <c:showCatName val="0"/>
          <c:showSerName val="0"/>
          <c:showPercent val="0"/>
          <c:showBubbleSize val="0"/>
        </c:dLbls>
        <c:gapWidth val="150"/>
        <c:overlap val="100"/>
        <c:axId val="40719104"/>
        <c:axId val="40720640"/>
      </c:barChart>
      <c:lineChart>
        <c:grouping val="standard"/>
        <c:varyColors val="0"/>
        <c:ser>
          <c:idx val="0"/>
          <c:order val="0"/>
          <c:tx>
            <c:strRef>
              <c:f>Sheet1!$A$2</c:f>
              <c:strCache>
                <c:ptCount val="1"/>
                <c:pt idx="0">
                  <c:v>World</c:v>
                </c:pt>
              </c:strCache>
            </c:strRef>
          </c:tx>
          <c:spPr>
            <a:ln w="28575" cap="rnd">
              <a:solidFill>
                <a:schemeClr val="accent1"/>
              </a:solidFill>
              <a:round/>
            </a:ln>
            <a:effectLst/>
          </c:spPr>
          <c:marker>
            <c:symbol val="none"/>
          </c:marker>
          <c:cat>
            <c:strRef>
              <c:f>Sheet1!$K$1:$AZ$1</c:f>
              <c:strCache>
                <c:ptCount val="4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strCache>
            </c:strRef>
          </c:cat>
          <c:val>
            <c:numRef>
              <c:f>Sheet1!$K$2:$AZ$2</c:f>
              <c:numCache>
                <c:formatCode>_(* #,##0_);_(* \(#,##0\);_(* "-"??_);_(@_)</c:formatCode>
                <c:ptCount val="42"/>
                <c:pt idx="0">
                  <c:v>29311970026</c:v>
                </c:pt>
                <c:pt idx="1">
                  <c:v>37016419829</c:v>
                </c:pt>
                <c:pt idx="2">
                  <c:v>35917138013</c:v>
                </c:pt>
                <c:pt idx="3">
                  <c:v>37417327676</c:v>
                </c:pt>
                <c:pt idx="4">
                  <c:v>37992113369</c:v>
                </c:pt>
                <c:pt idx="5">
                  <c:v>36648040750</c:v>
                </c:pt>
                <c:pt idx="6">
                  <c:v>35809258261</c:v>
                </c:pt>
                <c:pt idx="7">
                  <c:v>42006908620</c:v>
                </c:pt>
                <c:pt idx="8">
                  <c:v>50810810371</c:v>
                </c:pt>
                <c:pt idx="9">
                  <c:v>54559945907</c:v>
                </c:pt>
                <c:pt idx="10">
                  <c:v>58258391611</c:v>
                </c:pt>
                <c:pt idx="11">
                  <c:v>68440818634</c:v>
                </c:pt>
                <c:pt idx="12">
                  <c:v>72653565947</c:v>
                </c:pt>
                <c:pt idx="13">
                  <c:v>80850644339</c:v>
                </c:pt>
                <c:pt idx="14">
                  <c:v>81084202247</c:v>
                </c:pt>
                <c:pt idx="15">
                  <c:v>91641495676</c:v>
                </c:pt>
                <c:pt idx="16">
                  <c:v>94547012159</c:v>
                </c:pt>
                <c:pt idx="17">
                  <c:v>97620592902</c:v>
                </c:pt>
                <c:pt idx="18">
                  <c:v>110989000000</c:v>
                </c:pt>
                <c:pt idx="19">
                  <c:v>110780000000</c:v>
                </c:pt>
                <c:pt idx="20">
                  <c:v>115061000000</c:v>
                </c:pt>
                <c:pt idx="21">
                  <c:v>121770000000</c:v>
                </c:pt>
                <c:pt idx="22">
                  <c:v>132149000000</c:v>
                </c:pt>
                <c:pt idx="23">
                  <c:v>153024000000</c:v>
                </c:pt>
                <c:pt idx="24">
                  <c:v>188325000000</c:v>
                </c:pt>
                <c:pt idx="25">
                  <c:v>216369000000</c:v>
                </c:pt>
                <c:pt idx="26">
                  <c:v>253066000000</c:v>
                </c:pt>
                <c:pt idx="27">
                  <c:v>292283000000</c:v>
                </c:pt>
                <c:pt idx="28">
                  <c:v>348711000000</c:v>
                </c:pt>
                <c:pt idx="29">
                  <c:v>401920000000</c:v>
                </c:pt>
                <c:pt idx="30" formatCode="#,##0">
                  <c:v>386348000000</c:v>
                </c:pt>
                <c:pt idx="31" formatCode="#,##0">
                  <c:v>420073000000</c:v>
                </c:pt>
                <c:pt idx="32" formatCode="#,##0">
                  <c:v>469835000000</c:v>
                </c:pt>
                <c:pt idx="33" formatCode="#,##0">
                  <c:v>494129000000</c:v>
                </c:pt>
                <c:pt idx="34" formatCode="#,##0">
                  <c:v>524744000000</c:v>
                </c:pt>
                <c:pt idx="35" formatCode="#,##0">
                  <c:v>561796000000</c:v>
                </c:pt>
                <c:pt idx="36" formatCode="#,##0">
                  <c:v>555499000000</c:v>
                </c:pt>
                <c:pt idx="37" formatCode="#,##0">
                  <c:v>546836000000</c:v>
                </c:pt>
                <c:pt idx="38" formatCode="#,##0">
                  <c:v>588408000000</c:v>
                </c:pt>
                <c:pt idx="39" formatCode="#,##0">
                  <c:v>634339000000</c:v>
                </c:pt>
                <c:pt idx="40" formatCode="#,##0">
                  <c:v>653933000000</c:v>
                </c:pt>
                <c:pt idx="41" formatCode="#,##0">
                  <c:v>646237000000</c:v>
                </c:pt>
              </c:numCache>
            </c:numRef>
          </c:val>
          <c:smooth val="0"/>
          <c:extLst>
            <c:ext xmlns:c16="http://schemas.microsoft.com/office/drawing/2014/chart" uri="{C3380CC4-5D6E-409C-BE32-E72D297353CC}">
              <c16:uniqueId val="{00000004-C703-49F1-9D3B-DDF737E88DD4}"/>
            </c:ext>
          </c:extLst>
        </c:ser>
        <c:dLbls>
          <c:showLegendKey val="0"/>
          <c:showVal val="0"/>
          <c:showCatName val="0"/>
          <c:showSerName val="0"/>
          <c:showPercent val="0"/>
          <c:showBubbleSize val="0"/>
        </c:dLbls>
        <c:marker val="1"/>
        <c:smooth val="0"/>
        <c:axId val="40719104"/>
        <c:axId val="40720640"/>
      </c:lineChart>
      <c:catAx>
        <c:axId val="4071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40720640"/>
        <c:crosses val="autoZero"/>
        <c:auto val="1"/>
        <c:lblAlgn val="ctr"/>
        <c:lblOffset val="100"/>
        <c:tickLblSkip val="2"/>
        <c:tickMarkSkip val="1"/>
        <c:noMultiLvlLbl val="0"/>
      </c:catAx>
      <c:valAx>
        <c:axId val="40720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a:lstStyle/>
          <a:p>
            <a:pPr>
              <a:defRPr/>
            </a:pPr>
            <a:endParaRPr lang="en-US"/>
          </a:p>
        </c:txPr>
        <c:crossAx val="40719104"/>
        <c:crosses val="autoZero"/>
        <c:crossBetween val="between"/>
        <c:dispUnits>
          <c:builtInUnit val="billions"/>
          <c:dispUnitsLbl/>
        </c:dispUnits>
      </c:valAx>
      <c:spPr>
        <a:noFill/>
        <a:ln>
          <a:noFill/>
        </a:ln>
        <a:effectLst/>
      </c:spPr>
    </c:plotArea>
    <c:legend>
      <c:legendPos val="r"/>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0074558773208"/>
          <c:y val="2.6339421818581527E-2"/>
          <c:w val="0.69488576334250596"/>
          <c:h val="0.90802338005485461"/>
        </c:manualLayout>
      </c:layout>
      <c:barChart>
        <c:barDir val="bar"/>
        <c:grouping val="clustered"/>
        <c:varyColors val="0"/>
        <c:ser>
          <c:idx val="0"/>
          <c:order val="0"/>
          <c:tx>
            <c:strRef>
              <c:f>Sheet1!$B$1</c:f>
              <c:strCache>
                <c:ptCount val="1"/>
                <c:pt idx="0">
                  <c:v>Probability of Automation</c:v>
                </c:pt>
              </c:strCache>
            </c:strRef>
          </c:tx>
          <c:spPr>
            <a:solidFill>
              <a:schemeClr val="accent2">
                <a:lumMod val="50000"/>
              </a:schemeClr>
            </a:solidFill>
            <a:ln>
              <a:noFill/>
            </a:ln>
            <a:effectLst/>
          </c:spPr>
          <c:invertIfNegative val="0"/>
          <c:cat>
            <c:strRef>
              <c:f>Sheet1!$A$2:$A$20</c:f>
              <c:strCache>
                <c:ptCount val="19"/>
                <c:pt idx="0">
                  <c:v>Office and Administrative Support</c:v>
                </c:pt>
                <c:pt idx="1">
                  <c:v>Food Preparation and Serving</c:v>
                </c:pt>
                <c:pt idx="2">
                  <c:v>Manufacturing</c:v>
                </c:pt>
                <c:pt idx="3">
                  <c:v>Transportation and Logistics</c:v>
                </c:pt>
                <c:pt idx="4">
                  <c:v>Custodial</c:v>
                </c:pt>
                <c:pt idx="5">
                  <c:v>Construction and Mining</c:v>
                </c:pt>
                <c:pt idx="6">
                  <c:v>Sales</c:v>
                </c:pt>
                <c:pt idx="7">
                  <c:v>Installation, Maintenance and Repair</c:v>
                </c:pt>
                <c:pt idx="8">
                  <c:v>Business and Financial Operations</c:v>
                </c:pt>
                <c:pt idx="9">
                  <c:v>Legal</c:v>
                </c:pt>
                <c:pt idx="10">
                  <c:v>Health Care Support</c:v>
                </c:pt>
                <c:pt idx="11">
                  <c:v>Personal Care and Service</c:v>
                </c:pt>
                <c:pt idx="12">
                  <c:v>Protective Service</c:v>
                </c:pt>
                <c:pt idx="13">
                  <c:v>Architecture and Engineering</c:v>
                </c:pt>
                <c:pt idx="14">
                  <c:v>Health Care Practitionners and Technical</c:v>
                </c:pt>
                <c:pt idx="15">
                  <c:v>Computer and Mathematical</c:v>
                </c:pt>
                <c:pt idx="16">
                  <c:v>Educational Instruction and Library</c:v>
                </c:pt>
                <c:pt idx="17">
                  <c:v>Management</c:v>
                </c:pt>
                <c:pt idx="18">
                  <c:v>Community and Social Services</c:v>
                </c:pt>
              </c:strCache>
            </c:strRef>
          </c:cat>
          <c:val>
            <c:numRef>
              <c:f>Sheet1!$B$2:$B$20</c:f>
              <c:numCache>
                <c:formatCode>General</c:formatCode>
                <c:ptCount val="19"/>
                <c:pt idx="0">
                  <c:v>85</c:v>
                </c:pt>
                <c:pt idx="1">
                  <c:v>82</c:v>
                </c:pt>
                <c:pt idx="2">
                  <c:v>81</c:v>
                </c:pt>
                <c:pt idx="3">
                  <c:v>80</c:v>
                </c:pt>
                <c:pt idx="4">
                  <c:v>78</c:v>
                </c:pt>
                <c:pt idx="5">
                  <c:v>72</c:v>
                </c:pt>
                <c:pt idx="6">
                  <c:v>65</c:v>
                </c:pt>
                <c:pt idx="7">
                  <c:v>62</c:v>
                </c:pt>
                <c:pt idx="8">
                  <c:v>55</c:v>
                </c:pt>
                <c:pt idx="9">
                  <c:v>55</c:v>
                </c:pt>
                <c:pt idx="10">
                  <c:v>50</c:v>
                </c:pt>
                <c:pt idx="11">
                  <c:v>40</c:v>
                </c:pt>
                <c:pt idx="12">
                  <c:v>35</c:v>
                </c:pt>
                <c:pt idx="13">
                  <c:v>30</c:v>
                </c:pt>
                <c:pt idx="14">
                  <c:v>25</c:v>
                </c:pt>
                <c:pt idx="15">
                  <c:v>20</c:v>
                </c:pt>
                <c:pt idx="16">
                  <c:v>18</c:v>
                </c:pt>
                <c:pt idx="17">
                  <c:v>15</c:v>
                </c:pt>
                <c:pt idx="18">
                  <c:v>5</c:v>
                </c:pt>
              </c:numCache>
            </c:numRef>
          </c:val>
          <c:extLst>
            <c:ext xmlns:c16="http://schemas.microsoft.com/office/drawing/2014/chart" uri="{C3380CC4-5D6E-409C-BE32-E72D297353CC}">
              <c16:uniqueId val="{00000000-38B3-4E6C-94CC-6530719F01D6}"/>
            </c:ext>
          </c:extLst>
        </c:ser>
        <c:dLbls>
          <c:showLegendKey val="0"/>
          <c:showVal val="0"/>
          <c:showCatName val="0"/>
          <c:showSerName val="0"/>
          <c:showPercent val="0"/>
          <c:showBubbleSize val="0"/>
        </c:dLbls>
        <c:gapWidth val="182"/>
        <c:axId val="726637528"/>
        <c:axId val="726640808"/>
      </c:barChart>
      <c:catAx>
        <c:axId val="726637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26640808"/>
        <c:crosses val="autoZero"/>
        <c:auto val="1"/>
        <c:lblAlgn val="ctr"/>
        <c:lblOffset val="100"/>
        <c:noMultiLvlLbl val="0"/>
      </c:catAx>
      <c:valAx>
        <c:axId val="726640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663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Women</c:v>
                </c:pt>
              </c:strCache>
            </c:strRef>
          </c:tx>
          <c:spPr>
            <a:solidFill>
              <a:schemeClr val="accent1"/>
            </a:solidFill>
            <a:ln>
              <a:noFill/>
            </a:ln>
            <a:effectLst/>
          </c:spPr>
          <c:invertIfNegative val="0"/>
          <c:cat>
            <c:strRef>
              <c:f>Sheet1!$A$2:$A$30</c:f>
              <c:strCache>
                <c:ptCount val="28"/>
                <c:pt idx="0">
                  <c:v>Dental hygienists</c:v>
                </c:pt>
                <c:pt idx="1">
                  <c:v>Occupational therapist</c:v>
                </c:pt>
                <c:pt idx="2">
                  <c:v>Licensed practical and vocational nurses</c:v>
                </c:pt>
                <c:pt idx="3">
                  <c:v>Registered Nurses</c:v>
                </c:pt>
                <c:pt idx="4">
                  <c:v>Healthcare social workers</c:v>
                </c:pt>
                <c:pt idx="5">
                  <c:v>Elementary school teachers, except special ed</c:v>
                </c:pt>
                <c:pt idx="6">
                  <c:v>Meeting, convention, and event planners</c:v>
                </c:pt>
                <c:pt idx="7">
                  <c:v>Physical therapists</c:v>
                </c:pt>
                <c:pt idx="8">
                  <c:v>Mental health counselors</c:v>
                </c:pt>
                <c:pt idx="9">
                  <c:v>Physical therapists assistants</c:v>
                </c:pt>
                <c:pt idx="10">
                  <c:v>Interpreters and translators</c:v>
                </c:pt>
                <c:pt idx="11">
                  <c:v>Physician Assistants</c:v>
                </c:pt>
                <c:pt idx="12">
                  <c:v>Accountants and auditors</c:v>
                </c:pt>
                <c:pt idx="13">
                  <c:v>Market research analysts and marketing specialists</c:v>
                </c:pt>
                <c:pt idx="14">
                  <c:v>Medical scientists, except epidemiologists</c:v>
                </c:pt>
                <c:pt idx="15">
                  <c:v>Postsecondary teachers</c:v>
                </c:pt>
                <c:pt idx="16">
                  <c:v>Database Administrators</c:v>
                </c:pt>
                <c:pt idx="17">
                  <c:v>Physicians and surgeons</c:v>
                </c:pt>
                <c:pt idx="18">
                  <c:v>Personal Financial Advisors</c:v>
                </c:pt>
                <c:pt idx="19">
                  <c:v>Sales representatives, wholesale and manufacturing</c:v>
                </c:pt>
                <c:pt idx="20">
                  <c:v>Cargo and Freight Agents</c:v>
                </c:pt>
                <c:pt idx="21">
                  <c:v>Software Developers, Systems Software</c:v>
                </c:pt>
                <c:pt idx="22">
                  <c:v>Cost estimators</c:v>
                </c:pt>
                <c:pt idx="23">
                  <c:v>Heavy and tractor-trailer truck drivers</c:v>
                </c:pt>
                <c:pt idx="24">
                  <c:v>Heating, Air conditioning and refrigeration mechanics and installers</c:v>
                </c:pt>
                <c:pt idx="25">
                  <c:v>Carpenters</c:v>
                </c:pt>
                <c:pt idx="26">
                  <c:v>Brickmasons and blockmasons</c:v>
                </c:pt>
                <c:pt idx="27">
                  <c:v>Cement Masons and Concrete Finishers</c:v>
                </c:pt>
              </c:strCache>
            </c:strRef>
          </c:cat>
          <c:val>
            <c:numRef>
              <c:f>Sheet1!$B$2:$B$30</c:f>
              <c:numCache>
                <c:formatCode>0%</c:formatCode>
                <c:ptCount val="28"/>
                <c:pt idx="0">
                  <c:v>0.98</c:v>
                </c:pt>
                <c:pt idx="1">
                  <c:v>0.92</c:v>
                </c:pt>
                <c:pt idx="2">
                  <c:v>0.92</c:v>
                </c:pt>
                <c:pt idx="3">
                  <c:v>0.91</c:v>
                </c:pt>
                <c:pt idx="4">
                  <c:v>0.81</c:v>
                </c:pt>
                <c:pt idx="5">
                  <c:v>0.8</c:v>
                </c:pt>
                <c:pt idx="6">
                  <c:v>0.77</c:v>
                </c:pt>
                <c:pt idx="7">
                  <c:v>0.72</c:v>
                </c:pt>
                <c:pt idx="8">
                  <c:v>0.71</c:v>
                </c:pt>
                <c:pt idx="9">
                  <c:v>0.7</c:v>
                </c:pt>
                <c:pt idx="10">
                  <c:v>0.68</c:v>
                </c:pt>
                <c:pt idx="11">
                  <c:v>0.67</c:v>
                </c:pt>
                <c:pt idx="12">
                  <c:v>0.6</c:v>
                </c:pt>
                <c:pt idx="13">
                  <c:v>0.56999999999999995</c:v>
                </c:pt>
                <c:pt idx="14">
                  <c:v>0.53</c:v>
                </c:pt>
                <c:pt idx="15">
                  <c:v>0.48</c:v>
                </c:pt>
                <c:pt idx="16">
                  <c:v>0.39</c:v>
                </c:pt>
                <c:pt idx="17">
                  <c:v>0.36</c:v>
                </c:pt>
                <c:pt idx="18">
                  <c:v>0.31</c:v>
                </c:pt>
                <c:pt idx="19">
                  <c:v>0.27</c:v>
                </c:pt>
                <c:pt idx="20">
                  <c:v>0.26</c:v>
                </c:pt>
                <c:pt idx="21">
                  <c:v>0.22</c:v>
                </c:pt>
                <c:pt idx="22">
                  <c:v>0.11</c:v>
                </c:pt>
                <c:pt idx="23">
                  <c:v>0.05</c:v>
                </c:pt>
                <c:pt idx="24">
                  <c:v>0.01</c:v>
                </c:pt>
                <c:pt idx="25">
                  <c:v>0.01</c:v>
                </c:pt>
                <c:pt idx="26">
                  <c:v>0</c:v>
                </c:pt>
                <c:pt idx="27">
                  <c:v>0</c:v>
                </c:pt>
              </c:numCache>
            </c:numRef>
          </c:val>
          <c:extLst>
            <c:ext xmlns:c16="http://schemas.microsoft.com/office/drawing/2014/chart" uri="{C3380CC4-5D6E-409C-BE32-E72D297353CC}">
              <c16:uniqueId val="{00000000-39C6-4724-BD0F-AA277088F646}"/>
            </c:ext>
          </c:extLst>
        </c:ser>
        <c:ser>
          <c:idx val="1"/>
          <c:order val="1"/>
          <c:tx>
            <c:strRef>
              <c:f>Sheet1!$C$1</c:f>
              <c:strCache>
                <c:ptCount val="1"/>
                <c:pt idx="0">
                  <c:v>Men</c:v>
                </c:pt>
              </c:strCache>
            </c:strRef>
          </c:tx>
          <c:spPr>
            <a:solidFill>
              <a:schemeClr val="accent2"/>
            </a:solidFill>
            <a:ln>
              <a:noFill/>
            </a:ln>
            <a:effectLst/>
          </c:spPr>
          <c:invertIfNegative val="0"/>
          <c:cat>
            <c:strRef>
              <c:f>Sheet1!$A$2:$A$30</c:f>
              <c:strCache>
                <c:ptCount val="28"/>
                <c:pt idx="0">
                  <c:v>Dental hygienists</c:v>
                </c:pt>
                <c:pt idx="1">
                  <c:v>Occupational therapist</c:v>
                </c:pt>
                <c:pt idx="2">
                  <c:v>Licensed practical and vocational nurses</c:v>
                </c:pt>
                <c:pt idx="3">
                  <c:v>Registered Nurses</c:v>
                </c:pt>
                <c:pt idx="4">
                  <c:v>Healthcare social workers</c:v>
                </c:pt>
                <c:pt idx="5">
                  <c:v>Elementary school teachers, except special ed</c:v>
                </c:pt>
                <c:pt idx="6">
                  <c:v>Meeting, convention, and event planners</c:v>
                </c:pt>
                <c:pt idx="7">
                  <c:v>Physical therapists</c:v>
                </c:pt>
                <c:pt idx="8">
                  <c:v>Mental health counselors</c:v>
                </c:pt>
                <c:pt idx="9">
                  <c:v>Physical therapists assistants</c:v>
                </c:pt>
                <c:pt idx="10">
                  <c:v>Interpreters and translators</c:v>
                </c:pt>
                <c:pt idx="11">
                  <c:v>Physician Assistants</c:v>
                </c:pt>
                <c:pt idx="12">
                  <c:v>Accountants and auditors</c:v>
                </c:pt>
                <c:pt idx="13">
                  <c:v>Market research analysts and marketing specialists</c:v>
                </c:pt>
                <c:pt idx="14">
                  <c:v>Medical scientists, except epidemiologists</c:v>
                </c:pt>
                <c:pt idx="15">
                  <c:v>Postsecondary teachers</c:v>
                </c:pt>
                <c:pt idx="16">
                  <c:v>Database Administrators</c:v>
                </c:pt>
                <c:pt idx="17">
                  <c:v>Physicians and surgeons</c:v>
                </c:pt>
                <c:pt idx="18">
                  <c:v>Personal Financial Advisors</c:v>
                </c:pt>
                <c:pt idx="19">
                  <c:v>Sales representatives, wholesale and manufacturing</c:v>
                </c:pt>
                <c:pt idx="20">
                  <c:v>Cargo and Freight Agents</c:v>
                </c:pt>
                <c:pt idx="21">
                  <c:v>Software Developers, Systems Software</c:v>
                </c:pt>
                <c:pt idx="22">
                  <c:v>Cost estimators</c:v>
                </c:pt>
                <c:pt idx="23">
                  <c:v>Heavy and tractor-trailer truck drivers</c:v>
                </c:pt>
                <c:pt idx="24">
                  <c:v>Heating, Air conditioning and refrigeration mechanics and installers</c:v>
                </c:pt>
                <c:pt idx="25">
                  <c:v>Carpenters</c:v>
                </c:pt>
                <c:pt idx="26">
                  <c:v>Brickmasons and blockmasons</c:v>
                </c:pt>
                <c:pt idx="27">
                  <c:v>Cement Masons and Concrete Finishers</c:v>
                </c:pt>
              </c:strCache>
            </c:strRef>
          </c:cat>
          <c:val>
            <c:numRef>
              <c:f>Sheet1!$C$2:$C$30</c:f>
              <c:numCache>
                <c:formatCode>0%</c:formatCode>
                <c:ptCount val="28"/>
                <c:pt idx="0">
                  <c:v>0.02</c:v>
                </c:pt>
                <c:pt idx="1">
                  <c:v>0.08</c:v>
                </c:pt>
                <c:pt idx="2">
                  <c:v>0.08</c:v>
                </c:pt>
                <c:pt idx="3">
                  <c:v>0.09</c:v>
                </c:pt>
                <c:pt idx="4">
                  <c:v>0.19</c:v>
                </c:pt>
                <c:pt idx="5">
                  <c:v>0.2</c:v>
                </c:pt>
                <c:pt idx="6">
                  <c:v>0.23</c:v>
                </c:pt>
                <c:pt idx="7">
                  <c:v>0.28000000000000003</c:v>
                </c:pt>
                <c:pt idx="8">
                  <c:v>0.28999999999999998</c:v>
                </c:pt>
                <c:pt idx="9">
                  <c:v>0.3</c:v>
                </c:pt>
                <c:pt idx="10">
                  <c:v>0.32</c:v>
                </c:pt>
                <c:pt idx="11">
                  <c:v>0.33</c:v>
                </c:pt>
                <c:pt idx="12">
                  <c:v>0.4</c:v>
                </c:pt>
                <c:pt idx="13">
                  <c:v>0.43</c:v>
                </c:pt>
                <c:pt idx="14">
                  <c:v>0.47</c:v>
                </c:pt>
                <c:pt idx="15">
                  <c:v>0.52</c:v>
                </c:pt>
                <c:pt idx="16">
                  <c:v>0.61</c:v>
                </c:pt>
                <c:pt idx="17">
                  <c:v>0.64</c:v>
                </c:pt>
                <c:pt idx="18">
                  <c:v>0.69</c:v>
                </c:pt>
                <c:pt idx="19">
                  <c:v>0.73</c:v>
                </c:pt>
                <c:pt idx="20">
                  <c:v>0.74</c:v>
                </c:pt>
                <c:pt idx="21">
                  <c:v>0.78</c:v>
                </c:pt>
                <c:pt idx="22">
                  <c:v>0.89</c:v>
                </c:pt>
                <c:pt idx="23">
                  <c:v>0.95</c:v>
                </c:pt>
                <c:pt idx="24">
                  <c:v>0.99</c:v>
                </c:pt>
                <c:pt idx="25">
                  <c:v>0.99</c:v>
                </c:pt>
                <c:pt idx="26">
                  <c:v>1</c:v>
                </c:pt>
                <c:pt idx="27">
                  <c:v>1</c:v>
                </c:pt>
              </c:numCache>
            </c:numRef>
          </c:val>
          <c:extLst>
            <c:ext xmlns:c16="http://schemas.microsoft.com/office/drawing/2014/chart" uri="{C3380CC4-5D6E-409C-BE32-E72D297353CC}">
              <c16:uniqueId val="{00000001-39C6-4724-BD0F-AA277088F646}"/>
            </c:ext>
          </c:extLst>
        </c:ser>
        <c:dLbls>
          <c:showLegendKey val="0"/>
          <c:showVal val="0"/>
          <c:showCatName val="0"/>
          <c:showSerName val="0"/>
          <c:showPercent val="0"/>
          <c:showBubbleSize val="0"/>
        </c:dLbls>
        <c:gapWidth val="182"/>
        <c:overlap val="100"/>
        <c:axId val="501402440"/>
        <c:axId val="501400144"/>
      </c:barChart>
      <c:catAx>
        <c:axId val="501402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01400144"/>
        <c:crosses val="autoZero"/>
        <c:auto val="1"/>
        <c:lblAlgn val="ctr"/>
        <c:lblOffset val="100"/>
        <c:noMultiLvlLbl val="0"/>
      </c:catAx>
      <c:valAx>
        <c:axId val="50140014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402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9125295508277E-2"/>
          <c:y val="1.6605166051660521E-2"/>
          <c:w val="0.89239102705619833"/>
          <c:h val="0.86514435695538061"/>
        </c:manualLayout>
      </c:layout>
      <c:barChart>
        <c:barDir val="bar"/>
        <c:grouping val="stacked"/>
        <c:varyColors val="0"/>
        <c:ser>
          <c:idx val="2"/>
          <c:order val="1"/>
          <c:tx>
            <c:strRef>
              <c:f>Sheet1!$C$1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  India</c:v>
                </c:pt>
                <c:pt idx="1">
                  <c:v>  China</c:v>
                </c:pt>
                <c:pt idx="2">
                  <c:v>  United States</c:v>
                </c:pt>
                <c:pt idx="3">
                  <c:v>  Pakistan</c:v>
                </c:pt>
                <c:pt idx="4">
                  <c:v>  Indonesia</c:v>
                </c:pt>
                <c:pt idx="5">
                  <c:v>  Nigeria</c:v>
                </c:pt>
                <c:pt idx="6">
                  <c:v>  Bangladesh</c:v>
                </c:pt>
                <c:pt idx="7">
                  <c:v>  Brazil</c:v>
                </c:pt>
                <c:pt idx="8">
                  <c:v>  Ethiopia</c:v>
                </c:pt>
                <c:pt idx="9">
                  <c:v>  Congo, DR of</c:v>
                </c:pt>
                <c:pt idx="10">
                  <c:v>  Mexico</c:v>
                </c:pt>
                <c:pt idx="11">
                  <c:v>  Egypt</c:v>
                </c:pt>
                <c:pt idx="12">
                  <c:v>  Philippines</c:v>
                </c:pt>
                <c:pt idx="13">
                  <c:v>  Viet Nam</c:v>
                </c:pt>
                <c:pt idx="14">
                  <c:v>  Japan</c:v>
                </c:pt>
              </c:strCache>
            </c:strRef>
          </c:cat>
          <c:val>
            <c:numRef>
              <c:f>Sheet1!$C$2:$C$16</c:f>
              <c:numCache>
                <c:formatCode>#,##0</c:formatCode>
                <c:ptCount val="15"/>
                <c:pt idx="0">
                  <c:v>1352617</c:v>
                </c:pt>
                <c:pt idx="1">
                  <c:v>1392730</c:v>
                </c:pt>
                <c:pt idx="2">
                  <c:v>327167</c:v>
                </c:pt>
                <c:pt idx="3">
                  <c:v>212215</c:v>
                </c:pt>
                <c:pt idx="4">
                  <c:v>267663</c:v>
                </c:pt>
                <c:pt idx="5">
                  <c:v>195874</c:v>
                </c:pt>
                <c:pt idx="6">
                  <c:v>161356</c:v>
                </c:pt>
                <c:pt idx="7">
                  <c:v>209469</c:v>
                </c:pt>
                <c:pt idx="8">
                  <c:v>109224</c:v>
                </c:pt>
                <c:pt idx="9">
                  <c:v>84068</c:v>
                </c:pt>
                <c:pt idx="10">
                  <c:v>126190</c:v>
                </c:pt>
                <c:pt idx="11">
                  <c:v>98423</c:v>
                </c:pt>
                <c:pt idx="12">
                  <c:v>106651</c:v>
                </c:pt>
                <c:pt idx="13">
                  <c:v>95540</c:v>
                </c:pt>
                <c:pt idx="14">
                  <c:v>126529</c:v>
                </c:pt>
              </c:numCache>
            </c:numRef>
          </c:val>
          <c:extLst>
            <c:ext xmlns:c16="http://schemas.microsoft.com/office/drawing/2014/chart" uri="{C3380CC4-5D6E-409C-BE32-E72D297353CC}">
              <c16:uniqueId val="{00000001-876A-47E7-80E0-B1F1300E521D}"/>
            </c:ext>
          </c:extLst>
        </c:ser>
        <c:ser>
          <c:idx val="3"/>
          <c:order val="3"/>
          <c:tx>
            <c:strRef>
              <c:f>Sheet1!$E$1</c:f>
              <c:strCache>
                <c:ptCount val="1"/>
                <c:pt idx="0">
                  <c:v>Growth (2018-2050)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  India</c:v>
                </c:pt>
                <c:pt idx="1">
                  <c:v>  China</c:v>
                </c:pt>
                <c:pt idx="2">
                  <c:v>  United States</c:v>
                </c:pt>
                <c:pt idx="3">
                  <c:v>  Pakistan</c:v>
                </c:pt>
                <c:pt idx="4">
                  <c:v>  Indonesia</c:v>
                </c:pt>
                <c:pt idx="5">
                  <c:v>  Nigeria</c:v>
                </c:pt>
                <c:pt idx="6">
                  <c:v>  Bangladesh</c:v>
                </c:pt>
                <c:pt idx="7">
                  <c:v>  Brazil</c:v>
                </c:pt>
                <c:pt idx="8">
                  <c:v>  Ethiopia</c:v>
                </c:pt>
                <c:pt idx="9">
                  <c:v>  Congo, DR of</c:v>
                </c:pt>
                <c:pt idx="10">
                  <c:v>  Mexico</c:v>
                </c:pt>
                <c:pt idx="11">
                  <c:v>  Egypt</c:v>
                </c:pt>
                <c:pt idx="12">
                  <c:v>  Philippines</c:v>
                </c:pt>
                <c:pt idx="13">
                  <c:v>  Viet Nam</c:v>
                </c:pt>
                <c:pt idx="14">
                  <c:v>  Japan</c:v>
                </c:pt>
              </c:strCache>
            </c:strRef>
          </c:cat>
          <c:val>
            <c:numRef>
              <c:f>Sheet1!$E$2:$E$16</c:f>
              <c:numCache>
                <c:formatCode>#,##0</c:formatCode>
                <c:ptCount val="15"/>
                <c:pt idx="0">
                  <c:v>178821</c:v>
                </c:pt>
                <c:pt idx="1">
                  <c:v>12461</c:v>
                </c:pt>
                <c:pt idx="2">
                  <c:v>81528</c:v>
                </c:pt>
                <c:pt idx="3">
                  <c:v>136485</c:v>
                </c:pt>
                <c:pt idx="4">
                  <c:v>26134</c:v>
                </c:pt>
                <c:pt idx="5">
                  <c:v>62604</c:v>
                </c:pt>
                <c:pt idx="6">
                  <c:v>93243</c:v>
                </c:pt>
                <c:pt idx="7">
                  <c:v>23671</c:v>
                </c:pt>
                <c:pt idx="8">
                  <c:v>61763</c:v>
                </c:pt>
                <c:pt idx="9">
                  <c:v>67576</c:v>
                </c:pt>
                <c:pt idx="10">
                  <c:v>14038</c:v>
                </c:pt>
                <c:pt idx="11">
                  <c:v>28984</c:v>
                </c:pt>
                <c:pt idx="12">
                  <c:v>20314</c:v>
                </c:pt>
                <c:pt idx="13">
                  <c:v>22153</c:v>
                </c:pt>
                <c:pt idx="14">
                  <c:v>-16807</c:v>
                </c:pt>
              </c:numCache>
            </c:numRef>
          </c:val>
          <c:extLst>
            <c:ext xmlns:c16="http://schemas.microsoft.com/office/drawing/2014/chart" uri="{C3380CC4-5D6E-409C-BE32-E72D297353CC}">
              <c16:uniqueId val="{00000001-2D32-4FBE-8865-3FF8FED44596}"/>
            </c:ext>
          </c:extLst>
        </c:ser>
        <c:dLbls>
          <c:showLegendKey val="0"/>
          <c:showVal val="0"/>
          <c:showCatName val="0"/>
          <c:showSerName val="0"/>
          <c:showPercent val="0"/>
          <c:showBubbleSize val="0"/>
        </c:dLbls>
        <c:gapWidth val="150"/>
        <c:overlap val="100"/>
        <c:axId val="423158688"/>
        <c:axId val="42315712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2005</c:v>
                      </c:pt>
                    </c:strCache>
                  </c:strRef>
                </c:tx>
                <c:spPr>
                  <a:solidFill>
                    <a:schemeClr val="accent1"/>
                  </a:solidFill>
                  <a:ln>
                    <a:noFill/>
                  </a:ln>
                  <a:effectLst/>
                </c:spPr>
                <c:invertIfNegative val="0"/>
                <c:cat>
                  <c:strRef>
                    <c:extLst>
                      <c:ext uri="{02D57815-91ED-43cb-92C2-25804820EDAC}">
                        <c15:formulaRef>
                          <c15:sqref>Sheet1!$A$2:$A$16</c15:sqref>
                        </c15:formulaRef>
                      </c:ext>
                    </c:extLst>
                    <c:strCache>
                      <c:ptCount val="15"/>
                      <c:pt idx="0">
                        <c:v>  India</c:v>
                      </c:pt>
                      <c:pt idx="1">
                        <c:v>  China</c:v>
                      </c:pt>
                      <c:pt idx="2">
                        <c:v>  United States</c:v>
                      </c:pt>
                      <c:pt idx="3">
                        <c:v>  Pakistan</c:v>
                      </c:pt>
                      <c:pt idx="4">
                        <c:v>  Indonesia</c:v>
                      </c:pt>
                      <c:pt idx="5">
                        <c:v>  Nigeria</c:v>
                      </c:pt>
                      <c:pt idx="6">
                        <c:v>  Bangladesh</c:v>
                      </c:pt>
                      <c:pt idx="7">
                        <c:v>  Brazil</c:v>
                      </c:pt>
                      <c:pt idx="8">
                        <c:v>  Ethiopia</c:v>
                      </c:pt>
                      <c:pt idx="9">
                        <c:v>  Congo, DR of</c:v>
                      </c:pt>
                      <c:pt idx="10">
                        <c:v>  Mexico</c:v>
                      </c:pt>
                      <c:pt idx="11">
                        <c:v>  Egypt</c:v>
                      </c:pt>
                      <c:pt idx="12">
                        <c:v>  Philippines</c:v>
                      </c:pt>
                      <c:pt idx="13">
                        <c:v>  Viet Nam</c:v>
                      </c:pt>
                      <c:pt idx="14">
                        <c:v>  Japan</c:v>
                      </c:pt>
                    </c:strCache>
                  </c:strRef>
                </c:cat>
                <c:val>
                  <c:numRef>
                    <c:extLst>
                      <c:ext uri="{02D57815-91ED-43cb-92C2-25804820EDAC}">
                        <c15:formulaRef>
                          <c15:sqref>Sheet1!$B$2:$B$16</c15:sqref>
                        </c15:formulaRef>
                      </c:ext>
                    </c:extLst>
                    <c:numCache>
                      <c:formatCode>#,##0</c:formatCode>
                      <c:ptCount val="15"/>
                      <c:pt idx="0">
                        <c:v>1096917</c:v>
                      </c:pt>
                      <c:pt idx="1">
                        <c:v>1329927</c:v>
                      </c:pt>
                      <c:pt idx="2">
                        <c:v>300038</c:v>
                      </c:pt>
                      <c:pt idx="3">
                        <c:v>161151</c:v>
                      </c:pt>
                      <c:pt idx="4">
                        <c:v>225313</c:v>
                      </c:pt>
                      <c:pt idx="5">
                        <c:v>130236</c:v>
                      </c:pt>
                      <c:pt idx="6">
                        <c:v>152593</c:v>
                      </c:pt>
                      <c:pt idx="7">
                        <c:v>182798</c:v>
                      </c:pt>
                      <c:pt idx="8">
                        <c:v>74189</c:v>
                      </c:pt>
                      <c:pt idx="9">
                        <c:v>56079</c:v>
                      </c:pt>
                      <c:pt idx="10">
                        <c:v>106385</c:v>
                      </c:pt>
                      <c:pt idx="11">
                        <c:v>74878</c:v>
                      </c:pt>
                      <c:pt idx="12">
                        <c:v>82809</c:v>
                      </c:pt>
                      <c:pt idx="13">
                        <c:v>83585</c:v>
                      </c:pt>
                      <c:pt idx="14">
                        <c:v>127914</c:v>
                      </c:pt>
                    </c:numCache>
                  </c:numRef>
                </c:val>
                <c:extLst>
                  <c:ext xmlns:c16="http://schemas.microsoft.com/office/drawing/2014/chart" uri="{C3380CC4-5D6E-409C-BE32-E72D297353CC}">
                    <c16:uniqueId val="{00000000-876A-47E7-80E0-B1F1300E521D}"/>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2050</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Sheet1!$A$2:$A$16</c15:sqref>
                        </c15:formulaRef>
                      </c:ext>
                    </c:extLst>
                    <c:strCache>
                      <c:ptCount val="15"/>
                      <c:pt idx="0">
                        <c:v>  India</c:v>
                      </c:pt>
                      <c:pt idx="1">
                        <c:v>  China</c:v>
                      </c:pt>
                      <c:pt idx="2">
                        <c:v>  United States</c:v>
                      </c:pt>
                      <c:pt idx="3">
                        <c:v>  Pakistan</c:v>
                      </c:pt>
                      <c:pt idx="4">
                        <c:v>  Indonesia</c:v>
                      </c:pt>
                      <c:pt idx="5">
                        <c:v>  Nigeria</c:v>
                      </c:pt>
                      <c:pt idx="6">
                        <c:v>  Bangladesh</c:v>
                      </c:pt>
                      <c:pt idx="7">
                        <c:v>  Brazil</c:v>
                      </c:pt>
                      <c:pt idx="8">
                        <c:v>  Ethiopia</c:v>
                      </c:pt>
                      <c:pt idx="9">
                        <c:v>  Congo, DR of</c:v>
                      </c:pt>
                      <c:pt idx="10">
                        <c:v>  Mexico</c:v>
                      </c:pt>
                      <c:pt idx="11">
                        <c:v>  Egypt</c:v>
                      </c:pt>
                      <c:pt idx="12">
                        <c:v>  Philippines</c:v>
                      </c:pt>
                      <c:pt idx="13">
                        <c:v>  Viet Nam</c:v>
                      </c:pt>
                      <c:pt idx="14">
                        <c:v>  Japan</c:v>
                      </c:pt>
                    </c:strCache>
                  </c:strRef>
                </c:cat>
                <c:val>
                  <c:numRef>
                    <c:extLst xmlns:c15="http://schemas.microsoft.com/office/drawing/2012/chart">
                      <c:ext xmlns:c15="http://schemas.microsoft.com/office/drawing/2012/chart" uri="{02D57815-91ED-43cb-92C2-25804820EDAC}">
                        <c15:formulaRef>
                          <c15:sqref>Sheet1!$D$2:$D$16</c15:sqref>
                        </c15:formulaRef>
                      </c:ext>
                    </c:extLst>
                    <c:numCache>
                      <c:formatCode>#,##0</c:formatCode>
                      <c:ptCount val="15"/>
                      <c:pt idx="0">
                        <c:v>1531438</c:v>
                      </c:pt>
                      <c:pt idx="1">
                        <c:v>1405191</c:v>
                      </c:pt>
                      <c:pt idx="2">
                        <c:v>408695</c:v>
                      </c:pt>
                      <c:pt idx="3">
                        <c:v>348700</c:v>
                      </c:pt>
                      <c:pt idx="4">
                        <c:v>293797</c:v>
                      </c:pt>
                      <c:pt idx="5">
                        <c:v>258478</c:v>
                      </c:pt>
                      <c:pt idx="6">
                        <c:v>254599</c:v>
                      </c:pt>
                      <c:pt idx="7">
                        <c:v>233140</c:v>
                      </c:pt>
                      <c:pt idx="8">
                        <c:v>170987</c:v>
                      </c:pt>
                      <c:pt idx="9">
                        <c:v>151644</c:v>
                      </c:pt>
                      <c:pt idx="10">
                        <c:v>140228</c:v>
                      </c:pt>
                      <c:pt idx="11">
                        <c:v>127407</c:v>
                      </c:pt>
                      <c:pt idx="12">
                        <c:v>126965</c:v>
                      </c:pt>
                      <c:pt idx="13">
                        <c:v>117693</c:v>
                      </c:pt>
                      <c:pt idx="14">
                        <c:v>109722</c:v>
                      </c:pt>
                    </c:numCache>
                  </c:numRef>
                </c:val>
                <c:extLst xmlns:c15="http://schemas.microsoft.com/office/drawing/2012/chart">
                  <c:ext xmlns:c16="http://schemas.microsoft.com/office/drawing/2014/chart" uri="{C3380CC4-5D6E-409C-BE32-E72D297353CC}">
                    <c16:uniqueId val="{00000000-2D32-4FBE-8865-3FF8FED44596}"/>
                  </c:ext>
                </c:extLst>
              </c15:ser>
            </c15:filteredBarSeries>
          </c:ext>
        </c:extLst>
      </c:barChart>
      <c:catAx>
        <c:axId val="423158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23157120"/>
        <c:crosses val="autoZero"/>
        <c:auto val="1"/>
        <c:lblAlgn val="ctr"/>
        <c:lblOffset val="100"/>
        <c:tickLblSkip val="1"/>
        <c:tickMarkSkip val="1"/>
        <c:noMultiLvlLbl val="0"/>
      </c:catAx>
      <c:valAx>
        <c:axId val="423157120"/>
        <c:scaling>
          <c:orientation val="minMax"/>
          <c:max val="1600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42315868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Northeast</c:v>
                </c:pt>
              </c:strCache>
            </c:strRef>
          </c:tx>
          <c:spPr>
            <a:ln w="19050" cap="rnd">
              <a:solidFill>
                <a:schemeClr val="accent2">
                  <a:lumMod val="50000"/>
                </a:schemeClr>
              </a:solidFill>
              <a:round/>
            </a:ln>
            <a:effectLst/>
          </c:spPr>
          <c:marker>
            <c:symbol val="circle"/>
            <c:size val="5"/>
            <c:spPr>
              <a:solidFill>
                <a:schemeClr val="accent2">
                  <a:lumMod val="50000"/>
                </a:schemeClr>
              </a:solidFill>
              <a:ln w="9525">
                <a:solidFill>
                  <a:schemeClr val="accent1"/>
                </a:solidFill>
              </a:ln>
              <a:effectLst/>
            </c:spPr>
          </c:marker>
          <c:xVal>
            <c:numRef>
              <c:f>Sheet1!$A$2:$A$13</c:f>
              <c:numCache>
                <c:formatCode>General</c:formatCode>
                <c:ptCount val="12"/>
                <c:pt idx="0">
                  <c:v>1980</c:v>
                </c:pt>
                <c:pt idx="1">
                  <c:v>1981</c:v>
                </c:pt>
                <c:pt idx="2">
                  <c:v>1982</c:v>
                </c:pt>
                <c:pt idx="3">
                  <c:v>1984</c:v>
                </c:pt>
                <c:pt idx="4">
                  <c:v>1987</c:v>
                </c:pt>
                <c:pt idx="5">
                  <c:v>1990</c:v>
                </c:pt>
                <c:pt idx="6">
                  <c:v>1993</c:v>
                </c:pt>
                <c:pt idx="7">
                  <c:v>1997</c:v>
                </c:pt>
                <c:pt idx="8">
                  <c:v>2001</c:v>
                </c:pt>
                <c:pt idx="9">
                  <c:v>2005</c:v>
                </c:pt>
                <c:pt idx="10">
                  <c:v>2009</c:v>
                </c:pt>
                <c:pt idx="11">
                  <c:v>2015</c:v>
                </c:pt>
              </c:numCache>
            </c:numRef>
          </c:xVal>
          <c:yVal>
            <c:numRef>
              <c:f>Sheet1!$B$2:$B$13</c:f>
              <c:numCache>
                <c:formatCode>0.00</c:formatCode>
                <c:ptCount val="12"/>
                <c:pt idx="0">
                  <c:v>0.49504950495049505</c:v>
                </c:pt>
                <c:pt idx="1">
                  <c:v>0.49</c:v>
                </c:pt>
                <c:pt idx="2">
                  <c:v>0.52</c:v>
                </c:pt>
                <c:pt idx="3">
                  <c:v>0.51</c:v>
                </c:pt>
                <c:pt idx="4">
                  <c:v>0.55000000000000004</c:v>
                </c:pt>
                <c:pt idx="5">
                  <c:v>0.55555555555555558</c:v>
                </c:pt>
                <c:pt idx="6">
                  <c:v>0.57999999999999996</c:v>
                </c:pt>
                <c:pt idx="7">
                  <c:v>0.63</c:v>
                </c:pt>
                <c:pt idx="8">
                  <c:v>0.71717171717171713</c:v>
                </c:pt>
                <c:pt idx="9">
                  <c:v>0.8</c:v>
                </c:pt>
                <c:pt idx="10">
                  <c:v>0.86</c:v>
                </c:pt>
                <c:pt idx="11">
                  <c:v>0.86223506743737965</c:v>
                </c:pt>
              </c:numCache>
            </c:numRef>
          </c:yVal>
          <c:smooth val="0"/>
          <c:extLst>
            <c:ext xmlns:c16="http://schemas.microsoft.com/office/drawing/2014/chart" uri="{C3380CC4-5D6E-409C-BE32-E72D297353CC}">
              <c16:uniqueId val="{00000000-3EAB-4AEA-B934-9F13E706A175}"/>
            </c:ext>
          </c:extLst>
        </c:ser>
        <c:ser>
          <c:idx val="1"/>
          <c:order val="1"/>
          <c:tx>
            <c:strRef>
              <c:f>Sheet1!$C$1</c:f>
              <c:strCache>
                <c:ptCount val="1"/>
                <c:pt idx="0">
                  <c:v>Midwest</c:v>
                </c:pt>
              </c:strCache>
            </c:strRef>
          </c:tx>
          <c:spPr>
            <a:ln w="19050"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xVal>
            <c:numRef>
              <c:f>Sheet1!$A$2:$A$13</c:f>
              <c:numCache>
                <c:formatCode>General</c:formatCode>
                <c:ptCount val="12"/>
                <c:pt idx="0">
                  <c:v>1980</c:v>
                </c:pt>
                <c:pt idx="1">
                  <c:v>1981</c:v>
                </c:pt>
                <c:pt idx="2">
                  <c:v>1982</c:v>
                </c:pt>
                <c:pt idx="3">
                  <c:v>1984</c:v>
                </c:pt>
                <c:pt idx="4">
                  <c:v>1987</c:v>
                </c:pt>
                <c:pt idx="5">
                  <c:v>1990</c:v>
                </c:pt>
                <c:pt idx="6">
                  <c:v>1993</c:v>
                </c:pt>
                <c:pt idx="7">
                  <c:v>1997</c:v>
                </c:pt>
                <c:pt idx="8">
                  <c:v>2001</c:v>
                </c:pt>
                <c:pt idx="9">
                  <c:v>2005</c:v>
                </c:pt>
                <c:pt idx="10">
                  <c:v>2009</c:v>
                </c:pt>
                <c:pt idx="11">
                  <c:v>2015</c:v>
                </c:pt>
              </c:numCache>
            </c:numRef>
          </c:xVal>
          <c:yVal>
            <c:numRef>
              <c:f>Sheet1!$C$2:$C$13</c:f>
              <c:numCache>
                <c:formatCode>0.00</c:formatCode>
                <c:ptCount val="12"/>
                <c:pt idx="0">
                  <c:v>0.57999999999999996</c:v>
                </c:pt>
                <c:pt idx="1">
                  <c:v>0.60606060606060608</c:v>
                </c:pt>
                <c:pt idx="2">
                  <c:v>0.5757575757575758</c:v>
                </c:pt>
                <c:pt idx="3">
                  <c:v>0.6</c:v>
                </c:pt>
                <c:pt idx="4">
                  <c:v>0.6767676767676768</c:v>
                </c:pt>
                <c:pt idx="5">
                  <c:v>0.74</c:v>
                </c:pt>
                <c:pt idx="6">
                  <c:v>0.73</c:v>
                </c:pt>
                <c:pt idx="7">
                  <c:v>0.78</c:v>
                </c:pt>
                <c:pt idx="8">
                  <c:v>0.84</c:v>
                </c:pt>
                <c:pt idx="9">
                  <c:v>0.92</c:v>
                </c:pt>
                <c:pt idx="10">
                  <c:v>0.91</c:v>
                </c:pt>
                <c:pt idx="11">
                  <c:v>0.92727272727272736</c:v>
                </c:pt>
              </c:numCache>
            </c:numRef>
          </c:yVal>
          <c:smooth val="0"/>
          <c:extLst>
            <c:ext xmlns:c16="http://schemas.microsoft.com/office/drawing/2014/chart" uri="{C3380CC4-5D6E-409C-BE32-E72D297353CC}">
              <c16:uniqueId val="{00000001-3EAB-4AEA-B934-9F13E706A175}"/>
            </c:ext>
          </c:extLst>
        </c:ser>
        <c:ser>
          <c:idx val="2"/>
          <c:order val="2"/>
          <c:tx>
            <c:strRef>
              <c:f>Sheet1!$D$1</c:f>
              <c:strCache>
                <c:ptCount val="1"/>
                <c:pt idx="0">
                  <c:v>South</c:v>
                </c:pt>
              </c:strCache>
            </c:strRef>
          </c:tx>
          <c:spPr>
            <a:ln w="19050"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xVal>
            <c:numRef>
              <c:f>Sheet1!$A$2:$A$13</c:f>
              <c:numCache>
                <c:formatCode>General</c:formatCode>
                <c:ptCount val="12"/>
                <c:pt idx="0">
                  <c:v>1980</c:v>
                </c:pt>
                <c:pt idx="1">
                  <c:v>1981</c:v>
                </c:pt>
                <c:pt idx="2">
                  <c:v>1982</c:v>
                </c:pt>
                <c:pt idx="3">
                  <c:v>1984</c:v>
                </c:pt>
                <c:pt idx="4">
                  <c:v>1987</c:v>
                </c:pt>
                <c:pt idx="5">
                  <c:v>1990</c:v>
                </c:pt>
                <c:pt idx="6">
                  <c:v>1993</c:v>
                </c:pt>
                <c:pt idx="7">
                  <c:v>1997</c:v>
                </c:pt>
                <c:pt idx="8">
                  <c:v>2001</c:v>
                </c:pt>
                <c:pt idx="9">
                  <c:v>2005</c:v>
                </c:pt>
                <c:pt idx="10">
                  <c:v>2009</c:v>
                </c:pt>
                <c:pt idx="11">
                  <c:v>2015</c:v>
                </c:pt>
              </c:numCache>
            </c:numRef>
          </c:xVal>
          <c:yVal>
            <c:numRef>
              <c:f>Sheet1!$D$2:$D$13</c:f>
              <c:numCache>
                <c:formatCode>0.00</c:formatCode>
                <c:ptCount val="12"/>
                <c:pt idx="0">
                  <c:v>0.74</c:v>
                </c:pt>
                <c:pt idx="1">
                  <c:v>0.77</c:v>
                </c:pt>
                <c:pt idx="2">
                  <c:v>0.76</c:v>
                </c:pt>
                <c:pt idx="3">
                  <c:v>0.77</c:v>
                </c:pt>
                <c:pt idx="4">
                  <c:v>0.82</c:v>
                </c:pt>
                <c:pt idx="5">
                  <c:v>0.87</c:v>
                </c:pt>
                <c:pt idx="6">
                  <c:v>0.89</c:v>
                </c:pt>
                <c:pt idx="7">
                  <c:v>0.93</c:v>
                </c:pt>
                <c:pt idx="8">
                  <c:v>0.96</c:v>
                </c:pt>
                <c:pt idx="9">
                  <c:v>0.97</c:v>
                </c:pt>
                <c:pt idx="10">
                  <c:v>0.98</c:v>
                </c:pt>
                <c:pt idx="11">
                  <c:v>0.95377358490566033</c:v>
                </c:pt>
              </c:numCache>
            </c:numRef>
          </c:yVal>
          <c:smooth val="0"/>
          <c:extLst>
            <c:ext xmlns:c16="http://schemas.microsoft.com/office/drawing/2014/chart" uri="{C3380CC4-5D6E-409C-BE32-E72D297353CC}">
              <c16:uniqueId val="{00000002-3EAB-4AEA-B934-9F13E706A175}"/>
            </c:ext>
          </c:extLst>
        </c:ser>
        <c:ser>
          <c:idx val="3"/>
          <c:order val="3"/>
          <c:tx>
            <c:strRef>
              <c:f>Sheet1!$E$1</c:f>
              <c:strCache>
                <c:ptCount val="1"/>
                <c:pt idx="0">
                  <c:v>West</c:v>
                </c:pt>
              </c:strCache>
            </c:strRef>
          </c:tx>
          <c:spPr>
            <a:ln w="19050"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xVal>
            <c:numRef>
              <c:f>Sheet1!$A$2:$A$13</c:f>
              <c:numCache>
                <c:formatCode>General</c:formatCode>
                <c:ptCount val="12"/>
                <c:pt idx="0">
                  <c:v>1980</c:v>
                </c:pt>
                <c:pt idx="1">
                  <c:v>1981</c:v>
                </c:pt>
                <c:pt idx="2">
                  <c:v>1982</c:v>
                </c:pt>
                <c:pt idx="3">
                  <c:v>1984</c:v>
                </c:pt>
                <c:pt idx="4">
                  <c:v>1987</c:v>
                </c:pt>
                <c:pt idx="5">
                  <c:v>1990</c:v>
                </c:pt>
                <c:pt idx="6">
                  <c:v>1993</c:v>
                </c:pt>
                <c:pt idx="7">
                  <c:v>1997</c:v>
                </c:pt>
                <c:pt idx="8">
                  <c:v>2001</c:v>
                </c:pt>
                <c:pt idx="9">
                  <c:v>2005</c:v>
                </c:pt>
                <c:pt idx="10">
                  <c:v>2009</c:v>
                </c:pt>
                <c:pt idx="11">
                  <c:v>2015</c:v>
                </c:pt>
              </c:numCache>
            </c:numRef>
          </c:xVal>
          <c:yVal>
            <c:numRef>
              <c:f>Sheet1!$E$2:$E$13</c:f>
              <c:numCache>
                <c:formatCode>0.00</c:formatCode>
                <c:ptCount val="12"/>
                <c:pt idx="0">
                  <c:v>0.36</c:v>
                </c:pt>
                <c:pt idx="1">
                  <c:v>0.34</c:v>
                </c:pt>
                <c:pt idx="2">
                  <c:v>0.35</c:v>
                </c:pt>
                <c:pt idx="3">
                  <c:v>0.39</c:v>
                </c:pt>
                <c:pt idx="4">
                  <c:v>0.37</c:v>
                </c:pt>
                <c:pt idx="5">
                  <c:v>0.40594059405940597</c:v>
                </c:pt>
                <c:pt idx="6">
                  <c:v>0.38</c:v>
                </c:pt>
                <c:pt idx="7">
                  <c:v>0.41</c:v>
                </c:pt>
                <c:pt idx="8">
                  <c:v>0.45454545454545453</c:v>
                </c:pt>
                <c:pt idx="9">
                  <c:v>0.56999999999999995</c:v>
                </c:pt>
                <c:pt idx="10">
                  <c:v>0.65</c:v>
                </c:pt>
                <c:pt idx="11">
                  <c:v>0.6909262759924385</c:v>
                </c:pt>
              </c:numCache>
            </c:numRef>
          </c:yVal>
          <c:smooth val="0"/>
          <c:extLst>
            <c:ext xmlns:c16="http://schemas.microsoft.com/office/drawing/2014/chart" uri="{C3380CC4-5D6E-409C-BE32-E72D297353CC}">
              <c16:uniqueId val="{00000003-3EAB-4AEA-B934-9F13E706A175}"/>
            </c:ext>
          </c:extLst>
        </c:ser>
        <c:dLbls>
          <c:showLegendKey val="0"/>
          <c:showVal val="0"/>
          <c:showCatName val="0"/>
          <c:showSerName val="0"/>
          <c:showPercent val="0"/>
          <c:showBubbleSize val="0"/>
        </c:dLbls>
        <c:axId val="818468976"/>
        <c:axId val="818470944"/>
      </c:scatterChart>
      <c:valAx>
        <c:axId val="818468976"/>
        <c:scaling>
          <c:orientation val="minMax"/>
          <c:max val="2015"/>
          <c:min val="19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818470944"/>
        <c:crosses val="autoZero"/>
        <c:crossBetween val="midCat"/>
      </c:valAx>
      <c:valAx>
        <c:axId val="818470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81846897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41141233524934E-2"/>
          <c:y val="6.0721062618595827E-2"/>
          <c:w val="0.89997523977485483"/>
          <c:h val="0.8102466793168881"/>
        </c:manualLayout>
      </c:layout>
      <c:scatterChart>
        <c:scatterStyle val="smoothMarker"/>
        <c:varyColors val="0"/>
        <c:ser>
          <c:idx val="0"/>
          <c:order val="0"/>
          <c:tx>
            <c:strRef>
              <c:f>Sheet1!$A$2</c:f>
              <c:strCache>
                <c:ptCount val="1"/>
                <c:pt idx="0">
                  <c:v>Population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Sheet1!$B$1:$J$1</c:f>
              <c:numCache>
                <c:formatCode>General</c:formatCode>
                <c:ptCount val="9"/>
                <c:pt idx="0">
                  <c:v>1804</c:v>
                </c:pt>
                <c:pt idx="1">
                  <c:v>1922</c:v>
                </c:pt>
                <c:pt idx="2">
                  <c:v>1959</c:v>
                </c:pt>
                <c:pt idx="3">
                  <c:v>1974</c:v>
                </c:pt>
                <c:pt idx="4">
                  <c:v>1987</c:v>
                </c:pt>
                <c:pt idx="5">
                  <c:v>1999</c:v>
                </c:pt>
                <c:pt idx="6">
                  <c:v>2012</c:v>
                </c:pt>
                <c:pt idx="7">
                  <c:v>2028</c:v>
                </c:pt>
                <c:pt idx="8">
                  <c:v>2048</c:v>
                </c:pt>
              </c:numCache>
            </c:numRef>
          </c:xVal>
          <c:yVal>
            <c:numRef>
              <c:f>Sheet1!$B$2:$J$2</c:f>
              <c:numCache>
                <c:formatCode>General</c:formatCode>
                <c:ptCount val="9"/>
                <c:pt idx="0">
                  <c:v>1</c:v>
                </c:pt>
                <c:pt idx="1">
                  <c:v>2</c:v>
                </c:pt>
                <c:pt idx="2">
                  <c:v>3</c:v>
                </c:pt>
                <c:pt idx="3">
                  <c:v>4</c:v>
                </c:pt>
                <c:pt idx="4">
                  <c:v>5</c:v>
                </c:pt>
                <c:pt idx="5">
                  <c:v>6</c:v>
                </c:pt>
                <c:pt idx="6">
                  <c:v>7</c:v>
                </c:pt>
                <c:pt idx="7">
                  <c:v>8</c:v>
                </c:pt>
                <c:pt idx="8">
                  <c:v>9</c:v>
                </c:pt>
              </c:numCache>
            </c:numRef>
          </c:yVal>
          <c:smooth val="1"/>
          <c:extLst>
            <c:ext xmlns:c16="http://schemas.microsoft.com/office/drawing/2014/chart" uri="{C3380CC4-5D6E-409C-BE32-E72D297353CC}">
              <c16:uniqueId val="{00000000-0A61-4915-9585-7E976BE764F5}"/>
            </c:ext>
          </c:extLst>
        </c:ser>
        <c:dLbls>
          <c:showLegendKey val="0"/>
          <c:showVal val="0"/>
          <c:showCatName val="0"/>
          <c:showSerName val="0"/>
          <c:showPercent val="0"/>
          <c:showBubbleSize val="0"/>
        </c:dLbls>
        <c:axId val="423157904"/>
        <c:axId val="423158296"/>
      </c:scatterChart>
      <c:valAx>
        <c:axId val="423157904"/>
        <c:scaling>
          <c:orientation val="minMax"/>
          <c:max val="2075"/>
          <c:min val="18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158296"/>
        <c:crosses val="autoZero"/>
        <c:crossBetween val="midCat"/>
      </c:valAx>
      <c:valAx>
        <c:axId val="423158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157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33965243629881E-2"/>
          <c:y val="9.5760118144716688E-2"/>
          <c:w val="0.89223353058433585"/>
          <c:h val="0.8795714645885252"/>
        </c:manualLayout>
      </c:layout>
      <c:barChart>
        <c:barDir val="bar"/>
        <c:grouping val="clustered"/>
        <c:varyColors val="0"/>
        <c:ser>
          <c:idx val="4"/>
          <c:order val="0"/>
          <c:tx>
            <c:strRef>
              <c:f>Sheet1!$B$1</c:f>
              <c:strCache>
                <c:ptCount val="1"/>
                <c:pt idx="0">
                  <c:v>1995</c:v>
                </c:pt>
              </c:strCache>
            </c:strRef>
          </c:tx>
          <c:spPr>
            <a:solidFill>
              <a:schemeClr val="accent5"/>
            </a:solidFill>
            <a:ln>
              <a:noFill/>
            </a:ln>
            <a:effectLst/>
          </c:spPr>
          <c:invertIfNegative val="0"/>
          <c:cat>
            <c:strRef>
              <c:f>Sheet1!$A$2:$A$9</c:f>
              <c:strCache>
                <c:ptCount val="6"/>
                <c:pt idx="0">
                  <c:v>Yemen</c:v>
                </c:pt>
                <c:pt idx="1">
                  <c:v>Mexico</c:v>
                </c:pt>
                <c:pt idx="2">
                  <c:v>Brazil</c:v>
                </c:pt>
                <c:pt idx="3">
                  <c:v>USA</c:v>
                </c:pt>
                <c:pt idx="4">
                  <c:v>Russia</c:v>
                </c:pt>
                <c:pt idx="5">
                  <c:v>Italy</c:v>
                </c:pt>
              </c:strCache>
            </c:strRef>
          </c:cat>
          <c:val>
            <c:numRef>
              <c:f>Sheet1!$B$2:$B$9</c:f>
              <c:numCache>
                <c:formatCode>General</c:formatCode>
                <c:ptCount val="6"/>
                <c:pt idx="0">
                  <c:v>7.5250000000000004</c:v>
                </c:pt>
                <c:pt idx="1">
                  <c:v>3.0179999999999998</c:v>
                </c:pt>
                <c:pt idx="2">
                  <c:v>2.5859999999999999</c:v>
                </c:pt>
                <c:pt idx="3">
                  <c:v>1.978</c:v>
                </c:pt>
                <c:pt idx="4">
                  <c:v>1.337</c:v>
                </c:pt>
                <c:pt idx="5">
                  <c:v>1.19</c:v>
                </c:pt>
              </c:numCache>
            </c:numRef>
          </c:val>
          <c:extLst>
            <c:ext xmlns:c16="http://schemas.microsoft.com/office/drawing/2014/chart" uri="{C3380CC4-5D6E-409C-BE32-E72D297353CC}">
              <c16:uniqueId val="{00000000-B927-4F0B-8EC6-C713C028F531}"/>
            </c:ext>
          </c:extLst>
        </c:ser>
        <c:ser>
          <c:idx val="2"/>
          <c:order val="1"/>
          <c:tx>
            <c:strRef>
              <c:f>Sheet1!$C$1</c:f>
              <c:strCache>
                <c:ptCount val="1"/>
                <c:pt idx="0">
                  <c:v>2000</c:v>
                </c:pt>
              </c:strCache>
            </c:strRef>
          </c:tx>
          <c:spPr>
            <a:solidFill>
              <a:schemeClr val="accent3"/>
            </a:solidFill>
            <a:ln>
              <a:noFill/>
            </a:ln>
            <a:effectLst/>
          </c:spPr>
          <c:invertIfNegative val="0"/>
          <c:cat>
            <c:strRef>
              <c:f>Sheet1!$A$2:$A$9</c:f>
              <c:strCache>
                <c:ptCount val="6"/>
                <c:pt idx="0">
                  <c:v>Yemen</c:v>
                </c:pt>
                <c:pt idx="1">
                  <c:v>Mexico</c:v>
                </c:pt>
                <c:pt idx="2">
                  <c:v>Brazil</c:v>
                </c:pt>
                <c:pt idx="3">
                  <c:v>USA</c:v>
                </c:pt>
                <c:pt idx="4">
                  <c:v>Russia</c:v>
                </c:pt>
                <c:pt idx="5">
                  <c:v>Italy</c:v>
                </c:pt>
              </c:strCache>
            </c:strRef>
          </c:cat>
          <c:val>
            <c:numRef>
              <c:f>Sheet1!$C$2:$C$9</c:f>
              <c:numCache>
                <c:formatCode>General</c:formatCode>
                <c:ptCount val="6"/>
                <c:pt idx="0">
                  <c:v>6.3129999999999997</c:v>
                </c:pt>
                <c:pt idx="1">
                  <c:v>2.7160000000000002</c:v>
                </c:pt>
                <c:pt idx="2">
                  <c:v>2.2999999999999998</c:v>
                </c:pt>
                <c:pt idx="3">
                  <c:v>2.056</c:v>
                </c:pt>
                <c:pt idx="4">
                  <c:v>1.1950000000000001</c:v>
                </c:pt>
                <c:pt idx="5">
                  <c:v>1.26</c:v>
                </c:pt>
              </c:numCache>
            </c:numRef>
          </c:val>
          <c:extLst>
            <c:ext xmlns:c16="http://schemas.microsoft.com/office/drawing/2014/chart" uri="{C3380CC4-5D6E-409C-BE32-E72D297353CC}">
              <c16:uniqueId val="{00000001-B927-4F0B-8EC6-C713C028F531}"/>
            </c:ext>
          </c:extLst>
        </c:ser>
        <c:ser>
          <c:idx val="0"/>
          <c:order val="2"/>
          <c:tx>
            <c:strRef>
              <c:f>Sheet1!$D$1</c:f>
              <c:strCache>
                <c:ptCount val="1"/>
                <c:pt idx="0">
                  <c:v>2005</c:v>
                </c:pt>
              </c:strCache>
            </c:strRef>
          </c:tx>
          <c:spPr>
            <a:solidFill>
              <a:schemeClr val="accent1"/>
            </a:solidFill>
            <a:ln>
              <a:noFill/>
            </a:ln>
            <a:effectLst/>
          </c:spPr>
          <c:invertIfNegative val="0"/>
          <c:cat>
            <c:strRef>
              <c:f>Sheet1!$A$2:$A$9</c:f>
              <c:strCache>
                <c:ptCount val="6"/>
                <c:pt idx="0">
                  <c:v>Yemen</c:v>
                </c:pt>
                <c:pt idx="1">
                  <c:v>Mexico</c:v>
                </c:pt>
                <c:pt idx="2">
                  <c:v>Brazil</c:v>
                </c:pt>
                <c:pt idx="3">
                  <c:v>USA</c:v>
                </c:pt>
                <c:pt idx="4">
                  <c:v>Russia</c:v>
                </c:pt>
                <c:pt idx="5">
                  <c:v>Italy</c:v>
                </c:pt>
              </c:strCache>
            </c:strRef>
          </c:cat>
          <c:val>
            <c:numRef>
              <c:f>Sheet1!$D$2:$D$9</c:f>
              <c:numCache>
                <c:formatCode>General</c:formatCode>
                <c:ptCount val="6"/>
                <c:pt idx="0">
                  <c:v>5.4249999999999998</c:v>
                </c:pt>
                <c:pt idx="1">
                  <c:v>2.4950000000000001</c:v>
                </c:pt>
                <c:pt idx="2">
                  <c:v>1.9750000000000001</c:v>
                </c:pt>
                <c:pt idx="3">
                  <c:v>2.0569999999999999</c:v>
                </c:pt>
                <c:pt idx="4">
                  <c:v>1.294</c:v>
                </c:pt>
                <c:pt idx="5">
                  <c:v>1.34</c:v>
                </c:pt>
              </c:numCache>
            </c:numRef>
          </c:val>
          <c:extLst>
            <c:ext xmlns:c16="http://schemas.microsoft.com/office/drawing/2014/chart" uri="{C3380CC4-5D6E-409C-BE32-E72D297353CC}">
              <c16:uniqueId val="{00000002-B927-4F0B-8EC6-C713C028F531}"/>
            </c:ext>
          </c:extLst>
        </c:ser>
        <c:ser>
          <c:idx val="1"/>
          <c:order val="3"/>
          <c:tx>
            <c:strRef>
              <c:f>Sheet1!$E$1</c:f>
              <c:strCache>
                <c:ptCount val="1"/>
                <c:pt idx="0">
                  <c:v>2010</c:v>
                </c:pt>
              </c:strCache>
            </c:strRef>
          </c:tx>
          <c:spPr>
            <a:solidFill>
              <a:schemeClr val="accent2"/>
            </a:solidFill>
            <a:ln>
              <a:noFill/>
            </a:ln>
            <a:effectLst/>
          </c:spPr>
          <c:invertIfNegative val="0"/>
          <c:cat>
            <c:strRef>
              <c:f>Sheet1!$A$2:$A$9</c:f>
              <c:strCache>
                <c:ptCount val="6"/>
                <c:pt idx="0">
                  <c:v>Yemen</c:v>
                </c:pt>
                <c:pt idx="1">
                  <c:v>Mexico</c:v>
                </c:pt>
                <c:pt idx="2">
                  <c:v>Brazil</c:v>
                </c:pt>
                <c:pt idx="3">
                  <c:v>USA</c:v>
                </c:pt>
                <c:pt idx="4">
                  <c:v>Russia</c:v>
                </c:pt>
                <c:pt idx="5">
                  <c:v>Italy</c:v>
                </c:pt>
              </c:strCache>
            </c:strRef>
          </c:cat>
          <c:val>
            <c:numRef>
              <c:f>Sheet1!$E$2:$E$9</c:f>
              <c:numCache>
                <c:formatCode>General</c:formatCode>
                <c:ptCount val="6"/>
                <c:pt idx="0">
                  <c:v>4.6740000000000004</c:v>
                </c:pt>
                <c:pt idx="1">
                  <c:v>2.3410000000000002</c:v>
                </c:pt>
                <c:pt idx="2">
                  <c:v>1.8049999999999999</c:v>
                </c:pt>
                <c:pt idx="3">
                  <c:v>1.931</c:v>
                </c:pt>
                <c:pt idx="4">
                  <c:v>1.5669999999999999</c:v>
                </c:pt>
                <c:pt idx="5">
                  <c:v>1.46</c:v>
                </c:pt>
              </c:numCache>
            </c:numRef>
          </c:val>
          <c:extLst>
            <c:ext xmlns:c16="http://schemas.microsoft.com/office/drawing/2014/chart" uri="{C3380CC4-5D6E-409C-BE32-E72D297353CC}">
              <c16:uniqueId val="{00000003-B927-4F0B-8EC6-C713C028F531}"/>
            </c:ext>
          </c:extLst>
        </c:ser>
        <c:ser>
          <c:idx val="3"/>
          <c:order val="4"/>
          <c:tx>
            <c:strRef>
              <c:f>Sheet1!$F$1</c:f>
              <c:strCache>
                <c:ptCount val="1"/>
                <c:pt idx="0">
                  <c:v>2015</c:v>
                </c:pt>
              </c:strCache>
            </c:strRef>
          </c:tx>
          <c:spPr>
            <a:solidFill>
              <a:schemeClr val="accent4"/>
            </a:solidFill>
            <a:ln>
              <a:noFill/>
            </a:ln>
            <a:effectLst/>
          </c:spPr>
          <c:invertIfNegative val="0"/>
          <c:cat>
            <c:strRef>
              <c:f>Sheet1!$A$2:$A$9</c:f>
              <c:strCache>
                <c:ptCount val="6"/>
                <c:pt idx="0">
                  <c:v>Yemen</c:v>
                </c:pt>
                <c:pt idx="1">
                  <c:v>Mexico</c:v>
                </c:pt>
                <c:pt idx="2">
                  <c:v>Brazil</c:v>
                </c:pt>
                <c:pt idx="3">
                  <c:v>USA</c:v>
                </c:pt>
                <c:pt idx="4">
                  <c:v>Russia</c:v>
                </c:pt>
                <c:pt idx="5">
                  <c:v>Italy</c:v>
                </c:pt>
              </c:strCache>
            </c:strRef>
          </c:cat>
          <c:val>
            <c:numRef>
              <c:f>Sheet1!$F$2:$F$9</c:f>
              <c:numCache>
                <c:formatCode>General</c:formatCode>
                <c:ptCount val="6"/>
                <c:pt idx="0">
                  <c:v>4.1040000000000001</c:v>
                </c:pt>
                <c:pt idx="1">
                  <c:v>2.2149999999999999</c:v>
                </c:pt>
                <c:pt idx="2">
                  <c:v>1.74</c:v>
                </c:pt>
                <c:pt idx="3">
                  <c:v>1.8434999999999999</c:v>
                </c:pt>
                <c:pt idx="4">
                  <c:v>1.75</c:v>
                </c:pt>
                <c:pt idx="5">
                  <c:v>1.35</c:v>
                </c:pt>
              </c:numCache>
            </c:numRef>
          </c:val>
          <c:extLst>
            <c:ext xmlns:c16="http://schemas.microsoft.com/office/drawing/2014/chart" uri="{C3380CC4-5D6E-409C-BE32-E72D297353CC}">
              <c16:uniqueId val="{00000004-B927-4F0B-8EC6-C713C028F531}"/>
            </c:ext>
          </c:extLst>
        </c:ser>
        <c:ser>
          <c:idx val="5"/>
          <c:order val="5"/>
          <c:tx>
            <c:strRef>
              <c:f>Sheet1!$G$1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6"/>
                <c:pt idx="0">
                  <c:v>Yemen</c:v>
                </c:pt>
                <c:pt idx="1">
                  <c:v>Mexico</c:v>
                </c:pt>
                <c:pt idx="2">
                  <c:v>Brazil</c:v>
                </c:pt>
                <c:pt idx="3">
                  <c:v>USA</c:v>
                </c:pt>
                <c:pt idx="4">
                  <c:v>Russia</c:v>
                </c:pt>
                <c:pt idx="5">
                  <c:v>Italy</c:v>
                </c:pt>
              </c:strCache>
            </c:strRef>
          </c:cat>
          <c:val>
            <c:numRef>
              <c:f>Sheet1!$G$2:$G$9</c:f>
              <c:numCache>
                <c:formatCode>General</c:formatCode>
                <c:ptCount val="6"/>
                <c:pt idx="0">
                  <c:v>3.8</c:v>
                </c:pt>
                <c:pt idx="1">
                  <c:v>2.1</c:v>
                </c:pt>
                <c:pt idx="2">
                  <c:v>1.7</c:v>
                </c:pt>
                <c:pt idx="3">
                  <c:v>1.7</c:v>
                </c:pt>
                <c:pt idx="4">
                  <c:v>1.6</c:v>
                </c:pt>
                <c:pt idx="5">
                  <c:v>1.3</c:v>
                </c:pt>
              </c:numCache>
            </c:numRef>
          </c:val>
          <c:extLst>
            <c:ext xmlns:c16="http://schemas.microsoft.com/office/drawing/2014/chart" uri="{C3380CC4-5D6E-409C-BE32-E72D297353CC}">
              <c16:uniqueId val="{00000001-3096-4081-8EF3-969B11AA3BE8}"/>
            </c:ext>
          </c:extLst>
        </c:ser>
        <c:dLbls>
          <c:showLegendKey val="0"/>
          <c:showVal val="0"/>
          <c:showCatName val="0"/>
          <c:showSerName val="0"/>
          <c:showPercent val="0"/>
          <c:showBubbleSize val="0"/>
        </c:dLbls>
        <c:gapWidth val="182"/>
        <c:axId val="562878576"/>
        <c:axId val="562875832"/>
      </c:barChart>
      <c:catAx>
        <c:axId val="56287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62875832"/>
        <c:crosses val="autoZero"/>
        <c:auto val="1"/>
        <c:lblAlgn val="ctr"/>
        <c:lblOffset val="100"/>
        <c:tickLblSkip val="1"/>
        <c:tickMarkSkip val="1"/>
        <c:noMultiLvlLbl val="0"/>
      </c:catAx>
      <c:valAx>
        <c:axId val="562875832"/>
        <c:scaling>
          <c:orientation val="minMax"/>
          <c:max val="8"/>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562878576"/>
        <c:crosses val="autoZero"/>
        <c:crossBetween val="between"/>
      </c:valAx>
      <c:spPr>
        <a:noFill/>
        <a:ln>
          <a:noFill/>
        </a:ln>
        <a:effectLst/>
      </c:spPr>
    </c:plotArea>
    <c:legend>
      <c:legendPos val="b"/>
      <c:layout>
        <c:manualLayout>
          <c:xMode val="edge"/>
          <c:yMode val="edge"/>
          <c:x val="0.89169084321028602"/>
          <c:y val="0.49014238524869319"/>
          <c:w val="6.325500721430366E-2"/>
          <c:h val="0.394646104486407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69417771565617"/>
          <c:y val="2.6402637769039478E-2"/>
          <c:w val="0.83885112743656365"/>
          <c:h val="0.90679585374639637"/>
        </c:manualLayout>
      </c:layout>
      <c:barChart>
        <c:barDir val="bar"/>
        <c:grouping val="clustered"/>
        <c:varyColors val="0"/>
        <c:ser>
          <c:idx val="0"/>
          <c:order val="0"/>
          <c:tx>
            <c:strRef>
              <c:f>Sheet1!$B$1</c:f>
              <c:strCache>
                <c:ptCount val="1"/>
                <c:pt idx="0">
                  <c:v>2005</c:v>
                </c:pt>
              </c:strCache>
            </c:strRef>
          </c:tx>
          <c:spPr>
            <a:solidFill>
              <a:schemeClr val="accent1"/>
            </a:solidFill>
            <a:ln>
              <a:noFill/>
            </a:ln>
            <a:effectLst/>
          </c:spPr>
          <c:invertIfNegative val="0"/>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Sheet1!$B$2:$B$13</c:f>
              <c:numCache>
                <c:formatCode>General</c:formatCode>
                <c:ptCount val="12"/>
                <c:pt idx="0">
                  <c:v>2.0569999999999999</c:v>
                </c:pt>
                <c:pt idx="1">
                  <c:v>1.94</c:v>
                </c:pt>
                <c:pt idx="2">
                  <c:v>1.8069999999999999</c:v>
                </c:pt>
                <c:pt idx="3">
                  <c:v>1.77</c:v>
                </c:pt>
                <c:pt idx="4">
                  <c:v>1.71</c:v>
                </c:pt>
                <c:pt idx="5">
                  <c:v>1.76</c:v>
                </c:pt>
                <c:pt idx="6">
                  <c:v>1.54</c:v>
                </c:pt>
                <c:pt idx="7">
                  <c:v>1.33</c:v>
                </c:pt>
                <c:pt idx="8">
                  <c:v>1.34</c:v>
                </c:pt>
                <c:pt idx="9">
                  <c:v>1.26</c:v>
                </c:pt>
                <c:pt idx="10">
                  <c:v>1.34</c:v>
                </c:pt>
                <c:pt idx="11">
                  <c:v>1.0760000000000001</c:v>
                </c:pt>
              </c:numCache>
            </c:numRef>
          </c:val>
          <c:extLst>
            <c:ext xmlns:c16="http://schemas.microsoft.com/office/drawing/2014/chart" uri="{C3380CC4-5D6E-409C-BE32-E72D297353CC}">
              <c16:uniqueId val="{00000000-BBF5-4F56-9567-DAF0AA021F82}"/>
            </c:ext>
          </c:extLst>
        </c:ser>
        <c:ser>
          <c:idx val="1"/>
          <c:order val="1"/>
          <c:tx>
            <c:strRef>
              <c:f>Sheet1!$C$1</c:f>
              <c:strCache>
                <c:ptCount val="1"/>
                <c:pt idx="0">
                  <c:v>2010</c:v>
                </c:pt>
              </c:strCache>
            </c:strRef>
          </c:tx>
          <c:spPr>
            <a:solidFill>
              <a:schemeClr val="accent2"/>
            </a:solidFill>
            <a:ln>
              <a:noFill/>
            </a:ln>
            <a:effectLst/>
          </c:spPr>
          <c:invertIfNegative val="0"/>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Sheet1!$C$2:$C$13</c:f>
              <c:numCache>
                <c:formatCode>##0.00;\-##0.00;0</c:formatCode>
                <c:ptCount val="12"/>
                <c:pt idx="0">
                  <c:v>1.931</c:v>
                </c:pt>
                <c:pt idx="1">
                  <c:v>2</c:v>
                </c:pt>
                <c:pt idx="2">
                  <c:v>1.9259999999999999</c:v>
                </c:pt>
                <c:pt idx="3" formatCode="General">
                  <c:v>1.98</c:v>
                </c:pt>
                <c:pt idx="4" formatCode="General">
                  <c:v>1.79</c:v>
                </c:pt>
                <c:pt idx="5" formatCode="General">
                  <c:v>1.92</c:v>
                </c:pt>
                <c:pt idx="6" formatCode="General">
                  <c:v>1.6269</c:v>
                </c:pt>
                <c:pt idx="7" formatCode="General">
                  <c:v>1.37</c:v>
                </c:pt>
                <c:pt idx="8">
                  <c:v>1.39</c:v>
                </c:pt>
                <c:pt idx="9">
                  <c:v>1.39</c:v>
                </c:pt>
                <c:pt idx="10" formatCode="General">
                  <c:v>1.46</c:v>
                </c:pt>
                <c:pt idx="11">
                  <c:v>1.226</c:v>
                </c:pt>
              </c:numCache>
            </c:numRef>
          </c:val>
          <c:extLst>
            <c:ext xmlns:c16="http://schemas.microsoft.com/office/drawing/2014/chart" uri="{C3380CC4-5D6E-409C-BE32-E72D297353CC}">
              <c16:uniqueId val="{00000001-BBF5-4F56-9567-DAF0AA021F82}"/>
            </c:ext>
          </c:extLst>
        </c:ser>
        <c:ser>
          <c:idx val="2"/>
          <c:order val="2"/>
          <c:tx>
            <c:strRef>
              <c:f>Sheet1!$D$1</c:f>
              <c:strCache>
                <c:ptCount val="1"/>
                <c:pt idx="0">
                  <c:v>2015</c:v>
                </c:pt>
              </c:strCache>
            </c:strRef>
          </c:tx>
          <c:spPr>
            <a:solidFill>
              <a:schemeClr val="accent3"/>
            </a:solidFill>
            <a:ln>
              <a:noFill/>
            </a:ln>
            <a:effectLst/>
          </c:spPr>
          <c:invertIfNegative val="0"/>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Sheet1!$D$2:$D$13</c:f>
              <c:numCache>
                <c:formatCode>General</c:formatCode>
                <c:ptCount val="12"/>
                <c:pt idx="0">
                  <c:v>1.8434999999999999</c:v>
                </c:pt>
                <c:pt idx="1">
                  <c:v>1.96</c:v>
                </c:pt>
                <c:pt idx="2">
                  <c:v>1.859</c:v>
                </c:pt>
                <c:pt idx="3">
                  <c:v>1.85</c:v>
                </c:pt>
                <c:pt idx="4">
                  <c:v>1.66</c:v>
                </c:pt>
                <c:pt idx="5">
                  <c:v>1.8</c:v>
                </c:pt>
                <c:pt idx="6">
                  <c:v>1.6</c:v>
                </c:pt>
                <c:pt idx="7">
                  <c:v>1.33</c:v>
                </c:pt>
                <c:pt idx="8">
                  <c:v>1.5</c:v>
                </c:pt>
                <c:pt idx="9">
                  <c:v>1.45</c:v>
                </c:pt>
                <c:pt idx="10">
                  <c:v>1.35</c:v>
                </c:pt>
                <c:pt idx="11">
                  <c:v>1.2390000000000001</c:v>
                </c:pt>
              </c:numCache>
            </c:numRef>
          </c:val>
          <c:extLst>
            <c:ext xmlns:c16="http://schemas.microsoft.com/office/drawing/2014/chart" uri="{C3380CC4-5D6E-409C-BE32-E72D297353CC}">
              <c16:uniqueId val="{00000002-BBF5-4F56-9567-DAF0AA021F82}"/>
            </c:ext>
          </c:extLst>
        </c:ser>
        <c:ser>
          <c:idx val="3"/>
          <c:order val="3"/>
          <c:tx>
            <c:strRef>
              <c:f>Sheet1!$E$1</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Sheet1!$E$2:$E$13</c:f>
              <c:numCache>
                <c:formatCode>General</c:formatCode>
                <c:ptCount val="12"/>
                <c:pt idx="0">
                  <c:v>1.7</c:v>
                </c:pt>
                <c:pt idx="1">
                  <c:v>1.9</c:v>
                </c:pt>
                <c:pt idx="2">
                  <c:v>1.7</c:v>
                </c:pt>
                <c:pt idx="3">
                  <c:v>1.8</c:v>
                </c:pt>
                <c:pt idx="4">
                  <c:v>1.6</c:v>
                </c:pt>
                <c:pt idx="5">
                  <c:v>1.7</c:v>
                </c:pt>
                <c:pt idx="6">
                  <c:v>1.5</c:v>
                </c:pt>
                <c:pt idx="7">
                  <c:v>1.3</c:v>
                </c:pt>
                <c:pt idx="8">
                  <c:v>1.6</c:v>
                </c:pt>
                <c:pt idx="9">
                  <c:v>1.4</c:v>
                </c:pt>
                <c:pt idx="10">
                  <c:v>1.3</c:v>
                </c:pt>
                <c:pt idx="11">
                  <c:v>1</c:v>
                </c:pt>
              </c:numCache>
            </c:numRef>
          </c:val>
          <c:extLst>
            <c:ext xmlns:c16="http://schemas.microsoft.com/office/drawing/2014/chart" uri="{C3380CC4-5D6E-409C-BE32-E72D297353CC}">
              <c16:uniqueId val="{00000001-544C-420D-847E-4839E94897B3}"/>
            </c:ext>
          </c:extLst>
        </c:ser>
        <c:dLbls>
          <c:showLegendKey val="0"/>
          <c:showVal val="0"/>
          <c:showCatName val="0"/>
          <c:showSerName val="0"/>
          <c:showPercent val="0"/>
          <c:showBubbleSize val="0"/>
        </c:dLbls>
        <c:gapWidth val="182"/>
        <c:axId val="220343392"/>
        <c:axId val="220345744"/>
      </c:barChart>
      <c:catAx>
        <c:axId val="22034339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5744"/>
        <c:crosses val="autoZero"/>
        <c:auto val="1"/>
        <c:lblAlgn val="ctr"/>
        <c:lblOffset val="100"/>
        <c:noMultiLvlLbl val="0"/>
      </c:catAx>
      <c:valAx>
        <c:axId val="22034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3392"/>
        <c:crosses val="autoZero"/>
        <c:crossBetween val="between"/>
      </c:valAx>
      <c:spPr>
        <a:noFill/>
        <a:ln>
          <a:noFill/>
        </a:ln>
        <a:effectLst/>
      </c:spPr>
    </c:plotArea>
    <c:legend>
      <c:legendPos val="b"/>
      <c:layout>
        <c:manualLayout>
          <c:xMode val="edge"/>
          <c:yMode val="edge"/>
          <c:x val="0.86527155803637756"/>
          <c:y val="7.4900900335617776E-2"/>
          <c:w val="5.6172509455185905E-2"/>
          <c:h val="0.203279899333564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75067537043089E-2"/>
          <c:y val="4.1074150778150131E-2"/>
          <c:w val="0.88169693074080024"/>
          <c:h val="0.83080293880068901"/>
        </c:manualLayout>
      </c:layout>
      <c:bubbleChart>
        <c:varyColors val="0"/>
        <c:ser>
          <c:idx val="0"/>
          <c:order val="0"/>
          <c:tx>
            <c:strRef>
              <c:f>Sheet1!$B$1</c:f>
              <c:strCache>
                <c:ptCount val="1"/>
                <c:pt idx="0">
                  <c:v>TFR</c:v>
                </c:pt>
              </c:strCache>
            </c:strRef>
          </c:tx>
          <c:spPr>
            <a:solidFill>
              <a:schemeClr val="accent1">
                <a:alpha val="75000"/>
              </a:schemeClr>
            </a:solidFill>
            <a:ln>
              <a:noFill/>
            </a:ln>
            <a:effectLst/>
          </c:spPr>
          <c:invertIfNegative val="0"/>
          <c:dLbls>
            <c:dLbl>
              <c:idx val="0"/>
              <c:layout>
                <c:manualLayout>
                  <c:x val="-3.850596842510589E-2"/>
                  <c:y val="-0.1032103112789725"/>
                </c:manualLayout>
              </c:layout>
              <c:tx>
                <c:rich>
                  <a:bodyPr/>
                  <a:lstStyle/>
                  <a:p>
                    <a:fld id="{3388CEFE-19F6-47F4-8C38-A01F34D79E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7D9-40D2-B760-C529E2E48C80}"/>
                </c:ext>
              </c:extLst>
            </c:dLbl>
            <c:dLbl>
              <c:idx val="1"/>
              <c:layout>
                <c:manualLayout>
                  <c:x val="2.3103581055063535E-2"/>
                  <c:y val="-2.8802877566224797E-2"/>
                </c:manualLayout>
              </c:layout>
              <c:tx>
                <c:rich>
                  <a:bodyPr/>
                  <a:lstStyle/>
                  <a:p>
                    <a:fld id="{31176A95-7D0A-416A-8AE9-B202B4ECC4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7D9-40D2-B760-C529E2E48C80}"/>
                </c:ext>
              </c:extLst>
            </c:dLbl>
            <c:dLbl>
              <c:idx val="2"/>
              <c:layout>
                <c:manualLayout>
                  <c:x val="-5.2368117058144127E-2"/>
                  <c:y val="8.6408632698674478E-2"/>
                </c:manualLayout>
              </c:layout>
              <c:tx>
                <c:rich>
                  <a:bodyPr/>
                  <a:lstStyle/>
                  <a:p>
                    <a:fld id="{F9BBD849-2F80-4F45-A977-F8C8503C95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7D9-40D2-B760-C529E2E48C80}"/>
                </c:ext>
              </c:extLst>
            </c:dLbl>
            <c:dLbl>
              <c:idx val="3"/>
              <c:layout>
                <c:manualLayout>
                  <c:x val="-1.5402387370042469E-2"/>
                  <c:y val="-6.960695411837689E-2"/>
                </c:manualLayout>
              </c:layout>
              <c:tx>
                <c:rich>
                  <a:bodyPr/>
                  <a:lstStyle/>
                  <a:p>
                    <a:fld id="{5CF8E931-A902-41B1-8830-EF471FF78C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7D9-40D2-B760-C529E2E48C80}"/>
                </c:ext>
              </c:extLst>
            </c:dLbl>
            <c:dLbl>
              <c:idx val="4"/>
              <c:layout>
                <c:manualLayout>
                  <c:x val="-8.7793608009241436E-2"/>
                  <c:y val="-7.2007193915562304E-2"/>
                </c:manualLayout>
              </c:layout>
              <c:tx>
                <c:rich>
                  <a:bodyPr/>
                  <a:lstStyle/>
                  <a:p>
                    <a:fld id="{F2A7751E-8A45-41BD-8B1E-2246B04F5D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7D9-40D2-B760-C529E2E48C80}"/>
                </c:ext>
              </c:extLst>
            </c:dLbl>
            <c:dLbl>
              <c:idx val="5"/>
              <c:layout>
                <c:manualLayout>
                  <c:x val="-0.10627647285329227"/>
                  <c:y val="6.7206714321191394E-2"/>
                </c:manualLayout>
              </c:layout>
              <c:tx>
                <c:rich>
                  <a:bodyPr/>
                  <a:lstStyle/>
                  <a:p>
                    <a:fld id="{E2C2349F-D930-4747-91D7-D4F58343F7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7D9-40D2-B760-C529E2E48C80}"/>
                </c:ext>
              </c:extLst>
            </c:dLbl>
            <c:dLbl>
              <c:idx val="6"/>
              <c:layout>
                <c:manualLayout>
                  <c:x val="-8.5486905916056469E-2"/>
                  <c:y val="4.0804076552151743E-2"/>
                </c:manualLayout>
              </c:layout>
              <c:tx>
                <c:rich>
                  <a:bodyPr/>
                  <a:lstStyle/>
                  <a:p>
                    <a:fld id="{FBAEE6EB-38B1-4076-ADC5-3721F41B05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7D9-40D2-B760-C529E2E48C80}"/>
                </c:ext>
              </c:extLst>
            </c:dLbl>
            <c:dLbl>
              <c:idx val="7"/>
              <c:layout>
                <c:manualLayout>
                  <c:x val="-0.12206781900257235"/>
                  <c:y val="0.12721270925082656"/>
                </c:manualLayout>
              </c:layout>
              <c:tx>
                <c:rich>
                  <a:bodyPr/>
                  <a:lstStyle/>
                  <a:p>
                    <a:fld id="{0DDF0708-2A46-4A93-A95A-5B7C2017456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7D9-40D2-B760-C529E2E48C80}"/>
                </c:ext>
              </c:extLst>
            </c:dLbl>
            <c:dLbl>
              <c:idx val="8"/>
              <c:tx>
                <c:rich>
                  <a:bodyPr/>
                  <a:lstStyle/>
                  <a:p>
                    <a:fld id="{C5F2C6A7-919E-4D3D-8941-11DF1A212D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7D9-40D2-B760-C529E2E48C80}"/>
                </c:ext>
              </c:extLst>
            </c:dLbl>
            <c:dLbl>
              <c:idx val="9"/>
              <c:tx>
                <c:rich>
                  <a:bodyPr/>
                  <a:lstStyle/>
                  <a:p>
                    <a:fld id="{6EE255DB-81D2-40AE-99D1-E173E2D939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7D9-40D2-B760-C529E2E48C80}"/>
                </c:ext>
              </c:extLst>
            </c:dLbl>
            <c:dLbl>
              <c:idx val="10"/>
              <c:layout>
                <c:manualLayout>
                  <c:x val="-9.241432422025414E-2"/>
                  <c:y val="7.9207913307118433E-2"/>
                </c:manualLayout>
              </c:layout>
              <c:tx>
                <c:rich>
                  <a:bodyPr/>
                  <a:lstStyle/>
                  <a:p>
                    <a:fld id="{6CB98FF4-669D-4C08-A343-209807EBF2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7D9-40D2-B760-C529E2E48C80}"/>
                </c:ext>
              </c:extLst>
            </c:dLbl>
            <c:dLbl>
              <c:idx val="11"/>
              <c:layout>
                <c:manualLayout>
                  <c:x val="-0.13399902741981176"/>
                  <c:y val="6.2406234726820407E-2"/>
                </c:manualLayout>
              </c:layout>
              <c:tx>
                <c:rich>
                  <a:bodyPr/>
                  <a:lstStyle/>
                  <a:p>
                    <a:fld id="{E48A12C3-2150-4893-B5C6-B203F7D671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7D9-40D2-B760-C529E2E48C80}"/>
                </c:ext>
              </c:extLst>
            </c:dLbl>
            <c:dLbl>
              <c:idx val="12"/>
              <c:layout>
                <c:manualLayout>
                  <c:x val="-2.1178815944566203E-2"/>
                  <c:y val="0.12961294904801199"/>
                </c:manualLayout>
              </c:layout>
              <c:tx>
                <c:rich>
                  <a:bodyPr/>
                  <a:lstStyle/>
                  <a:p>
                    <a:fld id="{850771B6-BA51-4E63-80EC-462099A59E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7D9-40D2-B760-C529E2E48C80}"/>
                </c:ext>
              </c:extLst>
            </c:dLbl>
            <c:dLbl>
              <c:idx val="13"/>
              <c:layout>
                <c:manualLayout>
                  <c:x val="-0.10628158361378852"/>
                  <c:y val="3.840383675496651E-2"/>
                </c:manualLayout>
              </c:layout>
              <c:tx>
                <c:rich>
                  <a:bodyPr/>
                  <a:lstStyle/>
                  <a:p>
                    <a:fld id="{A1E6C6B9-577C-4D48-B2A5-D834DE4E964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7D9-40D2-B760-C529E2E48C80}"/>
                </c:ext>
              </c:extLst>
            </c:dLbl>
            <c:dLbl>
              <c:idx val="14"/>
              <c:tx>
                <c:rich>
                  <a:bodyPr/>
                  <a:lstStyle/>
                  <a:p>
                    <a:fld id="{773C3CB8-7FF7-447E-8AF5-5A7AC2A469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7D9-40D2-B760-C529E2E48C80}"/>
                </c:ext>
              </c:extLst>
            </c:dLbl>
            <c:dLbl>
              <c:idx val="15"/>
              <c:tx>
                <c:rich>
                  <a:bodyPr/>
                  <a:lstStyle/>
                  <a:p>
                    <a:fld id="{7404D8EB-FA52-425F-B68C-2523459778B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7D9-40D2-B760-C529E2E48C80}"/>
                </c:ext>
              </c:extLst>
            </c:dLbl>
            <c:dLbl>
              <c:idx val="16"/>
              <c:tx>
                <c:rich>
                  <a:bodyPr/>
                  <a:lstStyle/>
                  <a:p>
                    <a:fld id="{CBFA4727-39D5-42BF-9771-6F5F59AB23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7D9-40D2-B760-C529E2E48C80}"/>
                </c:ext>
              </c:extLst>
            </c:dLbl>
            <c:dLbl>
              <c:idx val="17"/>
              <c:layout>
                <c:manualLayout>
                  <c:x val="-1.4246680610742517E-2"/>
                  <c:y val="-7.6807673509933116E-2"/>
                </c:manualLayout>
              </c:layout>
              <c:tx>
                <c:rich>
                  <a:bodyPr/>
                  <a:lstStyle/>
                  <a:p>
                    <a:fld id="{FEDE1899-42CD-43BE-9540-8D48815619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7D9-40D2-B760-C529E2E48C80}"/>
                </c:ext>
              </c:extLst>
            </c:dLbl>
            <c:dLbl>
              <c:idx val="18"/>
              <c:layout>
                <c:manualLayout>
                  <c:x val="-1.5402387370042356E-2"/>
                  <c:y val="7.4407433712747523E-2"/>
                </c:manualLayout>
              </c:layout>
              <c:tx>
                <c:rich>
                  <a:bodyPr/>
                  <a:lstStyle/>
                  <a:p>
                    <a:fld id="{CEE9FBA1-0089-4CB1-BDC7-C045A1E4C3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7D9-40D2-B760-C529E2E48C80}"/>
                </c:ext>
              </c:extLst>
            </c:dLbl>
            <c:dLbl>
              <c:idx val="19"/>
              <c:tx>
                <c:rich>
                  <a:bodyPr/>
                  <a:lstStyle/>
                  <a:p>
                    <a:fld id="{CAA80B69-99F5-4ECA-93C0-EE1BF5ADD5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7D9-40D2-B760-C529E2E48C80}"/>
                </c:ext>
              </c:extLst>
            </c:dLbl>
            <c:dLbl>
              <c:idx val="20"/>
              <c:layout>
                <c:manualLayout>
                  <c:x val="-6.1609549480169425E-3"/>
                  <c:y val="2.4002397971853981E-2"/>
                </c:manualLayout>
              </c:layout>
              <c:tx>
                <c:rich>
                  <a:bodyPr/>
                  <a:lstStyle/>
                  <a:p>
                    <a:fld id="{CEB228D6-AEDF-47E7-9C45-2E132DEC0C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7D9-40D2-B760-C529E2E48C80}"/>
                </c:ext>
              </c:extLst>
            </c:dLbl>
            <c:dLbl>
              <c:idx val="21"/>
              <c:layout>
                <c:manualLayout>
                  <c:x val="-3.850596842510589E-2"/>
                  <c:y val="-7.440743371274762E-2"/>
                </c:manualLayout>
              </c:layout>
              <c:tx>
                <c:rich>
                  <a:bodyPr/>
                  <a:lstStyle/>
                  <a:p>
                    <a:fld id="{398DA314-7C70-43D3-B10C-DB6D1709CF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C7D9-40D2-B760-C529E2E48C80}"/>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chemeClr val="accent1"/>
                </a:solidFill>
                <a:prstDash val="sysDot"/>
              </a:ln>
              <a:effectLst/>
            </c:spPr>
            <c:trendlineType val="power"/>
            <c:dispRSqr val="0"/>
            <c:dispEq val="0"/>
          </c:trendline>
          <c:xVal>
            <c:numRef>
              <c:f>Sheet1!$A$2:$A$23</c:f>
              <c:numCache>
                <c:formatCode>General</c:formatCode>
                <c:ptCount val="22"/>
                <c:pt idx="0">
                  <c:v>53100</c:v>
                </c:pt>
                <c:pt idx="1">
                  <c:v>46700</c:v>
                </c:pt>
                <c:pt idx="2">
                  <c:v>48600</c:v>
                </c:pt>
                <c:pt idx="3">
                  <c:v>11400</c:v>
                </c:pt>
                <c:pt idx="4">
                  <c:v>42600</c:v>
                </c:pt>
                <c:pt idx="5">
                  <c:v>26200</c:v>
                </c:pt>
                <c:pt idx="6">
                  <c:v>39725</c:v>
                </c:pt>
                <c:pt idx="7">
                  <c:v>4959</c:v>
                </c:pt>
                <c:pt idx="8">
                  <c:v>4130</c:v>
                </c:pt>
                <c:pt idx="9">
                  <c:v>2790</c:v>
                </c:pt>
                <c:pt idx="10">
                  <c:v>1830</c:v>
                </c:pt>
                <c:pt idx="11">
                  <c:v>1090</c:v>
                </c:pt>
                <c:pt idx="12">
                  <c:v>1960</c:v>
                </c:pt>
                <c:pt idx="13">
                  <c:v>1220</c:v>
                </c:pt>
                <c:pt idx="14">
                  <c:v>2410</c:v>
                </c:pt>
                <c:pt idx="15">
                  <c:v>550</c:v>
                </c:pt>
                <c:pt idx="16">
                  <c:v>396</c:v>
                </c:pt>
                <c:pt idx="17">
                  <c:v>1170</c:v>
                </c:pt>
                <c:pt idx="18">
                  <c:v>6130</c:v>
                </c:pt>
                <c:pt idx="19">
                  <c:v>409</c:v>
                </c:pt>
                <c:pt idx="20">
                  <c:v>47143</c:v>
                </c:pt>
                <c:pt idx="21">
                  <c:v>9950</c:v>
                </c:pt>
              </c:numCache>
            </c:numRef>
          </c:xVal>
          <c:yVal>
            <c:numRef>
              <c:f>Sheet1!$B$2:$B$23</c:f>
              <c:numCache>
                <c:formatCode>General</c:formatCode>
                <c:ptCount val="22"/>
                <c:pt idx="0">
                  <c:v>1.91</c:v>
                </c:pt>
                <c:pt idx="1">
                  <c:v>1.47</c:v>
                </c:pt>
                <c:pt idx="2">
                  <c:v>1.27</c:v>
                </c:pt>
                <c:pt idx="3">
                  <c:v>1.76</c:v>
                </c:pt>
                <c:pt idx="4">
                  <c:v>1.98</c:v>
                </c:pt>
                <c:pt idx="5">
                  <c:v>1.31</c:v>
                </c:pt>
                <c:pt idx="6">
                  <c:v>1.01</c:v>
                </c:pt>
                <c:pt idx="7">
                  <c:v>1.63</c:v>
                </c:pt>
                <c:pt idx="8">
                  <c:v>2.34</c:v>
                </c:pt>
                <c:pt idx="9">
                  <c:v>3.21</c:v>
                </c:pt>
                <c:pt idx="10">
                  <c:v>1.95</c:v>
                </c:pt>
                <c:pt idx="11">
                  <c:v>2.08</c:v>
                </c:pt>
                <c:pt idx="12">
                  <c:v>2.2999999999999998</c:v>
                </c:pt>
                <c:pt idx="13">
                  <c:v>3.41</c:v>
                </c:pt>
                <c:pt idx="14">
                  <c:v>5.46</c:v>
                </c:pt>
                <c:pt idx="15">
                  <c:v>4.08</c:v>
                </c:pt>
                <c:pt idx="16">
                  <c:v>7.18</c:v>
                </c:pt>
                <c:pt idx="17">
                  <c:v>3.79</c:v>
                </c:pt>
                <c:pt idx="18">
                  <c:v>1.47</c:v>
                </c:pt>
                <c:pt idx="19">
                  <c:v>6.02</c:v>
                </c:pt>
                <c:pt idx="20">
                  <c:v>1.27</c:v>
                </c:pt>
                <c:pt idx="21">
                  <c:v>2.15</c:v>
                </c:pt>
              </c:numCache>
            </c:numRef>
          </c:yVal>
          <c:bubbleSize>
            <c:numRef>
              <c:f>Sheet1!$C$2:$C$23</c:f>
              <c:numCache>
                <c:formatCode>General</c:formatCode>
                <c:ptCount val="22"/>
                <c:pt idx="0">
                  <c:v>324</c:v>
                </c:pt>
                <c:pt idx="1">
                  <c:v>82.1</c:v>
                </c:pt>
                <c:pt idx="2">
                  <c:v>127</c:v>
                </c:pt>
                <c:pt idx="3">
                  <c:v>144</c:v>
                </c:pt>
                <c:pt idx="4">
                  <c:v>65</c:v>
                </c:pt>
                <c:pt idx="5">
                  <c:v>51</c:v>
                </c:pt>
                <c:pt idx="6">
                  <c:v>6.98</c:v>
                </c:pt>
                <c:pt idx="7">
                  <c:v>1418</c:v>
                </c:pt>
                <c:pt idx="8">
                  <c:v>264</c:v>
                </c:pt>
                <c:pt idx="9">
                  <c:v>97.6</c:v>
                </c:pt>
                <c:pt idx="10">
                  <c:v>95.5</c:v>
                </c:pt>
                <c:pt idx="11">
                  <c:v>165</c:v>
                </c:pt>
                <c:pt idx="12">
                  <c:v>1348</c:v>
                </c:pt>
                <c:pt idx="13">
                  <c:v>197</c:v>
                </c:pt>
                <c:pt idx="14">
                  <c:v>191</c:v>
                </c:pt>
                <c:pt idx="15">
                  <c:v>105</c:v>
                </c:pt>
                <c:pt idx="16">
                  <c:v>21.5</c:v>
                </c:pt>
                <c:pt idx="17">
                  <c:v>49.7</c:v>
                </c:pt>
                <c:pt idx="18">
                  <c:v>69</c:v>
                </c:pt>
                <c:pt idx="19">
                  <c:v>81.3</c:v>
                </c:pt>
                <c:pt idx="20">
                  <c:v>4.55</c:v>
                </c:pt>
                <c:pt idx="21">
                  <c:v>129</c:v>
                </c:pt>
              </c:numCache>
            </c:numRef>
          </c:bubbleSize>
          <c:bubble3D val="0"/>
          <c:extLst>
            <c:ext xmlns:c15="http://schemas.microsoft.com/office/drawing/2012/chart" uri="{02D57815-91ED-43cb-92C2-25804820EDAC}">
              <c15:datalabelsRange>
                <c15:f>Sheet1!$D$2:$D$23</c15:f>
                <c15:dlblRangeCache>
                  <c:ptCount val="22"/>
                  <c:pt idx="0">
                    <c:v>United States</c:v>
                  </c:pt>
                  <c:pt idx="1">
                    <c:v>Germany</c:v>
                  </c:pt>
                  <c:pt idx="2">
                    <c:v>Japan</c:v>
                  </c:pt>
                  <c:pt idx="3">
                    <c:v>Russia</c:v>
                  </c:pt>
                  <c:pt idx="4">
                    <c:v>France</c:v>
                  </c:pt>
                  <c:pt idx="5">
                    <c:v>South Korea</c:v>
                  </c:pt>
                  <c:pt idx="6">
                    <c:v>Hong Kong</c:v>
                  </c:pt>
                  <c:pt idx="7">
                    <c:v>China</c:v>
                  </c:pt>
                  <c:pt idx="8">
                    <c:v>Indonesia</c:v>
                  </c:pt>
                  <c:pt idx="9">
                    <c:v>Egypt</c:v>
                  </c:pt>
                  <c:pt idx="10">
                    <c:v>Vietnam</c:v>
                  </c:pt>
                  <c:pt idx="11">
                    <c:v>Bangladesh</c:v>
                  </c:pt>
                  <c:pt idx="12">
                    <c:v>India</c:v>
                  </c:pt>
                  <c:pt idx="13">
                    <c:v>Pakistan</c:v>
                  </c:pt>
                  <c:pt idx="14">
                    <c:v>Nigeria</c:v>
                  </c:pt>
                  <c:pt idx="15">
                    <c:v>Ethiopia</c:v>
                  </c:pt>
                  <c:pt idx="16">
                    <c:v>Niger</c:v>
                  </c:pt>
                  <c:pt idx="17">
                    <c:v>Kenya</c:v>
                  </c:pt>
                  <c:pt idx="18">
                    <c:v>Thailand</c:v>
                  </c:pt>
                  <c:pt idx="19">
                    <c:v>Congo</c:v>
                  </c:pt>
                  <c:pt idx="20">
                    <c:v>Singapore</c:v>
                  </c:pt>
                  <c:pt idx="21">
                    <c:v>Mexico</c:v>
                  </c:pt>
                </c15:dlblRangeCache>
              </c15:datalabelsRange>
            </c:ext>
            <c:ext xmlns:c16="http://schemas.microsoft.com/office/drawing/2014/chart" uri="{C3380CC4-5D6E-409C-BE32-E72D297353CC}">
              <c16:uniqueId val="{00000016-C7D9-40D2-B760-C529E2E48C80}"/>
            </c:ext>
          </c:extLst>
        </c:ser>
        <c:dLbls>
          <c:showLegendKey val="0"/>
          <c:showVal val="0"/>
          <c:showCatName val="0"/>
          <c:showSerName val="0"/>
          <c:showPercent val="0"/>
          <c:showBubbleSize val="0"/>
        </c:dLbls>
        <c:bubbleScale val="100"/>
        <c:showNegBubbles val="0"/>
        <c:axId val="220346136"/>
        <c:axId val="220342608"/>
      </c:bubbleChart>
      <c:valAx>
        <c:axId val="220346136"/>
        <c:scaling>
          <c:logBase val="10"/>
          <c:orientation val="minMax"/>
          <c:max val="60000"/>
          <c:min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GPD per Capita</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2608"/>
        <c:crosses val="autoZero"/>
        <c:crossBetween val="midCat"/>
      </c:valAx>
      <c:valAx>
        <c:axId val="220342608"/>
        <c:scaling>
          <c:orientation val="minMax"/>
          <c:max val="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TFR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6136"/>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126520909954"/>
          <c:y val="2.1653543307086614E-2"/>
          <c:w val="0.81215054317671209"/>
          <c:h val="0.86023622047244097"/>
        </c:manualLayout>
      </c:layout>
      <c:barChart>
        <c:barDir val="bar"/>
        <c:grouping val="clustered"/>
        <c:varyColors val="0"/>
        <c:ser>
          <c:idx val="0"/>
          <c:order val="0"/>
          <c:tx>
            <c:strRef>
              <c:f>Sheet1!$B$1</c:f>
              <c:strCache>
                <c:ptCount val="1"/>
                <c:pt idx="0">
                  <c:v>1910 Males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UK</c:v>
                </c:pt>
                <c:pt idx="1">
                  <c:v>Italy</c:v>
                </c:pt>
                <c:pt idx="2">
                  <c:v>Japan</c:v>
                </c:pt>
                <c:pt idx="3">
                  <c:v>Sweden</c:v>
                </c:pt>
                <c:pt idx="4">
                  <c:v>United States</c:v>
                </c:pt>
              </c:strCache>
            </c:strRef>
          </c:cat>
          <c:val>
            <c:numRef>
              <c:f>Sheet1!$B$2:$B$6</c:f>
              <c:numCache>
                <c:formatCode>General</c:formatCode>
                <c:ptCount val="5"/>
                <c:pt idx="0">
                  <c:v>49</c:v>
                </c:pt>
                <c:pt idx="1">
                  <c:v>46</c:v>
                </c:pt>
                <c:pt idx="2">
                  <c:v>43</c:v>
                </c:pt>
                <c:pt idx="3">
                  <c:v>57</c:v>
                </c:pt>
                <c:pt idx="4">
                  <c:v>49</c:v>
                </c:pt>
              </c:numCache>
            </c:numRef>
          </c:val>
          <c:extLst>
            <c:ext xmlns:c16="http://schemas.microsoft.com/office/drawing/2014/chart" uri="{C3380CC4-5D6E-409C-BE32-E72D297353CC}">
              <c16:uniqueId val="{00000000-488C-40C6-B39C-E2CAD33C65A1}"/>
            </c:ext>
          </c:extLst>
        </c:ser>
        <c:ser>
          <c:idx val="1"/>
          <c:order val="1"/>
          <c:tx>
            <c:strRef>
              <c:f>Sheet1!$C$1</c:f>
              <c:strCache>
                <c:ptCount val="1"/>
                <c:pt idx="0">
                  <c:v>1910 Females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UK</c:v>
                </c:pt>
                <c:pt idx="1">
                  <c:v>Italy</c:v>
                </c:pt>
                <c:pt idx="2">
                  <c:v>Japan</c:v>
                </c:pt>
                <c:pt idx="3">
                  <c:v>Sweden</c:v>
                </c:pt>
                <c:pt idx="4">
                  <c:v>United States</c:v>
                </c:pt>
              </c:strCache>
            </c:strRef>
          </c:cat>
          <c:val>
            <c:numRef>
              <c:f>Sheet1!$C$2:$C$6</c:f>
              <c:numCache>
                <c:formatCode>General</c:formatCode>
                <c:ptCount val="5"/>
                <c:pt idx="0">
                  <c:v>53</c:v>
                </c:pt>
                <c:pt idx="1">
                  <c:v>47</c:v>
                </c:pt>
                <c:pt idx="2">
                  <c:v>43</c:v>
                </c:pt>
                <c:pt idx="3">
                  <c:v>59</c:v>
                </c:pt>
                <c:pt idx="4">
                  <c:v>53</c:v>
                </c:pt>
              </c:numCache>
            </c:numRef>
          </c:val>
          <c:extLst>
            <c:ext xmlns:c16="http://schemas.microsoft.com/office/drawing/2014/chart" uri="{C3380CC4-5D6E-409C-BE32-E72D297353CC}">
              <c16:uniqueId val="{00000001-488C-40C6-B39C-E2CAD33C65A1}"/>
            </c:ext>
          </c:extLst>
        </c:ser>
        <c:ser>
          <c:idx val="4"/>
          <c:order val="4"/>
          <c:tx>
            <c:strRef>
              <c:f>Sheet1!$F$1</c:f>
              <c:strCache>
                <c:ptCount val="1"/>
                <c:pt idx="0">
                  <c:v>2015 Males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UK</c:v>
                </c:pt>
                <c:pt idx="1">
                  <c:v>Italy</c:v>
                </c:pt>
                <c:pt idx="2">
                  <c:v>Japan</c:v>
                </c:pt>
                <c:pt idx="3">
                  <c:v>Sweden</c:v>
                </c:pt>
                <c:pt idx="4">
                  <c:v>United States</c:v>
                </c:pt>
              </c:strCache>
            </c:strRef>
          </c:cat>
          <c:val>
            <c:numRef>
              <c:f>Sheet1!$F$2:$F$6</c:f>
              <c:numCache>
                <c:formatCode>General</c:formatCode>
                <c:ptCount val="5"/>
                <c:pt idx="0">
                  <c:v>79.400000000000006</c:v>
                </c:pt>
                <c:pt idx="1">
                  <c:v>80.5</c:v>
                </c:pt>
                <c:pt idx="2">
                  <c:v>80.5</c:v>
                </c:pt>
                <c:pt idx="3">
                  <c:v>80.7</c:v>
                </c:pt>
                <c:pt idx="4">
                  <c:v>76.900000000000006</c:v>
                </c:pt>
              </c:numCache>
            </c:numRef>
          </c:val>
          <c:extLst>
            <c:ext xmlns:c16="http://schemas.microsoft.com/office/drawing/2014/chart" uri="{C3380CC4-5D6E-409C-BE32-E72D297353CC}">
              <c16:uniqueId val="{00000000-B178-486C-A6F5-861457C99455}"/>
            </c:ext>
          </c:extLst>
        </c:ser>
        <c:ser>
          <c:idx val="5"/>
          <c:order val="5"/>
          <c:tx>
            <c:strRef>
              <c:f>Sheet1!$G$1</c:f>
              <c:strCache>
                <c:ptCount val="1"/>
                <c:pt idx="0">
                  <c:v>2015 Females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UK</c:v>
                </c:pt>
                <c:pt idx="1">
                  <c:v>Italy</c:v>
                </c:pt>
                <c:pt idx="2">
                  <c:v>Japan</c:v>
                </c:pt>
                <c:pt idx="3">
                  <c:v>Sweden</c:v>
                </c:pt>
                <c:pt idx="4">
                  <c:v>United States</c:v>
                </c:pt>
              </c:strCache>
            </c:strRef>
          </c:cat>
          <c:val>
            <c:numRef>
              <c:f>Sheet1!$G$2:$G$6</c:f>
              <c:numCache>
                <c:formatCode>General</c:formatCode>
                <c:ptCount val="5"/>
                <c:pt idx="0">
                  <c:v>83</c:v>
                </c:pt>
                <c:pt idx="1">
                  <c:v>84.8</c:v>
                </c:pt>
                <c:pt idx="2">
                  <c:v>86.8</c:v>
                </c:pt>
                <c:pt idx="3">
                  <c:v>84</c:v>
                </c:pt>
                <c:pt idx="4">
                  <c:v>81.599999999999994</c:v>
                </c:pt>
              </c:numCache>
            </c:numRef>
          </c:val>
          <c:extLst>
            <c:ext xmlns:c16="http://schemas.microsoft.com/office/drawing/2014/chart" uri="{C3380CC4-5D6E-409C-BE32-E72D297353CC}">
              <c16:uniqueId val="{00000001-B178-486C-A6F5-861457C99455}"/>
            </c:ext>
          </c:extLst>
        </c:ser>
        <c:dLbls>
          <c:showLegendKey val="0"/>
          <c:showVal val="0"/>
          <c:showCatName val="0"/>
          <c:showSerName val="0"/>
          <c:showPercent val="0"/>
          <c:showBubbleSize val="0"/>
        </c:dLbls>
        <c:gapWidth val="182"/>
        <c:axId val="144795720"/>
        <c:axId val="1"/>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1998 Males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UK</c:v>
                      </c:pt>
                      <c:pt idx="1">
                        <c:v>Italy</c:v>
                      </c:pt>
                      <c:pt idx="2">
                        <c:v>Japan</c:v>
                      </c:pt>
                      <c:pt idx="3">
                        <c:v>Sweden</c:v>
                      </c:pt>
                      <c:pt idx="4">
                        <c:v>United States</c:v>
                      </c:pt>
                    </c:strCache>
                  </c:strRef>
                </c:cat>
                <c:val>
                  <c:numRef>
                    <c:extLst>
                      <c:ext uri="{02D57815-91ED-43cb-92C2-25804820EDAC}">
                        <c15:formulaRef>
                          <c15:sqref>Sheet1!$D$2:$D$6</c15:sqref>
                        </c15:formulaRef>
                      </c:ext>
                    </c:extLst>
                    <c:numCache>
                      <c:formatCode>General</c:formatCode>
                      <c:ptCount val="5"/>
                      <c:pt idx="0">
                        <c:v>75</c:v>
                      </c:pt>
                      <c:pt idx="1">
                        <c:v>75</c:v>
                      </c:pt>
                      <c:pt idx="2">
                        <c:v>77</c:v>
                      </c:pt>
                      <c:pt idx="3">
                        <c:v>76</c:v>
                      </c:pt>
                      <c:pt idx="4">
                        <c:v>73</c:v>
                      </c:pt>
                    </c:numCache>
                  </c:numRef>
                </c:val>
                <c:extLst>
                  <c:ext xmlns:c16="http://schemas.microsoft.com/office/drawing/2014/chart" uri="{C3380CC4-5D6E-409C-BE32-E72D297353CC}">
                    <c16:uniqueId val="{00000002-488C-40C6-B39C-E2CAD33C65A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1998 Females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UK</c:v>
                      </c:pt>
                      <c:pt idx="1">
                        <c:v>Italy</c:v>
                      </c:pt>
                      <c:pt idx="2">
                        <c:v>Japan</c:v>
                      </c:pt>
                      <c:pt idx="3">
                        <c:v>Sweden</c:v>
                      </c:pt>
                      <c:pt idx="4">
                        <c:v>United States</c:v>
                      </c:pt>
                    </c:strCache>
                  </c:strRef>
                </c:cat>
                <c:val>
                  <c:numRef>
                    <c:extLst xmlns:c15="http://schemas.microsoft.com/office/drawing/2012/chart">
                      <c:ext xmlns:c15="http://schemas.microsoft.com/office/drawing/2012/chart" uri="{02D57815-91ED-43cb-92C2-25804820EDAC}">
                        <c15:formulaRef>
                          <c15:sqref>Sheet1!$E$2:$E$6</c15:sqref>
                        </c15:formulaRef>
                      </c:ext>
                    </c:extLst>
                    <c:numCache>
                      <c:formatCode>General</c:formatCode>
                      <c:ptCount val="5"/>
                      <c:pt idx="0">
                        <c:v>80</c:v>
                      </c:pt>
                      <c:pt idx="1">
                        <c:v>81</c:v>
                      </c:pt>
                      <c:pt idx="2">
                        <c:v>83</c:v>
                      </c:pt>
                      <c:pt idx="3">
                        <c:v>81</c:v>
                      </c:pt>
                      <c:pt idx="4">
                        <c:v>80</c:v>
                      </c:pt>
                    </c:numCache>
                  </c:numRef>
                </c:val>
                <c:extLst xmlns:c15="http://schemas.microsoft.com/office/drawing/2012/chart">
                  <c:ext xmlns:c16="http://schemas.microsoft.com/office/drawing/2014/chart" uri="{C3380CC4-5D6E-409C-BE32-E72D297353CC}">
                    <c16:uniqueId val="{00000003-488C-40C6-B39C-E2CAD33C65A1}"/>
                  </c:ext>
                </c:extLst>
              </c15:ser>
            </c15:filteredBarSeries>
          </c:ext>
        </c:extLst>
      </c:barChart>
      <c:catAx>
        <c:axId val="144795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4479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World</c:v>
                </c:pt>
              </c:strCache>
            </c:strRef>
          </c:tx>
          <c:spPr>
            <a:ln w="28575" cap="rnd">
              <a:solidFill>
                <a:schemeClr val="accent1"/>
              </a:solidFill>
              <a:round/>
            </a:ln>
            <a:effectLst/>
          </c:spPr>
          <c:marker>
            <c:symbol val="none"/>
          </c:marker>
          <c:cat>
            <c:strRef>
              <c:f>Sheet1!$A$2:$A$61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Sheet1!$B$2:$B$61</c:f>
              <c:numCache>
                <c:formatCode>General</c:formatCode>
                <c:ptCount val="60"/>
                <c:pt idx="0">
                  <c:v>52.581938753342264</c:v>
                </c:pt>
                <c:pt idx="1">
                  <c:v>53.075128122890526</c:v>
                </c:pt>
                <c:pt idx="2">
                  <c:v>53.492443463698763</c:v>
                </c:pt>
                <c:pt idx="3">
                  <c:v>54.017538984853871</c:v>
                </c:pt>
                <c:pt idx="4">
                  <c:v>54.687530203742739</c:v>
                </c:pt>
                <c:pt idx="5">
                  <c:v>55.346933906586052</c:v>
                </c:pt>
                <c:pt idx="6">
                  <c:v>56.07848103198728</c:v>
                </c:pt>
                <c:pt idx="7">
                  <c:v>56.783773887301457</c:v>
                </c:pt>
                <c:pt idx="8">
                  <c:v>57.386273180522153</c:v>
                </c:pt>
                <c:pt idx="9">
                  <c:v>57.991999282126685</c:v>
                </c:pt>
                <c:pt idx="10">
                  <c:v>58.579758032110753</c:v>
                </c:pt>
                <c:pt idx="11">
                  <c:v>59.110458862505368</c:v>
                </c:pt>
                <c:pt idx="12">
                  <c:v>59.596507079680521</c:v>
                </c:pt>
                <c:pt idx="13">
                  <c:v>60.047324763004141</c:v>
                </c:pt>
                <c:pt idx="14">
                  <c:v>60.540663055861479</c:v>
                </c:pt>
                <c:pt idx="15">
                  <c:v>60.985455714627051</c:v>
                </c:pt>
                <c:pt idx="16">
                  <c:v>61.408803021007131</c:v>
                </c:pt>
                <c:pt idx="17">
                  <c:v>61.832664260561124</c:v>
                </c:pt>
                <c:pt idx="18">
                  <c:v>62.193422630887689</c:v>
                </c:pt>
                <c:pt idx="19">
                  <c:v>62.555472056405328</c:v>
                </c:pt>
                <c:pt idx="20">
                  <c:v>62.841744658069551</c:v>
                </c:pt>
                <c:pt idx="21">
                  <c:v>63.182508696186545</c:v>
                </c:pt>
                <c:pt idx="22">
                  <c:v>63.508920588272765</c:v>
                </c:pt>
                <c:pt idx="23">
                  <c:v>63.757035400087013</c:v>
                </c:pt>
                <c:pt idx="24">
                  <c:v>64.021570948021107</c:v>
                </c:pt>
                <c:pt idx="25">
                  <c:v>64.279107695988912</c:v>
                </c:pt>
                <c:pt idx="26">
                  <c:v>64.579495184318674</c:v>
                </c:pt>
                <c:pt idx="27">
                  <c:v>64.830556246782947</c:v>
                </c:pt>
                <c:pt idx="28">
                  <c:v>65.034499263520445</c:v>
                </c:pt>
                <c:pt idx="29">
                  <c:v>65.246968783787906</c:v>
                </c:pt>
                <c:pt idx="30">
                  <c:v>65.432919226293407</c:v>
                </c:pt>
                <c:pt idx="31">
                  <c:v>65.6180458833215</c:v>
                </c:pt>
                <c:pt idx="32">
                  <c:v>65.769659360773758</c:v>
                </c:pt>
                <c:pt idx="33">
                  <c:v>65.884025986239848</c:v>
                </c:pt>
                <c:pt idx="34">
                  <c:v>66.087433613855126</c:v>
                </c:pt>
                <c:pt idx="35">
                  <c:v>66.27387610548945</c:v>
                </c:pt>
                <c:pt idx="36">
                  <c:v>66.558013127174803</c:v>
                </c:pt>
                <c:pt idx="37">
                  <c:v>66.842966850928676</c:v>
                </c:pt>
                <c:pt idx="38">
                  <c:v>67.086240218348948</c:v>
                </c:pt>
                <c:pt idx="39">
                  <c:v>67.29361486733454</c:v>
                </c:pt>
                <c:pt idx="40">
                  <c:v>67.549020001421184</c:v>
                </c:pt>
                <c:pt idx="41">
                  <c:v>67.821726271620292</c:v>
                </c:pt>
                <c:pt idx="42">
                  <c:v>68.070347721623747</c:v>
                </c:pt>
                <c:pt idx="43">
                  <c:v>68.326211617897783</c:v>
                </c:pt>
                <c:pt idx="44">
                  <c:v>68.652623823169733</c:v>
                </c:pt>
                <c:pt idx="45">
                  <c:v>68.920303631871803</c:v>
                </c:pt>
                <c:pt idx="46">
                  <c:v>69.262382048805264</c:v>
                </c:pt>
                <c:pt idx="47">
                  <c:v>69.591690498714442</c:v>
                </c:pt>
                <c:pt idx="48">
                  <c:v>69.899479408682112</c:v>
                </c:pt>
                <c:pt idx="49">
                  <c:v>70.246508069536148</c:v>
                </c:pt>
                <c:pt idx="50">
                  <c:v>70.556582416685004</c:v>
                </c:pt>
                <c:pt idx="51">
                  <c:v>70.88397189379063</c:v>
                </c:pt>
                <c:pt idx="52">
                  <c:v>71.173432507655349</c:v>
                </c:pt>
                <c:pt idx="53">
                  <c:v>71.46580222702481</c:v>
                </c:pt>
                <c:pt idx="54">
                  <c:v>71.746032080140154</c:v>
                </c:pt>
                <c:pt idx="55">
                  <c:v>71.952146963842353</c:v>
                </c:pt>
                <c:pt idx="56">
                  <c:v>72.186106374335324</c:v>
                </c:pt>
                <c:pt idx="57">
                  <c:v>72.391242142273128</c:v>
                </c:pt>
                <c:pt idx="58">
                  <c:v>72.574102237000162</c:v>
                </c:pt>
                <c:pt idx="59">
                  <c:v>72.747131640529503</c:v>
                </c:pt>
              </c:numCache>
            </c:numRef>
          </c:val>
          <c:smooth val="0"/>
          <c:extLst>
            <c:ext xmlns:c16="http://schemas.microsoft.com/office/drawing/2014/chart" uri="{C3380CC4-5D6E-409C-BE32-E72D297353CC}">
              <c16:uniqueId val="{00000000-93E0-4721-BA40-37CD84E4CC41}"/>
            </c:ext>
          </c:extLst>
        </c:ser>
        <c:ser>
          <c:idx val="1"/>
          <c:order val="1"/>
          <c:tx>
            <c:strRef>
              <c:f>Sheet1!$C$1</c:f>
              <c:strCache>
                <c:ptCount val="1"/>
                <c:pt idx="0">
                  <c:v>High Income</c:v>
                </c:pt>
              </c:strCache>
            </c:strRef>
          </c:tx>
          <c:spPr>
            <a:ln w="28575" cap="rnd">
              <a:solidFill>
                <a:schemeClr val="accent2"/>
              </a:solidFill>
              <a:round/>
            </a:ln>
            <a:effectLst/>
          </c:spPr>
          <c:marker>
            <c:symbol val="none"/>
          </c:marker>
          <c:cat>
            <c:strRef>
              <c:f>Sheet1!$A$2:$A$61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Sheet1!$C$2:$C$61</c:f>
              <c:numCache>
                <c:formatCode>General</c:formatCode>
                <c:ptCount val="60"/>
                <c:pt idx="0">
                  <c:v>68.552833909280778</c:v>
                </c:pt>
                <c:pt idx="1">
                  <c:v>68.935668816907466</c:v>
                </c:pt>
                <c:pt idx="2">
                  <c:v>68.909647751525483</c:v>
                </c:pt>
                <c:pt idx="3">
                  <c:v>69.114675801263971</c:v>
                </c:pt>
                <c:pt idx="4">
                  <c:v>69.510133311594643</c:v>
                </c:pt>
                <c:pt idx="5">
                  <c:v>69.615897676142168</c:v>
                </c:pt>
                <c:pt idx="6">
                  <c:v>69.877362486389515</c:v>
                </c:pt>
                <c:pt idx="7">
                  <c:v>70.102699579718077</c:v>
                </c:pt>
                <c:pt idx="8">
                  <c:v>70.044282999928754</c:v>
                </c:pt>
                <c:pt idx="9">
                  <c:v>70.242162080873157</c:v>
                </c:pt>
                <c:pt idx="10">
                  <c:v>70.558589608715664</c:v>
                </c:pt>
                <c:pt idx="11">
                  <c:v>70.843321228271677</c:v>
                </c:pt>
                <c:pt idx="12">
                  <c:v>71.137946084667647</c:v>
                </c:pt>
                <c:pt idx="13">
                  <c:v>71.311109608407293</c:v>
                </c:pt>
                <c:pt idx="14">
                  <c:v>71.721671204237012</c:v>
                </c:pt>
                <c:pt idx="15">
                  <c:v>72.069209450329666</c:v>
                </c:pt>
                <c:pt idx="16">
                  <c:v>72.330112952748465</c:v>
                </c:pt>
                <c:pt idx="17">
                  <c:v>72.683655265894231</c:v>
                </c:pt>
                <c:pt idx="18">
                  <c:v>72.838468103092922</c:v>
                </c:pt>
                <c:pt idx="19">
                  <c:v>73.163401995303161</c:v>
                </c:pt>
                <c:pt idx="20">
                  <c:v>73.188398488973405</c:v>
                </c:pt>
                <c:pt idx="21">
                  <c:v>73.545123846357825</c:v>
                </c:pt>
                <c:pt idx="22">
                  <c:v>73.876825698106273</c:v>
                </c:pt>
                <c:pt idx="23">
                  <c:v>73.977152937534029</c:v>
                </c:pt>
                <c:pt idx="24">
                  <c:v>74.256498573702601</c:v>
                </c:pt>
                <c:pt idx="25">
                  <c:v>74.384467469150991</c:v>
                </c:pt>
                <c:pt idx="26">
                  <c:v>74.633063120069977</c:v>
                </c:pt>
                <c:pt idx="27">
                  <c:v>74.902004206166239</c:v>
                </c:pt>
                <c:pt idx="28">
                  <c:v>75.019397526475714</c:v>
                </c:pt>
                <c:pt idx="29">
                  <c:v>75.266115632244194</c:v>
                </c:pt>
                <c:pt idx="30">
                  <c:v>75.428234876309929</c:v>
                </c:pt>
                <c:pt idx="31">
                  <c:v>75.602934788434951</c:v>
                </c:pt>
                <c:pt idx="32">
                  <c:v>75.864048377496687</c:v>
                </c:pt>
                <c:pt idx="33">
                  <c:v>75.939204151056089</c:v>
                </c:pt>
                <c:pt idx="34">
                  <c:v>76.219680456519598</c:v>
                </c:pt>
                <c:pt idx="35">
                  <c:v>76.285507490644008</c:v>
                </c:pt>
                <c:pt idx="36">
                  <c:v>76.65692833372033</c:v>
                </c:pt>
                <c:pt idx="37">
                  <c:v>76.990857000001213</c:v>
                </c:pt>
                <c:pt idx="38">
                  <c:v>77.172618781558285</c:v>
                </c:pt>
                <c:pt idx="39">
                  <c:v>77.316472489269074</c:v>
                </c:pt>
                <c:pt idx="40">
                  <c:v>77.59380137243879</c:v>
                </c:pt>
                <c:pt idx="41">
                  <c:v>77.895553503523345</c:v>
                </c:pt>
                <c:pt idx="42">
                  <c:v>78.033790559816168</c:v>
                </c:pt>
                <c:pt idx="43">
                  <c:v>78.160908965487096</c:v>
                </c:pt>
                <c:pt idx="44">
                  <c:v>78.574733421338436</c:v>
                </c:pt>
                <c:pt idx="45">
                  <c:v>78.673396381549864</c:v>
                </c:pt>
                <c:pt idx="46">
                  <c:v>78.983456879594002</c:v>
                </c:pt>
                <c:pt idx="47">
                  <c:v>79.218514773457287</c:v>
                </c:pt>
                <c:pt idx="48">
                  <c:v>79.365988877575859</c:v>
                </c:pt>
                <c:pt idx="49">
                  <c:v>79.646586914547228</c:v>
                </c:pt>
                <c:pt idx="50">
                  <c:v>79.826213187919038</c:v>
                </c:pt>
                <c:pt idx="51">
                  <c:v>80.067766145981537</c:v>
                </c:pt>
                <c:pt idx="52">
                  <c:v>80.186773941704629</c:v>
                </c:pt>
                <c:pt idx="53">
                  <c:v>80.364781860608574</c:v>
                </c:pt>
                <c:pt idx="54">
                  <c:v>80.62339128040847</c:v>
                </c:pt>
                <c:pt idx="55">
                  <c:v>80.498519282074398</c:v>
                </c:pt>
                <c:pt idx="56">
                  <c:v>80.64386433377372</c:v>
                </c:pt>
                <c:pt idx="57">
                  <c:v>80.684364355102446</c:v>
                </c:pt>
                <c:pt idx="58">
                  <c:v>80.787339762866125</c:v>
                </c:pt>
                <c:pt idx="59">
                  <c:v>80.887366861794618</c:v>
                </c:pt>
              </c:numCache>
            </c:numRef>
          </c:val>
          <c:smooth val="0"/>
          <c:extLst>
            <c:ext xmlns:c16="http://schemas.microsoft.com/office/drawing/2014/chart" uri="{C3380CC4-5D6E-409C-BE32-E72D297353CC}">
              <c16:uniqueId val="{00000001-93E0-4721-BA40-37CD84E4CC41}"/>
            </c:ext>
          </c:extLst>
        </c:ser>
        <c:ser>
          <c:idx val="2"/>
          <c:order val="2"/>
          <c:tx>
            <c:strRef>
              <c:f>Sheet1!$D$1</c:f>
              <c:strCache>
                <c:ptCount val="1"/>
                <c:pt idx="0">
                  <c:v>Low and Middle Income</c:v>
                </c:pt>
              </c:strCache>
            </c:strRef>
          </c:tx>
          <c:spPr>
            <a:ln w="28575" cap="rnd">
              <a:solidFill>
                <a:schemeClr val="accent3"/>
              </a:solidFill>
              <a:round/>
            </a:ln>
            <a:effectLst/>
          </c:spPr>
          <c:marker>
            <c:symbol val="none"/>
          </c:marker>
          <c:cat>
            <c:strRef>
              <c:f>Sheet1!$A$2:$A$61</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Sheet1!$D$2:$D$61</c:f>
              <c:numCache>
                <c:formatCode>General</c:formatCode>
                <c:ptCount val="60"/>
                <c:pt idx="0">
                  <c:v>47.197074339192802</c:v>
                </c:pt>
                <c:pt idx="1">
                  <c:v>47.712820447096377</c:v>
                </c:pt>
                <c:pt idx="2">
                  <c:v>48.307406348114704</c:v>
                </c:pt>
                <c:pt idx="3">
                  <c:v>49.007917139167176</c:v>
                </c:pt>
                <c:pt idx="4">
                  <c:v>49.820820833703436</c:v>
                </c:pt>
                <c:pt idx="5">
                  <c:v>50.714171521556345</c:v>
                </c:pt>
                <c:pt idx="6">
                  <c:v>51.642873062300701</c:v>
                </c:pt>
                <c:pt idx="7">
                  <c:v>52.558948376696812</c:v>
                </c:pt>
                <c:pt idx="8">
                  <c:v>53.42441994304999</c:v>
                </c:pt>
                <c:pt idx="9">
                  <c:v>54.21004408041096</c:v>
                </c:pt>
                <c:pt idx="10">
                  <c:v>54.932726765838666</c:v>
                </c:pt>
                <c:pt idx="11">
                  <c:v>55.581218329687303</c:v>
                </c:pt>
                <c:pt idx="12">
                  <c:v>56.168677011163403</c:v>
                </c:pt>
                <c:pt idx="13">
                  <c:v>56.743360303290252</c:v>
                </c:pt>
                <c:pt idx="14">
                  <c:v>57.301414097139201</c:v>
                </c:pt>
                <c:pt idx="15">
                  <c:v>57.812153580501359</c:v>
                </c:pt>
                <c:pt idx="16">
                  <c:v>58.31906389046646</c:v>
                </c:pt>
                <c:pt idx="17">
                  <c:v>58.79836180461654</c:v>
                </c:pt>
                <c:pt idx="18">
                  <c:v>59.250224413395486</c:v>
                </c:pt>
                <c:pt idx="19">
                  <c:v>59.655663377389899</c:v>
                </c:pt>
                <c:pt idx="20">
                  <c:v>60.044562526528821</c:v>
                </c:pt>
                <c:pt idx="21">
                  <c:v>60.415310812787226</c:v>
                </c:pt>
                <c:pt idx="22">
                  <c:v>60.775515356629931</c:v>
                </c:pt>
                <c:pt idx="23">
                  <c:v>61.097464545869926</c:v>
                </c:pt>
                <c:pt idx="24">
                  <c:v>61.393137216246068</c:v>
                </c:pt>
                <c:pt idx="25">
                  <c:v>61.717716968890024</c:v>
                </c:pt>
                <c:pt idx="26">
                  <c:v>62.064775533820821</c:v>
                </c:pt>
                <c:pt idx="27">
                  <c:v>62.34491220695304</c:v>
                </c:pt>
                <c:pt idx="28">
                  <c:v>62.601939045568585</c:v>
                </c:pt>
                <c:pt idx="29">
                  <c:v>62.835668248114935</c:v>
                </c:pt>
                <c:pt idx="30">
                  <c:v>63.055011806391228</c:v>
                </c:pt>
                <c:pt idx="31">
                  <c:v>63.270044734412643</c:v>
                </c:pt>
                <c:pt idx="32">
                  <c:v>63.418923457000233</c:v>
                </c:pt>
                <c:pt idx="33">
                  <c:v>63.563862238025514</c:v>
                </c:pt>
                <c:pt idx="34">
                  <c:v>63.771771591346528</c:v>
                </c:pt>
                <c:pt idx="35">
                  <c:v>64.004014115501505</c:v>
                </c:pt>
                <c:pt idx="36">
                  <c:v>64.290271060308839</c:v>
                </c:pt>
                <c:pt idx="37">
                  <c:v>64.589225288123799</c:v>
                </c:pt>
                <c:pt idx="38">
                  <c:v>64.862886140916032</c:v>
                </c:pt>
                <c:pt idx="39">
                  <c:v>65.103132472345123</c:v>
                </c:pt>
                <c:pt idx="40">
                  <c:v>65.375462772341663</c:v>
                </c:pt>
                <c:pt idx="41">
                  <c:v>65.658968480266068</c:v>
                </c:pt>
                <c:pt idx="42">
                  <c:v>65.946481356876845</c:v>
                </c:pt>
                <c:pt idx="43">
                  <c:v>66.245145020524205</c:v>
                </c:pt>
                <c:pt idx="44">
                  <c:v>66.568184455763316</c:v>
                </c:pt>
                <c:pt idx="45">
                  <c:v>66.884918281061402</c:v>
                </c:pt>
                <c:pt idx="46">
                  <c:v>67.246232837171149</c:v>
                </c:pt>
                <c:pt idx="47">
                  <c:v>67.606524459436869</c:v>
                </c:pt>
                <c:pt idx="48">
                  <c:v>67.957554349497713</c:v>
                </c:pt>
                <c:pt idx="49">
                  <c:v>68.330464776681495</c:v>
                </c:pt>
                <c:pt idx="50">
                  <c:v>68.680603870626541</c:v>
                </c:pt>
                <c:pt idx="51">
                  <c:v>69.042344169521115</c:v>
                </c:pt>
                <c:pt idx="52">
                  <c:v>69.38085999709098</c:v>
                </c:pt>
                <c:pt idx="53">
                  <c:v>69.711015420495542</c:v>
                </c:pt>
                <c:pt idx="54">
                  <c:v>70.010024920698669</c:v>
                </c:pt>
                <c:pt idx="55">
                  <c:v>70.29446129906627</c:v>
                </c:pt>
                <c:pt idx="56">
                  <c:v>70.559162206402334</c:v>
                </c:pt>
                <c:pt idx="57">
                  <c:v>70.809990168444344</c:v>
                </c:pt>
                <c:pt idx="58">
                  <c:v>71.021625152444642</c:v>
                </c:pt>
                <c:pt idx="59">
                  <c:v>71.221616042320349</c:v>
                </c:pt>
              </c:numCache>
            </c:numRef>
          </c:val>
          <c:smooth val="0"/>
          <c:extLst>
            <c:ext xmlns:c16="http://schemas.microsoft.com/office/drawing/2014/chart" uri="{C3380CC4-5D6E-409C-BE32-E72D297353CC}">
              <c16:uniqueId val="{00000002-93E0-4721-BA40-37CD84E4CC41}"/>
            </c:ext>
          </c:extLst>
        </c:ser>
        <c:dLbls>
          <c:showLegendKey val="0"/>
          <c:showVal val="0"/>
          <c:showCatName val="0"/>
          <c:showSerName val="0"/>
          <c:showPercent val="0"/>
          <c:showBubbleSize val="0"/>
        </c:dLbls>
        <c:smooth val="0"/>
        <c:axId val="616593768"/>
        <c:axId val="615256552"/>
      </c:lineChart>
      <c:catAx>
        <c:axId val="61659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256552"/>
        <c:crosses val="autoZero"/>
        <c:auto val="1"/>
        <c:lblAlgn val="ctr"/>
        <c:lblOffset val="100"/>
        <c:noMultiLvlLbl val="0"/>
      </c:catAx>
      <c:valAx>
        <c:axId val="61525655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59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0.36234</cdr:x>
      <cdr:y>0.191</cdr:y>
    </cdr:from>
    <cdr:to>
      <cdr:x>0.80455</cdr:x>
      <cdr:y>0.40953</cdr:y>
    </cdr:to>
    <cdr:sp macro="" textlink="">
      <cdr:nvSpPr>
        <cdr:cNvPr id="2" name="Rectangular Callout 1"/>
        <cdr:cNvSpPr/>
      </cdr:nvSpPr>
      <cdr:spPr bwMode="auto">
        <a:xfrm xmlns:a="http://schemas.openxmlformats.org/drawingml/2006/main">
          <a:off x="3983369" y="1010584"/>
          <a:ext cx="4861450" cy="1156273"/>
        </a:xfrm>
        <a:prstGeom xmlns:a="http://schemas.openxmlformats.org/drawingml/2006/main" prst="wedgeRectCallout">
          <a:avLst>
            <a:gd name="adj1" fmla="val 75952"/>
            <a:gd name="adj2" fmla="val 159240"/>
          </a:avLst>
        </a:prstGeom>
        <a:solidFill xmlns:a="http://schemas.openxmlformats.org/drawingml/2006/main">
          <a:schemeClr val="bg1"/>
        </a:solidFill>
        <a:ln xmlns:a="http://schemas.openxmlformats.org/drawingml/2006/main" w="25400" cap="flat" cmpd="sng" algn="ctr">
          <a:solidFill>
            <a:schemeClr val="accent1">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eaLnBrk="1" hangingPunct="1"/>
          <a:r>
            <a:rPr lang="en-US" sz="1600" dirty="0">
              <a:latin typeface="+mn-lt"/>
            </a:rPr>
            <a:t>The “population explosion”</a:t>
          </a:r>
        </a:p>
        <a:p xmlns:a="http://schemas.openxmlformats.org/drawingml/2006/main">
          <a:pPr eaLnBrk="1" hangingPunct="1"/>
          <a:r>
            <a:rPr lang="en-US" sz="1600" dirty="0">
              <a:latin typeface="+mn-lt"/>
            </a:rPr>
            <a:t>Strong demographic growth, mostly in developing economies.</a:t>
          </a:r>
        </a:p>
        <a:p xmlns:a="http://schemas.openxmlformats.org/drawingml/2006/main">
          <a:pPr eaLnBrk="1" hangingPunct="1"/>
          <a:r>
            <a:rPr lang="en-US" sz="1600" dirty="0">
              <a:latin typeface="+mn-lt"/>
            </a:rPr>
            <a:t>Started after the Second World War.</a:t>
          </a:r>
        </a:p>
        <a:p xmlns:a="http://schemas.openxmlformats.org/drawingml/2006/main">
          <a:pPr eaLnBrk="1" hangingPunct="1"/>
          <a:r>
            <a:rPr lang="en-US" sz="1600" dirty="0">
              <a:latin typeface="+mn-lt"/>
            </a:rPr>
            <a:t>About 80 million people added each year.</a:t>
          </a:r>
          <a:endParaRPr kumimoji="0" lang="en-US" sz="1600" b="0" i="0" u="none" strike="noStrike" cap="none" normalizeH="0" baseline="0" dirty="0">
            <a:ln>
              <a:noFill/>
            </a:ln>
            <a:solidFill>
              <a:schemeClr val="tx1"/>
            </a:solidFill>
            <a:effectLst/>
            <a:latin typeface="+mn-lt"/>
          </a:endParaRPr>
        </a:p>
      </cdr:txBody>
    </cdr:sp>
  </cdr:relSizeAnchor>
  <cdr:relSizeAnchor xmlns:cdr="http://schemas.openxmlformats.org/drawingml/2006/chartDrawing">
    <cdr:from>
      <cdr:x>0.08677</cdr:x>
      <cdr:y>0.52799</cdr:y>
    </cdr:from>
    <cdr:to>
      <cdr:x>0.35177</cdr:x>
      <cdr:y>0.65098</cdr:y>
    </cdr:to>
    <cdr:sp macro="" textlink="">
      <cdr:nvSpPr>
        <cdr:cNvPr id="3" name="Rectangular Callout 2"/>
        <cdr:cNvSpPr/>
      </cdr:nvSpPr>
      <cdr:spPr bwMode="auto">
        <a:xfrm xmlns:a="http://schemas.openxmlformats.org/drawingml/2006/main">
          <a:off x="953948" y="2793658"/>
          <a:ext cx="2913261" cy="650774"/>
        </a:xfrm>
        <a:prstGeom xmlns:a="http://schemas.openxmlformats.org/drawingml/2006/main" prst="wedgeRectCallout">
          <a:avLst>
            <a:gd name="adj1" fmla="val 64306"/>
            <a:gd name="adj2" fmla="val 198841"/>
          </a:avLst>
        </a:prstGeom>
        <a:solidFill xmlns:a="http://schemas.openxmlformats.org/drawingml/2006/main">
          <a:schemeClr val="bg1"/>
        </a:solidFill>
        <a:ln xmlns:a="http://schemas.openxmlformats.org/drawingml/2006/main" w="25400" cap="flat" cmpd="sng" algn="ctr">
          <a:solidFill>
            <a:schemeClr val="accent1">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eaLnBrk="1" hangingPunct="1"/>
          <a:r>
            <a:rPr lang="en-US" sz="1600" dirty="0">
              <a:latin typeface="+mn-lt"/>
            </a:rPr>
            <a:t>Stability in population</a:t>
          </a:r>
        </a:p>
        <a:p xmlns:a="http://schemas.openxmlformats.org/drawingml/2006/main">
          <a:pPr eaLnBrk="1" hangingPunct="1"/>
          <a:r>
            <a:rPr kumimoji="0" lang="en-US" sz="1600" b="0" i="0" u="none" strike="noStrike" cap="none" normalizeH="0" baseline="0" dirty="0">
              <a:ln>
                <a:noFill/>
              </a:ln>
              <a:solidFill>
                <a:schemeClr val="tx1"/>
              </a:solidFill>
              <a:effectLst/>
              <a:latin typeface="+mn-lt"/>
            </a:rPr>
            <a:t>Births and deaths relatively similar</a:t>
          </a:r>
        </a:p>
      </cdr:txBody>
    </cdr:sp>
  </cdr:relSizeAnchor>
  <cdr:relSizeAnchor xmlns:cdr="http://schemas.openxmlformats.org/drawingml/2006/chartDrawing">
    <cdr:from>
      <cdr:x>0.4513</cdr:x>
      <cdr:y>0.53565</cdr:y>
    </cdr:from>
    <cdr:to>
      <cdr:x>0.7163</cdr:x>
      <cdr:y>0.70205</cdr:y>
    </cdr:to>
    <cdr:sp macro="" textlink="">
      <cdr:nvSpPr>
        <cdr:cNvPr id="4" name="Rectangular Callout 2">
          <a:extLst xmlns:a="http://schemas.openxmlformats.org/drawingml/2006/main">
            <a:ext uri="{FF2B5EF4-FFF2-40B4-BE49-F238E27FC236}">
              <a16:creationId xmlns:a16="http://schemas.microsoft.com/office/drawing/2014/main" id="{4A9EAB6F-F8CB-4A80-8CE5-26A679D5AE37}"/>
            </a:ext>
          </a:extLst>
        </cdr:cNvPr>
        <cdr:cNvSpPr/>
      </cdr:nvSpPr>
      <cdr:spPr bwMode="auto">
        <a:xfrm xmlns:a="http://schemas.openxmlformats.org/drawingml/2006/main">
          <a:off x="4961300" y="2834224"/>
          <a:ext cx="2913261" cy="880411"/>
        </a:xfrm>
        <a:prstGeom xmlns:a="http://schemas.openxmlformats.org/drawingml/2006/main" prst="wedgeRectCallout">
          <a:avLst>
            <a:gd name="adj1" fmla="val 116919"/>
            <a:gd name="adj2" fmla="val 84259"/>
          </a:avLst>
        </a:prstGeom>
        <a:solidFill xmlns:a="http://schemas.openxmlformats.org/drawingml/2006/main">
          <a:schemeClr val="bg1"/>
        </a:solidFill>
        <a:ln xmlns:a="http://schemas.openxmlformats.org/drawingml/2006/main" w="25400" cap="flat" cmpd="sng" algn="ctr">
          <a:solidFill>
            <a:schemeClr val="accent1">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eaLnBrk="1" hangingPunct="1"/>
          <a:r>
            <a:rPr lang="en-US" sz="1600" dirty="0">
              <a:latin typeface="+mn-lt"/>
            </a:rPr>
            <a:t>The “great divergence”.</a:t>
          </a:r>
        </a:p>
        <a:p xmlns:a="http://schemas.openxmlformats.org/drawingml/2006/main">
          <a:pPr eaLnBrk="1" hangingPunct="1"/>
          <a:r>
            <a:rPr lang="en-US" sz="1600" dirty="0">
              <a:latin typeface="+mn-lt"/>
            </a:rPr>
            <a:t>Fast population growth in economies impacted by the industrial revolution.</a:t>
          </a:r>
        </a:p>
      </cdr:txBody>
    </cdr:sp>
  </cdr:relSizeAnchor>
</c:userShapes>
</file>

<file path=ppt/drawings/drawing2.xml><?xml version="1.0" encoding="utf-8"?>
<c:userShapes xmlns:c="http://schemas.openxmlformats.org/drawingml/2006/chart">
  <cdr:relSizeAnchor xmlns:cdr="http://schemas.openxmlformats.org/drawingml/2006/chartDrawing">
    <cdr:from>
      <cdr:x>0.95964</cdr:x>
      <cdr:y>0.06136</cdr:y>
    </cdr:from>
    <cdr:to>
      <cdr:x>0.98273</cdr:x>
      <cdr:y>0.92338</cdr:y>
    </cdr:to>
    <cdr:sp macro="" textlink="">
      <cdr:nvSpPr>
        <cdr:cNvPr id="2" name="Arrow: Up-Down 1">
          <a:extLst xmlns:a="http://schemas.openxmlformats.org/drawingml/2006/main">
            <a:ext uri="{FF2B5EF4-FFF2-40B4-BE49-F238E27FC236}">
              <a16:creationId xmlns:a16="http://schemas.microsoft.com/office/drawing/2014/main" id="{1412AAA1-85F8-4C3D-9C70-6C24317AAF91}"/>
            </a:ext>
          </a:extLst>
        </cdr:cNvPr>
        <cdr:cNvSpPr/>
      </cdr:nvSpPr>
      <cdr:spPr>
        <a:xfrm xmlns:a="http://schemas.openxmlformats.org/drawingml/2006/main">
          <a:off x="11402919" y="325436"/>
          <a:ext cx="274320" cy="4572000"/>
        </a:xfrm>
        <a:prstGeom xmlns:a="http://schemas.openxmlformats.org/drawingml/2006/main" prst="upDownArrow">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17ED8B5-FE8E-4A09-BBFD-A0F7F9F9A219}" type="slidenum">
              <a:rPr lang="en-US"/>
              <a:pPr>
                <a:defRPr/>
              </a:pPr>
              <a:t>‹#›</a:t>
            </a:fld>
            <a:endParaRPr lang="en-US"/>
          </a:p>
        </p:txBody>
      </p:sp>
    </p:spTree>
    <p:extLst>
      <p:ext uri="{BB962C8B-B14F-4D97-AF65-F5344CB8AC3E}">
        <p14:creationId xmlns:p14="http://schemas.microsoft.com/office/powerpoint/2010/main" val="17218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360363" y="690563"/>
            <a:ext cx="6137275" cy="345281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351045D9-9454-44D6-9661-555DFC0E4E15}" type="slidenum">
              <a:rPr lang="en-US"/>
              <a:pPr>
                <a:defRPr/>
              </a:pPr>
              <a:t>‹#›</a:t>
            </a:fld>
            <a:endParaRPr lang="en-US"/>
          </a:p>
        </p:txBody>
      </p:sp>
    </p:spTree>
    <p:extLst>
      <p:ext uri="{BB962C8B-B14F-4D97-AF65-F5344CB8AC3E}">
        <p14:creationId xmlns:p14="http://schemas.microsoft.com/office/powerpoint/2010/main" val="372813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7C5C40B-B24B-4AB6-81AE-BBE02229E846}" type="slidenum">
              <a:rPr lang="en-US" smtClean="0"/>
              <a:pPr/>
              <a:t>1</a:t>
            </a:fld>
            <a:endParaRPr lang="en-US"/>
          </a:p>
        </p:txBody>
      </p:sp>
      <p:sp>
        <p:nvSpPr>
          <p:cNvPr id="21507" name="Rectangle 2"/>
          <p:cNvSpPr>
            <a:spLocks noGrp="1" noRot="1" noChangeAspect="1" noChangeArrowheads="1" noTextEdit="1"/>
          </p:cNvSpPr>
          <p:nvPr>
            <p:ph type="sldImg"/>
          </p:nvPr>
        </p:nvSpPr>
        <p:spPr>
          <a:xfrm>
            <a:off x="360363" y="690563"/>
            <a:ext cx="6137275" cy="3452812"/>
          </a:xfrm>
          <a:ln/>
        </p:spPr>
      </p:sp>
      <p:sp>
        <p:nvSpPr>
          <p:cNvPr id="215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13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AC7DFEC2-C51F-491C-8F17-CCD32EB56D65}" type="slidenum">
              <a:rPr lang="en-US" i="0" smtClean="0">
                <a:latin typeface="Times New Roman" pitchFamily="18" charset="0"/>
              </a:rPr>
              <a:pPr/>
              <a:t>14</a:t>
            </a:fld>
            <a:endParaRPr lang="en-US" i="0">
              <a:latin typeface="Times New Roman" pitchFamily="18" charset="0"/>
            </a:endParaRPr>
          </a:p>
        </p:txBody>
      </p:sp>
      <p:sp>
        <p:nvSpPr>
          <p:cNvPr id="101379" name="Rectangle 2"/>
          <p:cNvSpPr>
            <a:spLocks noGrp="1" noRot="1" noChangeAspect="1" noChangeArrowheads="1" noTextEdit="1"/>
          </p:cNvSpPr>
          <p:nvPr>
            <p:ph type="sldImg"/>
          </p:nvPr>
        </p:nvSpPr>
        <p:spPr>
          <a:xfrm>
            <a:off x="360363" y="690563"/>
            <a:ext cx="6137275" cy="3452812"/>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387491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Wikipedia.</a:t>
            </a:r>
          </a:p>
          <a:p>
            <a:r>
              <a:rPr lang="en-US" dirty="0"/>
              <a:t> UNEP (2015): The UNEP Environmental Data Explorer, as compiled from World Population Prospects, the 2012 Revision (WPP2012), United Nations Population Division . United Nations Environment </a:t>
            </a:r>
            <a:r>
              <a:rPr lang="en-US" dirty="0" err="1"/>
              <a:t>Programme</a:t>
            </a:r>
            <a:r>
              <a:rPr lang="en-US" dirty="0"/>
              <a:t>. http://ede.grid.unep.ch.</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15</a:t>
            </a:fld>
            <a:endParaRPr lang="en-US"/>
          </a:p>
        </p:txBody>
      </p:sp>
    </p:spTree>
    <p:extLst>
      <p:ext uri="{BB962C8B-B14F-4D97-AF65-F5344CB8AC3E}">
        <p14:creationId xmlns:p14="http://schemas.microsoft.com/office/powerpoint/2010/main" val="377332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5BE819EF-AD29-44D2-8987-4ECBCA7E3269}" type="slidenum">
              <a:rPr lang="en-US" i="0" smtClean="0">
                <a:latin typeface="Times New Roman" pitchFamily="18" charset="0"/>
              </a:rPr>
              <a:pPr/>
              <a:t>16</a:t>
            </a:fld>
            <a:endParaRPr lang="en-US" i="0">
              <a:latin typeface="Times New Roman" pitchFamily="18" charset="0"/>
            </a:endParaRPr>
          </a:p>
        </p:txBody>
      </p:sp>
      <p:sp>
        <p:nvSpPr>
          <p:cNvPr id="102403" name="Rectangle 2"/>
          <p:cNvSpPr>
            <a:spLocks noGrp="1" noRot="1" noChangeAspect="1" noChangeArrowheads="1" noTextEdit="1"/>
          </p:cNvSpPr>
          <p:nvPr>
            <p:ph type="sldImg"/>
          </p:nvPr>
        </p:nvSpPr>
        <p:spPr>
          <a:xfrm>
            <a:off x="360363" y="690563"/>
            <a:ext cx="6137275" cy="3452812"/>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Source: World Population Prospects, the 2010 Revision</a:t>
            </a:r>
          </a:p>
        </p:txBody>
      </p:sp>
    </p:spTree>
    <p:extLst>
      <p:ext uri="{BB962C8B-B14F-4D97-AF65-F5344CB8AC3E}">
        <p14:creationId xmlns:p14="http://schemas.microsoft.com/office/powerpoint/2010/main" val="94043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Source: World Population Prospects, the 2010 Revision</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17</a:t>
            </a:fld>
            <a:endParaRPr lang="en-US"/>
          </a:p>
        </p:txBody>
      </p:sp>
    </p:spTree>
    <p:extLst>
      <p:ext uri="{BB962C8B-B14F-4D97-AF65-F5344CB8AC3E}">
        <p14:creationId xmlns:p14="http://schemas.microsoft.com/office/powerpoint/2010/main" val="167026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normAutofit/>
          </a:bodyPr>
          <a:lstStyle/>
          <a:p>
            <a:r>
              <a:rPr lang="en-US" dirty="0"/>
              <a:t>Source: www.gapminder.org</a:t>
            </a:r>
          </a:p>
          <a:p>
            <a:r>
              <a:rPr lang="en-US" dirty="0"/>
              <a:t>Related to economic and social stability.</a:t>
            </a:r>
          </a:p>
        </p:txBody>
      </p:sp>
      <p:sp>
        <p:nvSpPr>
          <p:cNvPr id="4" name="Slide Number Placeholder 3"/>
          <p:cNvSpPr>
            <a:spLocks noGrp="1"/>
          </p:cNvSpPr>
          <p:nvPr>
            <p:ph type="sldNum" sz="quarter" idx="10"/>
          </p:nvPr>
        </p:nvSpPr>
        <p:spPr/>
        <p:txBody>
          <a:bodyPr/>
          <a:lstStyle/>
          <a:p>
            <a:pPr>
              <a:defRPr/>
            </a:pPr>
            <a:fld id="{50C881B9-423E-4D93-ABE4-4C4664FD2AA3}" type="slidenum">
              <a:rPr lang="en-US" smtClean="0"/>
              <a:pPr>
                <a:defRPr/>
              </a:pPr>
              <a:t>18</a:t>
            </a:fld>
            <a:endParaRPr lang="en-US"/>
          </a:p>
        </p:txBody>
      </p:sp>
    </p:spTree>
    <p:extLst>
      <p:ext uri="{BB962C8B-B14F-4D97-AF65-F5344CB8AC3E}">
        <p14:creationId xmlns:p14="http://schemas.microsoft.com/office/powerpoint/2010/main" val="389037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FA07182B-15BF-4C4C-B1ED-21ABB705E2D6}" type="slidenum">
              <a:rPr lang="en-US" i="0" smtClean="0">
                <a:latin typeface="Times New Roman" pitchFamily="18" charset="0"/>
              </a:rPr>
              <a:pPr/>
              <a:t>19</a:t>
            </a:fld>
            <a:endParaRPr lang="en-US" i="0">
              <a:latin typeface="Times New Roman" pitchFamily="18" charset="0"/>
            </a:endParaRPr>
          </a:p>
        </p:txBody>
      </p:sp>
      <p:sp>
        <p:nvSpPr>
          <p:cNvPr id="117763" name="Rectangle 2"/>
          <p:cNvSpPr>
            <a:spLocks noGrp="1" noRot="1" noChangeAspect="1" noChangeArrowheads="1" noTextEdit="1"/>
          </p:cNvSpPr>
          <p:nvPr>
            <p:ph type="sldImg"/>
          </p:nvPr>
        </p:nvSpPr>
        <p:spPr>
          <a:xfrm>
            <a:off x="360363" y="690563"/>
            <a:ext cx="6137275" cy="3452812"/>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59059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039DA0D2-167A-4AA9-85DC-2D8513A0B293}" type="slidenum">
              <a:rPr lang="en-US" i="0" smtClean="0">
                <a:latin typeface="Times New Roman" pitchFamily="18" charset="0"/>
              </a:rPr>
              <a:pPr/>
              <a:t>20</a:t>
            </a:fld>
            <a:endParaRPr lang="en-US" i="0">
              <a:latin typeface="Times New Roman" pitchFamily="18" charset="0"/>
            </a:endParaRPr>
          </a:p>
        </p:txBody>
      </p:sp>
      <p:sp>
        <p:nvSpPr>
          <p:cNvPr id="118787" name="Rectangle 2"/>
          <p:cNvSpPr>
            <a:spLocks noGrp="1" noRot="1" noChangeAspect="1" noChangeArrowheads="1" noTextEdit="1"/>
          </p:cNvSpPr>
          <p:nvPr>
            <p:ph type="sldImg"/>
          </p:nvPr>
        </p:nvSpPr>
        <p:spPr>
          <a:xfrm>
            <a:off x="360363" y="690563"/>
            <a:ext cx="6137275" cy="3452812"/>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Source: UNEP (2015): The UNEP Environmental Data Explorer, as compiled from World Population Prospects, the 2012 Revision (WPP2012), United Nations Population Division . United Nations Environment </a:t>
            </a:r>
            <a:r>
              <a:rPr lang="en-US" dirty="0" err="1">
                <a:latin typeface="Arial" pitchFamily="34" charset="0"/>
              </a:rPr>
              <a:t>Programme</a:t>
            </a:r>
            <a:r>
              <a:rPr lang="en-US" dirty="0">
                <a:latin typeface="Arial" pitchFamily="34" charset="0"/>
              </a:rPr>
              <a:t>. http://ede.grid.unep.ch.</a:t>
            </a:r>
          </a:p>
        </p:txBody>
      </p:sp>
    </p:spTree>
    <p:extLst>
      <p:ext uri="{BB962C8B-B14F-4D97-AF65-F5344CB8AC3E}">
        <p14:creationId xmlns:p14="http://schemas.microsoft.com/office/powerpoint/2010/main" val="1603022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0E8C2D11-F723-4B04-A900-1EE04B67D189}" type="slidenum">
              <a:rPr lang="en-US" i="0" smtClean="0">
                <a:latin typeface="Times New Roman" pitchFamily="18" charset="0"/>
              </a:rPr>
              <a:pPr/>
              <a:t>21</a:t>
            </a:fld>
            <a:endParaRPr lang="en-US" i="0">
              <a:latin typeface="Times New Roman" pitchFamily="18" charset="0"/>
            </a:endParaRPr>
          </a:p>
        </p:txBody>
      </p:sp>
      <p:sp>
        <p:nvSpPr>
          <p:cNvPr id="123907" name="Rectangle 2"/>
          <p:cNvSpPr>
            <a:spLocks noGrp="1" noRot="1" noChangeAspect="1" noChangeArrowheads="1" noTextEdit="1"/>
          </p:cNvSpPr>
          <p:nvPr>
            <p:ph type="sldImg"/>
          </p:nvPr>
        </p:nvSpPr>
        <p:spPr>
          <a:xfrm>
            <a:off x="360363" y="690563"/>
            <a:ext cx="6137275" cy="3452812"/>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Countries with high infant mortality rates have a strong impact on life expectancy. Sometimes, to filter this impact life expectancy after the age of 5 is used.</a:t>
            </a:r>
          </a:p>
        </p:txBody>
      </p:sp>
    </p:spTree>
    <p:extLst>
      <p:ext uri="{BB962C8B-B14F-4D97-AF65-F5344CB8AC3E}">
        <p14:creationId xmlns:p14="http://schemas.microsoft.com/office/powerpoint/2010/main" val="237521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2DF5EBF-3EF6-4318-8123-101E0B6A3848}" type="slidenum">
              <a:rPr lang="en-US" i="0" smtClean="0">
                <a:latin typeface="Times New Roman" pitchFamily="18" charset="0"/>
              </a:rPr>
              <a:pPr/>
              <a:t>22</a:t>
            </a:fld>
            <a:endParaRPr lang="en-US" i="0">
              <a:latin typeface="Times New Roman" pitchFamily="18" charset="0"/>
            </a:endParaRPr>
          </a:p>
        </p:txBody>
      </p:sp>
      <p:sp>
        <p:nvSpPr>
          <p:cNvPr id="124931" name="Rectangle 2"/>
          <p:cNvSpPr>
            <a:spLocks noGrp="1" noRot="1" noChangeAspect="1" noChangeArrowheads="1" noTextEdit="1"/>
          </p:cNvSpPr>
          <p:nvPr>
            <p:ph type="sldImg"/>
          </p:nvPr>
        </p:nvSpPr>
        <p:spPr>
          <a:xfrm>
            <a:off x="360363" y="690563"/>
            <a:ext cx="6137275" cy="3452812"/>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95329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B24B8570-3F25-4823-B314-9060220DD2D9}" type="slidenum">
              <a:rPr lang="en-US" i="0" smtClean="0">
                <a:latin typeface="Times New Roman" pitchFamily="18" charset="0"/>
              </a:rPr>
              <a:pPr/>
              <a:t>23</a:t>
            </a:fld>
            <a:endParaRPr lang="en-US" i="0">
              <a:latin typeface="Times New Roman" pitchFamily="18" charset="0"/>
            </a:endParaRPr>
          </a:p>
        </p:txBody>
      </p:sp>
      <p:sp>
        <p:nvSpPr>
          <p:cNvPr id="125955" name="Rectangle 2"/>
          <p:cNvSpPr>
            <a:spLocks noGrp="1" noRot="1" noChangeAspect="1" noChangeArrowheads="1" noTextEdit="1"/>
          </p:cNvSpPr>
          <p:nvPr>
            <p:ph type="sldImg"/>
          </p:nvPr>
        </p:nvSpPr>
        <p:spPr>
          <a:xfrm>
            <a:off x="360363" y="690563"/>
            <a:ext cx="6137275" cy="3452812"/>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138827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192C746-3416-4790-8EFD-6E9F6F614219}" type="slidenum">
              <a:rPr lang="en-US" smtClean="0"/>
              <a:pPr/>
              <a:t>2</a:t>
            </a:fld>
            <a:endParaRPr lang="en-US"/>
          </a:p>
        </p:txBody>
      </p:sp>
      <p:sp>
        <p:nvSpPr>
          <p:cNvPr id="60419" name="Rectangle 2"/>
          <p:cNvSpPr>
            <a:spLocks noGrp="1" noRot="1" noChangeAspect="1" noChangeArrowheads="1" noTextEdit="1"/>
          </p:cNvSpPr>
          <p:nvPr>
            <p:ph type="sldImg"/>
          </p:nvPr>
        </p:nvSpPr>
        <p:spPr>
          <a:xfrm>
            <a:off x="360363" y="690563"/>
            <a:ext cx="6137275" cy="3452812"/>
          </a:xfrm>
          <a:ln/>
        </p:spPr>
      </p:sp>
      <p:sp>
        <p:nvSpPr>
          <p:cNvPr id="604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81401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847FF5-39F7-4F1A-8A4C-44FE86C5F511}"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xfrm>
            <a:off x="360363" y="690563"/>
            <a:ext cx="6137275" cy="3452812"/>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61216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World Bank</a:t>
            </a:r>
          </a:p>
          <a:p>
            <a:r>
              <a:rPr lang="en-US" dirty="0"/>
              <a:t>http://data.worldbank.org/indicator/SP.DYN.LE00.IN</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25</a:t>
            </a:fld>
            <a:endParaRPr lang="en-US" altLang="en-US"/>
          </a:p>
        </p:txBody>
      </p:sp>
    </p:spTree>
    <p:extLst>
      <p:ext uri="{BB962C8B-B14F-4D97-AF65-F5344CB8AC3E}">
        <p14:creationId xmlns:p14="http://schemas.microsoft.com/office/powerpoint/2010/main" val="324486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D6722DE8-39A9-4703-80E0-2BDDE8ABD298}" type="slidenum">
              <a:rPr lang="en-US" i="0" smtClean="0">
                <a:latin typeface="Times New Roman" pitchFamily="18" charset="0"/>
              </a:rPr>
              <a:pPr/>
              <a:t>27</a:t>
            </a:fld>
            <a:endParaRPr lang="en-US" i="0">
              <a:latin typeface="Times New Roman" pitchFamily="18" charset="0"/>
            </a:endParaRPr>
          </a:p>
        </p:txBody>
      </p:sp>
      <p:sp>
        <p:nvSpPr>
          <p:cNvPr id="130051" name="Rectangle 2"/>
          <p:cNvSpPr>
            <a:spLocks noGrp="1" noRot="1" noChangeAspect="1" noChangeArrowheads="1" noTextEdit="1"/>
          </p:cNvSpPr>
          <p:nvPr>
            <p:ph type="sldImg"/>
          </p:nvPr>
        </p:nvSpPr>
        <p:spPr>
          <a:xfrm>
            <a:off x="360363" y="690563"/>
            <a:ext cx="6137275" cy="3452812"/>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Source: https://www.northerninsuranceagency.com/rates.html</a:t>
            </a:r>
          </a:p>
        </p:txBody>
      </p:sp>
    </p:spTree>
    <p:extLst>
      <p:ext uri="{BB962C8B-B14F-4D97-AF65-F5344CB8AC3E}">
        <p14:creationId xmlns:p14="http://schemas.microsoft.com/office/powerpoint/2010/main" val="1565129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96DA75D0-A72E-4351-8D2D-F03E14C25039}" type="slidenum">
              <a:rPr lang="en-US" i="0" smtClean="0">
                <a:latin typeface="Times New Roman" pitchFamily="18" charset="0"/>
              </a:rPr>
              <a:pPr/>
              <a:t>28</a:t>
            </a:fld>
            <a:endParaRPr lang="en-US" i="0">
              <a:latin typeface="Times New Roman" pitchFamily="18" charset="0"/>
            </a:endParaRPr>
          </a:p>
        </p:txBody>
      </p:sp>
      <p:sp>
        <p:nvSpPr>
          <p:cNvPr id="131075" name="Rectangle 2"/>
          <p:cNvSpPr>
            <a:spLocks noGrp="1" noRot="1" noChangeAspect="1" noChangeArrowheads="1" noTextEdit="1"/>
          </p:cNvSpPr>
          <p:nvPr>
            <p:ph type="sldImg"/>
          </p:nvPr>
        </p:nvSpPr>
        <p:spPr>
          <a:xfrm>
            <a:off x="360363" y="690563"/>
            <a:ext cx="6137275" cy="3452812"/>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4065777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031A8823-7EB3-4BBB-B4AB-D11C8EEB2D09}" type="slidenum">
              <a:rPr lang="en-US" i="0" smtClean="0">
                <a:latin typeface="Times New Roman" pitchFamily="18" charset="0"/>
              </a:rPr>
              <a:pPr/>
              <a:t>29</a:t>
            </a:fld>
            <a:endParaRPr lang="en-US" i="0">
              <a:latin typeface="Times New Roman" pitchFamily="18" charset="0"/>
            </a:endParaRPr>
          </a:p>
        </p:txBody>
      </p:sp>
      <p:sp>
        <p:nvSpPr>
          <p:cNvPr id="133123" name="Rectangle 2"/>
          <p:cNvSpPr>
            <a:spLocks noGrp="1" noRot="1" noChangeAspect="1" noChangeArrowheads="1" noTextEdit="1"/>
          </p:cNvSpPr>
          <p:nvPr>
            <p:ph type="sldImg"/>
          </p:nvPr>
        </p:nvSpPr>
        <p:spPr>
          <a:xfrm>
            <a:off x="360363" y="690563"/>
            <a:ext cx="6137275" cy="3452812"/>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750198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US Census Bureau, International Database</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31</a:t>
            </a:fld>
            <a:endParaRPr lang="en-US"/>
          </a:p>
        </p:txBody>
      </p:sp>
    </p:spTree>
    <p:extLst>
      <p:ext uri="{BB962C8B-B14F-4D97-AF65-F5344CB8AC3E}">
        <p14:creationId xmlns:p14="http://schemas.microsoft.com/office/powerpoint/2010/main" val="2474140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US Census Bureau, International Database</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32</a:t>
            </a:fld>
            <a:endParaRPr lang="en-US"/>
          </a:p>
        </p:txBody>
      </p:sp>
    </p:spTree>
    <p:extLst>
      <p:ext uri="{BB962C8B-B14F-4D97-AF65-F5344CB8AC3E}">
        <p14:creationId xmlns:p14="http://schemas.microsoft.com/office/powerpoint/2010/main" val="4204197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US Census Bureau, International Database</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33</a:t>
            </a:fld>
            <a:endParaRPr lang="en-US"/>
          </a:p>
        </p:txBody>
      </p:sp>
    </p:spTree>
    <p:extLst>
      <p:ext uri="{BB962C8B-B14F-4D97-AF65-F5344CB8AC3E}">
        <p14:creationId xmlns:p14="http://schemas.microsoft.com/office/powerpoint/2010/main" val="2863455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95AEB50-8531-4919-8434-1727AD6C0A0D}" type="slidenum">
              <a:rPr lang="en-US" i="0" smtClean="0">
                <a:latin typeface="Times New Roman" pitchFamily="18" charset="0"/>
              </a:rPr>
              <a:pPr/>
              <a:t>34</a:t>
            </a:fld>
            <a:endParaRPr lang="en-US" i="0">
              <a:latin typeface="Times New Roman" pitchFamily="18" charset="0"/>
            </a:endParaRPr>
          </a:p>
        </p:txBody>
      </p:sp>
      <p:sp>
        <p:nvSpPr>
          <p:cNvPr id="92163" name="Rectangle 2"/>
          <p:cNvSpPr>
            <a:spLocks noGrp="1" noRot="1" noChangeAspect="1" noChangeArrowheads="1" noTextEdit="1"/>
          </p:cNvSpPr>
          <p:nvPr>
            <p:ph type="sldImg"/>
          </p:nvPr>
        </p:nvSpPr>
        <p:spPr>
          <a:xfrm>
            <a:off x="360363" y="690563"/>
            <a:ext cx="6137275" cy="3452812"/>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690962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9C8CC21E-C949-4776-A323-F6CABF0C81B4}" type="slidenum">
              <a:rPr lang="en-US" i="0" smtClean="0">
                <a:latin typeface="Times New Roman" pitchFamily="18" charset="0"/>
              </a:rPr>
              <a:pPr/>
              <a:t>37</a:t>
            </a:fld>
            <a:endParaRPr lang="en-US" i="0">
              <a:latin typeface="Times New Roman" pitchFamily="18" charset="0"/>
            </a:endParaRPr>
          </a:p>
        </p:txBody>
      </p:sp>
      <p:sp>
        <p:nvSpPr>
          <p:cNvPr id="69635" name="Rectangle 2"/>
          <p:cNvSpPr>
            <a:spLocks noGrp="1" noRot="1" noChangeAspect="1" noChangeArrowheads="1" noTextEdit="1"/>
          </p:cNvSpPr>
          <p:nvPr>
            <p:ph type="sldImg"/>
          </p:nvPr>
        </p:nvSpPr>
        <p:spPr>
          <a:xfrm>
            <a:off x="360363" y="690563"/>
            <a:ext cx="6137275" cy="3452812"/>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427906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95AEB50-8531-4919-8434-1727AD6C0A0D}" type="slidenum">
              <a:rPr lang="en-US" i="0" smtClean="0">
                <a:latin typeface="Times New Roman" pitchFamily="18" charset="0"/>
              </a:rPr>
              <a:pPr/>
              <a:t>4</a:t>
            </a:fld>
            <a:endParaRPr lang="en-US" i="0">
              <a:latin typeface="Times New Roman" pitchFamily="18" charset="0"/>
            </a:endParaRPr>
          </a:p>
        </p:txBody>
      </p:sp>
      <p:sp>
        <p:nvSpPr>
          <p:cNvPr id="92163" name="Rectangle 2"/>
          <p:cNvSpPr>
            <a:spLocks noGrp="1" noRot="1" noChangeAspect="1" noChangeArrowheads="1" noTextEdit="1"/>
          </p:cNvSpPr>
          <p:nvPr>
            <p:ph type="sldImg"/>
          </p:nvPr>
        </p:nvSpPr>
        <p:spPr>
          <a:xfrm>
            <a:off x="360363" y="690563"/>
            <a:ext cx="6137275" cy="3452812"/>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8832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C7427301-F2ED-4184-B5F6-CAC2399DF39D}" type="slidenum">
              <a:rPr lang="en-US" i="0" smtClean="0">
                <a:latin typeface="Times New Roman" pitchFamily="18" charset="0"/>
              </a:rPr>
              <a:pPr/>
              <a:t>38</a:t>
            </a:fld>
            <a:endParaRPr lang="en-US" i="0">
              <a:latin typeface="Times New Roman" pitchFamily="18" charset="0"/>
            </a:endParaRPr>
          </a:p>
        </p:txBody>
      </p:sp>
      <p:sp>
        <p:nvSpPr>
          <p:cNvPr id="70659" name="Rectangle 2"/>
          <p:cNvSpPr>
            <a:spLocks noGrp="1" noRot="1" noChangeAspect="1" noChangeArrowheads="1" noTextEdit="1"/>
          </p:cNvSpPr>
          <p:nvPr>
            <p:ph type="sldImg"/>
          </p:nvPr>
        </p:nvSpPr>
        <p:spPr>
          <a:xfrm>
            <a:off x="360363" y="690563"/>
            <a:ext cx="6137275" cy="3452812"/>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4294778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93ED0815-3378-44B4-AF2B-6339D5B2B2AA}" type="slidenum">
              <a:rPr lang="en-US" i="0" smtClean="0">
                <a:latin typeface="Times New Roman" pitchFamily="18" charset="0"/>
              </a:rPr>
              <a:pPr/>
              <a:t>39</a:t>
            </a:fld>
            <a:endParaRPr lang="en-US" i="0">
              <a:latin typeface="Times New Roman" pitchFamily="18" charset="0"/>
            </a:endParaRPr>
          </a:p>
        </p:txBody>
      </p:sp>
      <p:sp>
        <p:nvSpPr>
          <p:cNvPr id="71683" name="Rectangle 2"/>
          <p:cNvSpPr>
            <a:spLocks noGrp="1" noRot="1" noChangeAspect="1" noChangeArrowheads="1" noTextEdit="1"/>
          </p:cNvSpPr>
          <p:nvPr>
            <p:ph type="sldImg"/>
          </p:nvPr>
        </p:nvSpPr>
        <p:spPr>
          <a:xfrm>
            <a:off x="360363" y="690563"/>
            <a:ext cx="6137275" cy="3452812"/>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402942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FAOSTAT</a:t>
            </a:r>
          </a:p>
          <a:p>
            <a:r>
              <a:rPr lang="en-US" dirty="0"/>
              <a:t>http://www.fao.org/faostat/en/#data/QC</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40</a:t>
            </a:fld>
            <a:endParaRPr lang="en-US" altLang="en-US"/>
          </a:p>
        </p:txBody>
      </p:sp>
    </p:spTree>
    <p:extLst>
      <p:ext uri="{BB962C8B-B14F-4D97-AF65-F5344CB8AC3E}">
        <p14:creationId xmlns:p14="http://schemas.microsoft.com/office/powerpoint/2010/main" val="477538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714C3BBF-8DA0-4715-A489-628CC2CA731C}" type="slidenum">
              <a:rPr lang="en-US" i="0" smtClean="0">
                <a:latin typeface="Times New Roman" pitchFamily="18" charset="0"/>
              </a:rPr>
              <a:pPr/>
              <a:t>41</a:t>
            </a:fld>
            <a:endParaRPr lang="en-US" i="0">
              <a:latin typeface="Times New Roman" pitchFamily="18" charset="0"/>
            </a:endParaRPr>
          </a:p>
        </p:txBody>
      </p:sp>
      <p:sp>
        <p:nvSpPr>
          <p:cNvPr id="91139" name="Rectangle 2"/>
          <p:cNvSpPr>
            <a:spLocks noGrp="1" noRot="1" noChangeAspect="1" noChangeArrowheads="1" noTextEdit="1"/>
          </p:cNvSpPr>
          <p:nvPr>
            <p:ph type="sldImg"/>
          </p:nvPr>
        </p:nvSpPr>
        <p:spPr>
          <a:xfrm>
            <a:off x="360363" y="690563"/>
            <a:ext cx="6137275" cy="3452812"/>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3923425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42</a:t>
            </a:fld>
            <a:endParaRPr lang="en-US"/>
          </a:p>
        </p:txBody>
      </p:sp>
    </p:spTree>
    <p:extLst>
      <p:ext uri="{BB962C8B-B14F-4D97-AF65-F5344CB8AC3E}">
        <p14:creationId xmlns:p14="http://schemas.microsoft.com/office/powerpoint/2010/main" val="224108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9FF5FEBA-1476-4423-AA54-3C7801CD33C7}" type="slidenum">
              <a:rPr lang="en-US" i="0" smtClean="0">
                <a:latin typeface="Times New Roman" pitchFamily="18" charset="0"/>
              </a:rPr>
              <a:pPr/>
              <a:t>43</a:t>
            </a:fld>
            <a:endParaRPr lang="en-US" i="0">
              <a:latin typeface="Times New Roman" pitchFamily="18" charset="0"/>
            </a:endParaRPr>
          </a:p>
        </p:txBody>
      </p:sp>
      <p:sp>
        <p:nvSpPr>
          <p:cNvPr id="93187" name="Rectangle 2"/>
          <p:cNvSpPr>
            <a:spLocks noGrp="1" noRot="1" noChangeAspect="1" noChangeArrowheads="1" noTextEdit="1"/>
          </p:cNvSpPr>
          <p:nvPr>
            <p:ph type="sldImg"/>
          </p:nvPr>
        </p:nvSpPr>
        <p:spPr>
          <a:xfrm>
            <a:off x="360363" y="690563"/>
            <a:ext cx="6137275" cy="3452812"/>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458548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D425548B-F876-402D-B016-8B9F1D47E525}" type="slidenum">
              <a:rPr lang="en-US" i="0" smtClean="0">
                <a:latin typeface="Times New Roman" pitchFamily="18" charset="0"/>
              </a:rPr>
              <a:pPr/>
              <a:t>44</a:t>
            </a:fld>
            <a:endParaRPr lang="en-US" i="0">
              <a:latin typeface="Times New Roman" pitchFamily="18" charset="0"/>
            </a:endParaRPr>
          </a:p>
        </p:txBody>
      </p:sp>
      <p:sp>
        <p:nvSpPr>
          <p:cNvPr id="94211" name="Rectangle 2"/>
          <p:cNvSpPr>
            <a:spLocks noGrp="1" noRot="1" noChangeAspect="1" noChangeArrowheads="1" noTextEdit="1"/>
          </p:cNvSpPr>
          <p:nvPr>
            <p:ph type="sldImg"/>
          </p:nvPr>
        </p:nvSpPr>
        <p:spPr>
          <a:xfrm>
            <a:off x="360363" y="690563"/>
            <a:ext cx="6137275" cy="3452812"/>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2297231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45</a:t>
            </a:fld>
            <a:endParaRPr lang="en-US"/>
          </a:p>
        </p:txBody>
      </p:sp>
    </p:spTree>
    <p:extLst>
      <p:ext uri="{BB962C8B-B14F-4D97-AF65-F5344CB8AC3E}">
        <p14:creationId xmlns:p14="http://schemas.microsoft.com/office/powerpoint/2010/main" val="1509111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BC168DD-0E93-45F7-A3CA-BB5EBD727A3E}" type="slidenum">
              <a:rPr lang="en-US" smtClean="0"/>
              <a:pPr/>
              <a:t>46</a:t>
            </a:fld>
            <a:endParaRPr lang="en-US"/>
          </a:p>
        </p:txBody>
      </p:sp>
      <p:sp>
        <p:nvSpPr>
          <p:cNvPr id="79875" name="Rectangle 2"/>
          <p:cNvSpPr>
            <a:spLocks noGrp="1" noRot="1" noChangeAspect="1" noChangeArrowheads="1" noTextEdit="1"/>
          </p:cNvSpPr>
          <p:nvPr>
            <p:ph type="sldImg"/>
          </p:nvPr>
        </p:nvSpPr>
        <p:spPr>
          <a:xfrm>
            <a:off x="360363" y="690563"/>
            <a:ext cx="6137275" cy="3452812"/>
          </a:xfrm>
          <a:ln/>
        </p:spPr>
      </p:sp>
      <p:sp>
        <p:nvSpPr>
          <p:cNvPr id="79876"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321328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98CA167-80FF-45E3-94C3-4E7E4C76F9CD}" type="slidenum">
              <a:rPr lang="en-US" smtClean="0"/>
              <a:pPr/>
              <a:t>47</a:t>
            </a:fld>
            <a:endParaRPr lang="en-US"/>
          </a:p>
        </p:txBody>
      </p:sp>
      <p:sp>
        <p:nvSpPr>
          <p:cNvPr id="76803" name="Rectangle 2"/>
          <p:cNvSpPr>
            <a:spLocks noGrp="1" noRot="1" noChangeAspect="1" noChangeArrowheads="1" noTextEdit="1"/>
          </p:cNvSpPr>
          <p:nvPr>
            <p:ph type="sldImg"/>
          </p:nvPr>
        </p:nvSpPr>
        <p:spPr>
          <a:xfrm>
            <a:off x="360363" y="690563"/>
            <a:ext cx="6137275" cy="3452812"/>
          </a:xfrm>
          <a:ln/>
        </p:spPr>
      </p:sp>
      <p:sp>
        <p:nvSpPr>
          <p:cNvPr id="76804" name="Rectangle 3"/>
          <p:cNvSpPr>
            <a:spLocks noGrp="1" noChangeArrowheads="1"/>
          </p:cNvSpPr>
          <p:nvPr>
            <p:ph type="body" idx="1"/>
          </p:nvPr>
        </p:nvSpPr>
        <p:spPr>
          <a:noFill/>
          <a:ln/>
        </p:spPr>
        <p:txBody>
          <a:bodyPr/>
          <a:lstStyle/>
          <a:p>
            <a:r>
              <a:rPr lang="en-US">
                <a:latin typeface="Arial" pitchFamily="34" charset="0"/>
              </a:rPr>
              <a:t>In the United States, by the 1850s, half the children did not reach the age of 5.</a:t>
            </a:r>
          </a:p>
        </p:txBody>
      </p:sp>
    </p:spTree>
    <p:extLst>
      <p:ext uri="{BB962C8B-B14F-4D97-AF65-F5344CB8AC3E}">
        <p14:creationId xmlns:p14="http://schemas.microsoft.com/office/powerpoint/2010/main" val="322809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C85862E1-D2B5-4088-9914-CBB0ECC70EED}" type="slidenum">
              <a:rPr lang="en-US" i="0" smtClean="0">
                <a:latin typeface="Times New Roman" pitchFamily="18" charset="0"/>
              </a:rPr>
              <a:pPr/>
              <a:t>5</a:t>
            </a:fld>
            <a:endParaRPr lang="en-US" i="0">
              <a:latin typeface="Times New Roman" pitchFamily="18" charset="0"/>
            </a:endParaRPr>
          </a:p>
        </p:txBody>
      </p:sp>
      <p:sp>
        <p:nvSpPr>
          <p:cNvPr id="73731" name="Rectangle 2"/>
          <p:cNvSpPr>
            <a:spLocks noGrp="1" noRot="1" noChangeAspect="1" noChangeArrowheads="1" noTextEdit="1"/>
          </p:cNvSpPr>
          <p:nvPr>
            <p:ph type="sldImg"/>
          </p:nvPr>
        </p:nvSpPr>
        <p:spPr>
          <a:xfrm>
            <a:off x="360363" y="690563"/>
            <a:ext cx="6137275" cy="3452812"/>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Source: WorldWatch Institute &amp; United Nations, Population Forecast, 2006 Revision.</a:t>
            </a:r>
          </a:p>
        </p:txBody>
      </p:sp>
    </p:spTree>
    <p:extLst>
      <p:ext uri="{BB962C8B-B14F-4D97-AF65-F5344CB8AC3E}">
        <p14:creationId xmlns:p14="http://schemas.microsoft.com/office/powerpoint/2010/main" val="1425819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https://data.worldbank.org/indicator/sp.dyn.tfrt.in</a:t>
            </a:r>
          </a:p>
        </p:txBody>
      </p:sp>
      <p:sp>
        <p:nvSpPr>
          <p:cNvPr id="4" name="Slide Number Placeholder 3"/>
          <p:cNvSpPr>
            <a:spLocks noGrp="1"/>
          </p:cNvSpPr>
          <p:nvPr>
            <p:ph type="sldNum" sz="quarter" idx="5"/>
          </p:nvPr>
        </p:nvSpPr>
        <p:spPr/>
        <p:txBody>
          <a:bodyPr/>
          <a:lstStyle/>
          <a:p>
            <a:pPr>
              <a:defRPr/>
            </a:pPr>
            <a:fld id="{351045D9-9454-44D6-9661-555DFC0E4E15}" type="slidenum">
              <a:rPr lang="en-US" smtClean="0"/>
              <a:pPr>
                <a:defRPr/>
              </a:pPr>
              <a:t>48</a:t>
            </a:fld>
            <a:endParaRPr lang="en-US"/>
          </a:p>
        </p:txBody>
      </p:sp>
    </p:spTree>
    <p:extLst>
      <p:ext uri="{BB962C8B-B14F-4D97-AF65-F5344CB8AC3E}">
        <p14:creationId xmlns:p14="http://schemas.microsoft.com/office/powerpoint/2010/main" val="1214558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Population Division of the Department of Economic and Social Affairs of the United Nations Secretariat,  </a:t>
            </a:r>
          </a:p>
          <a:p>
            <a:r>
              <a:rPr lang="en-US" dirty="0"/>
              <a:t>World Population Prospects: The 2010 Revision, http://esa.un.org/unpd/wpp/index.htm </a:t>
            </a:r>
          </a:p>
        </p:txBody>
      </p:sp>
      <p:sp>
        <p:nvSpPr>
          <p:cNvPr id="4" name="Slide Number Placeholder 3"/>
          <p:cNvSpPr>
            <a:spLocks noGrp="1"/>
          </p:cNvSpPr>
          <p:nvPr>
            <p:ph type="sldNum" sz="quarter" idx="10"/>
          </p:nvPr>
        </p:nvSpPr>
        <p:spPr/>
        <p:txBody>
          <a:bodyPr/>
          <a:lstStyle/>
          <a:p>
            <a:pPr>
              <a:defRPr/>
            </a:pPr>
            <a:fld id="{95C42F4C-1226-49D0-8637-174404F38C4E}" type="slidenum">
              <a:rPr lang="en-US" smtClean="0"/>
              <a:pPr>
                <a:defRPr/>
              </a:pPr>
              <a:t>49</a:t>
            </a:fld>
            <a:endParaRPr lang="en-US"/>
          </a:p>
        </p:txBody>
      </p:sp>
    </p:spTree>
    <p:extLst>
      <p:ext uri="{BB962C8B-B14F-4D97-AF65-F5344CB8AC3E}">
        <p14:creationId xmlns:p14="http://schemas.microsoft.com/office/powerpoint/2010/main" val="2452634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95AEB50-8531-4919-8434-1727AD6C0A0D}" type="slidenum">
              <a:rPr lang="en-US" i="0" smtClean="0">
                <a:latin typeface="Times New Roman" pitchFamily="18" charset="0"/>
              </a:rPr>
              <a:pPr/>
              <a:t>52</a:t>
            </a:fld>
            <a:endParaRPr lang="en-US" i="0">
              <a:latin typeface="Times New Roman" pitchFamily="18" charset="0"/>
            </a:endParaRPr>
          </a:p>
        </p:txBody>
      </p:sp>
      <p:sp>
        <p:nvSpPr>
          <p:cNvPr id="92163" name="Rectangle 2"/>
          <p:cNvSpPr>
            <a:spLocks noGrp="1" noRot="1" noChangeAspect="1" noChangeArrowheads="1" noTextEdit="1"/>
          </p:cNvSpPr>
          <p:nvPr>
            <p:ph type="sldImg"/>
          </p:nvPr>
        </p:nvSpPr>
        <p:spPr>
          <a:xfrm>
            <a:off x="360363" y="690563"/>
            <a:ext cx="6137275" cy="3452812"/>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06155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F31FACBF-4FD3-4E46-AFBE-7F7BA45945D4}" type="slidenum">
              <a:rPr lang="en-US" i="0" smtClean="0">
                <a:latin typeface="Times New Roman" pitchFamily="18" charset="0"/>
              </a:rPr>
              <a:pPr/>
              <a:t>53</a:t>
            </a:fld>
            <a:endParaRPr lang="en-US" i="0">
              <a:latin typeface="Times New Roman" pitchFamily="18" charset="0"/>
            </a:endParaRPr>
          </a:p>
        </p:txBody>
      </p:sp>
      <p:sp>
        <p:nvSpPr>
          <p:cNvPr id="138243" name="Rectangle 2"/>
          <p:cNvSpPr>
            <a:spLocks noGrp="1" noRot="1" noChangeAspect="1" noChangeArrowheads="1" noTextEdit="1"/>
          </p:cNvSpPr>
          <p:nvPr>
            <p:ph type="sldImg"/>
          </p:nvPr>
        </p:nvSpPr>
        <p:spPr>
          <a:xfrm>
            <a:off x="360363" y="690563"/>
            <a:ext cx="6137275" cy="3452812"/>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52587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B3814740-DBC0-4A4E-ADF1-2805C58D64FB}" type="slidenum">
              <a:rPr lang="en-US" i="0" smtClean="0">
                <a:latin typeface="Times New Roman" pitchFamily="18" charset="0"/>
              </a:rPr>
              <a:pPr/>
              <a:t>54</a:t>
            </a:fld>
            <a:endParaRPr lang="en-US" i="0">
              <a:latin typeface="Times New Roman" pitchFamily="18" charset="0"/>
            </a:endParaRPr>
          </a:p>
        </p:txBody>
      </p:sp>
      <p:sp>
        <p:nvSpPr>
          <p:cNvPr id="139267" name="Rectangle 2"/>
          <p:cNvSpPr>
            <a:spLocks noGrp="1" noRot="1" noChangeAspect="1" noChangeArrowheads="1" noTextEdit="1"/>
          </p:cNvSpPr>
          <p:nvPr>
            <p:ph type="sldImg"/>
          </p:nvPr>
        </p:nvSpPr>
        <p:spPr>
          <a:xfrm>
            <a:off x="360363" y="690563"/>
            <a:ext cx="6137275" cy="3452812"/>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26742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16C4AC9F-DA10-4CE8-AE40-8AD609E48DE0}" type="slidenum">
              <a:rPr lang="en-US" i="0" smtClean="0">
                <a:latin typeface="Times New Roman" pitchFamily="18" charset="0"/>
              </a:rPr>
              <a:pPr/>
              <a:t>55</a:t>
            </a:fld>
            <a:endParaRPr lang="en-US" i="0">
              <a:latin typeface="Times New Roman" pitchFamily="18" charset="0"/>
            </a:endParaRPr>
          </a:p>
        </p:txBody>
      </p:sp>
      <p:sp>
        <p:nvSpPr>
          <p:cNvPr id="143363" name="Rectangle 2"/>
          <p:cNvSpPr>
            <a:spLocks noGrp="1" noRot="1" noChangeAspect="1" noChangeArrowheads="1" noTextEdit="1"/>
          </p:cNvSpPr>
          <p:nvPr>
            <p:ph type="sldImg"/>
          </p:nvPr>
        </p:nvSpPr>
        <p:spPr>
          <a:xfrm>
            <a:off x="360363" y="690563"/>
            <a:ext cx="6137275" cy="3452812"/>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One third of the population of Albania (total 3.2 million) has left to work abroad, mostly in Western Europe.</a:t>
            </a:r>
          </a:p>
        </p:txBody>
      </p:sp>
    </p:spTree>
    <p:extLst>
      <p:ext uri="{BB962C8B-B14F-4D97-AF65-F5344CB8AC3E}">
        <p14:creationId xmlns:p14="http://schemas.microsoft.com/office/powerpoint/2010/main" val="2402282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0556057-4B3F-42B0-B0FD-FB941E38368A}" type="slidenum">
              <a:rPr lang="en-US" smtClean="0"/>
              <a:pPr/>
              <a:t>56</a:t>
            </a:fld>
            <a:endParaRPr lang="en-US"/>
          </a:p>
        </p:txBody>
      </p:sp>
      <p:sp>
        <p:nvSpPr>
          <p:cNvPr id="110595" name="Rectangle 2"/>
          <p:cNvSpPr>
            <a:spLocks noGrp="1" noRot="1" noChangeAspect="1" noChangeArrowheads="1" noTextEdit="1"/>
          </p:cNvSpPr>
          <p:nvPr>
            <p:ph type="sldImg"/>
          </p:nvPr>
        </p:nvSpPr>
        <p:spPr>
          <a:xfrm>
            <a:off x="360363" y="690563"/>
            <a:ext cx="6137275" cy="3452812"/>
          </a:xfrm>
          <a:ln/>
        </p:spPr>
      </p:sp>
      <p:sp>
        <p:nvSpPr>
          <p:cNvPr id="110596" name="Rectangle 3"/>
          <p:cNvSpPr>
            <a:spLocks noGrp="1" noChangeArrowheads="1"/>
          </p:cNvSpPr>
          <p:nvPr>
            <p:ph type="body" idx="1"/>
          </p:nvPr>
        </p:nvSpPr>
        <p:spPr>
          <a:noFill/>
          <a:ln/>
        </p:spPr>
        <p:txBody>
          <a:bodyPr/>
          <a:lstStyle/>
          <a:p>
            <a:r>
              <a:rPr lang="en-US" dirty="0">
                <a:latin typeface="Arial" pitchFamily="34" charset="0"/>
              </a:rPr>
              <a:t>Source: World Bankhttps://data.worldbank.org/indicator/BX.TRF.PWKR.CD.DT</a:t>
            </a:r>
          </a:p>
        </p:txBody>
      </p:sp>
    </p:spTree>
    <p:extLst>
      <p:ext uri="{BB962C8B-B14F-4D97-AF65-F5344CB8AC3E}">
        <p14:creationId xmlns:p14="http://schemas.microsoft.com/office/powerpoint/2010/main" val="3542330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UNEP (2012): The UNEP Environmental Data Explorer, as compiled from World Population Prospects, the 2010 Revision (WPP2010), United Nations Population Division. United Nations Environment </a:t>
            </a:r>
            <a:r>
              <a:rPr lang="en-US" dirty="0" err="1"/>
              <a:t>Programme</a:t>
            </a:r>
            <a:r>
              <a:rPr lang="en-US" dirty="0"/>
              <a:t>. http://geodata.grid.unep.ch.</a:t>
            </a:r>
          </a:p>
        </p:txBody>
      </p:sp>
      <p:sp>
        <p:nvSpPr>
          <p:cNvPr id="4" name="Slide Number Placeholder 3"/>
          <p:cNvSpPr>
            <a:spLocks noGrp="1"/>
          </p:cNvSpPr>
          <p:nvPr>
            <p:ph type="sldNum" sz="quarter" idx="10"/>
          </p:nvPr>
        </p:nvSpPr>
        <p:spPr/>
        <p:txBody>
          <a:bodyPr/>
          <a:lstStyle/>
          <a:p>
            <a:pPr>
              <a:defRPr/>
            </a:pPr>
            <a:fld id="{D84CE932-0D68-48AA-B6FB-61E5AF835518}" type="slidenum">
              <a:rPr lang="en-US" smtClean="0"/>
              <a:pPr>
                <a:defRPr/>
              </a:pPr>
              <a:t>57</a:t>
            </a:fld>
            <a:endParaRPr lang="en-US"/>
          </a:p>
        </p:txBody>
      </p:sp>
    </p:spTree>
    <p:extLst>
      <p:ext uri="{BB962C8B-B14F-4D97-AF65-F5344CB8AC3E}">
        <p14:creationId xmlns:p14="http://schemas.microsoft.com/office/powerpoint/2010/main" val="3619058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7309BDC-F668-409B-9493-A43F36E5D178}" type="slidenum">
              <a:rPr lang="en-US" i="0" smtClean="0">
                <a:latin typeface="Times New Roman" pitchFamily="18" charset="0"/>
              </a:rPr>
              <a:pPr/>
              <a:t>60</a:t>
            </a:fld>
            <a:endParaRPr lang="en-US" i="0">
              <a:latin typeface="Times New Roman" pitchFamily="18" charset="0"/>
            </a:endParaRPr>
          </a:p>
        </p:txBody>
      </p:sp>
      <p:sp>
        <p:nvSpPr>
          <p:cNvPr id="136195" name="Rectangle 2"/>
          <p:cNvSpPr>
            <a:spLocks noGrp="1" noRot="1" noChangeAspect="1" noChangeArrowheads="1" noTextEdit="1"/>
          </p:cNvSpPr>
          <p:nvPr>
            <p:ph type="sldImg"/>
          </p:nvPr>
        </p:nvSpPr>
        <p:spPr>
          <a:xfrm>
            <a:off x="360363" y="690563"/>
            <a:ext cx="6137275" cy="3452812"/>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66145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95AEB50-8531-4919-8434-1727AD6C0A0D}" type="slidenum">
              <a:rPr lang="en-US" i="0" smtClean="0">
                <a:latin typeface="Times New Roman" pitchFamily="18" charset="0"/>
              </a:rPr>
              <a:pPr/>
              <a:t>61</a:t>
            </a:fld>
            <a:endParaRPr lang="en-US" i="0">
              <a:latin typeface="Times New Roman" pitchFamily="18" charset="0"/>
            </a:endParaRPr>
          </a:p>
        </p:txBody>
      </p:sp>
      <p:sp>
        <p:nvSpPr>
          <p:cNvPr id="92163" name="Rectangle 2"/>
          <p:cNvSpPr>
            <a:spLocks noGrp="1" noRot="1" noChangeAspect="1" noChangeArrowheads="1" noTextEdit="1"/>
          </p:cNvSpPr>
          <p:nvPr>
            <p:ph type="sldImg"/>
          </p:nvPr>
        </p:nvSpPr>
        <p:spPr>
          <a:xfrm>
            <a:off x="360363" y="690563"/>
            <a:ext cx="6137275" cy="3452812"/>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0615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831D2A1-5871-438C-AAC5-5FD10ED19566}" type="slidenum">
              <a:rPr lang="en-US" smtClean="0"/>
              <a:pPr/>
              <a:t>6</a:t>
            </a:fld>
            <a:endParaRPr lang="en-US"/>
          </a:p>
        </p:txBody>
      </p:sp>
      <p:sp>
        <p:nvSpPr>
          <p:cNvPr id="73731" name="Rectangle 2"/>
          <p:cNvSpPr>
            <a:spLocks noGrp="1" noRot="1" noChangeAspect="1" noChangeArrowheads="1" noTextEdit="1"/>
          </p:cNvSpPr>
          <p:nvPr>
            <p:ph type="sldImg"/>
          </p:nvPr>
        </p:nvSpPr>
        <p:spPr>
          <a:xfrm>
            <a:off x="360363" y="690563"/>
            <a:ext cx="6137275" cy="3452812"/>
          </a:xfrm>
          <a:ln/>
        </p:spPr>
      </p:sp>
      <p:sp>
        <p:nvSpPr>
          <p:cNvPr id="73732" name="Rectangle 3"/>
          <p:cNvSpPr>
            <a:spLocks noGrp="1" noChangeArrowheads="1"/>
          </p:cNvSpPr>
          <p:nvPr>
            <p:ph type="body" idx="1"/>
          </p:nvPr>
        </p:nvSpPr>
        <p:spPr>
          <a:noFill/>
          <a:ln/>
        </p:spPr>
        <p:txBody>
          <a:bodyPr/>
          <a:lstStyle/>
          <a:p>
            <a:pPr eaLnBrk="1" hangingPunct="1"/>
            <a:r>
              <a:rPr lang="en-US">
                <a:latin typeface="Arial" pitchFamily="34" charset="0"/>
              </a:rPr>
              <a:t>Source: FAO Statistical Database</a:t>
            </a:r>
          </a:p>
        </p:txBody>
      </p:sp>
    </p:spTree>
    <p:extLst>
      <p:ext uri="{BB962C8B-B14F-4D97-AF65-F5344CB8AC3E}">
        <p14:creationId xmlns:p14="http://schemas.microsoft.com/office/powerpoint/2010/main" val="4050682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Adapted from Federal Reserve Bank of St. Louis.</a:t>
            </a:r>
          </a:p>
          <a:p>
            <a:r>
              <a:rPr lang="en-US" dirty="0"/>
              <a:t>https://www.stlouisfed.org/publications/regional-economist/third-quarter-2018/many-jobs-face-automation</a:t>
            </a:r>
          </a:p>
        </p:txBody>
      </p:sp>
      <p:sp>
        <p:nvSpPr>
          <p:cNvPr id="4" name="Slide Number Placeholder 3"/>
          <p:cNvSpPr>
            <a:spLocks noGrp="1"/>
          </p:cNvSpPr>
          <p:nvPr>
            <p:ph type="sldNum" sz="quarter" idx="10"/>
          </p:nvPr>
        </p:nvSpPr>
        <p:spPr/>
        <p:txBody>
          <a:bodyPr/>
          <a:lstStyle/>
          <a:p>
            <a:fld id="{1E83F363-7E7B-47A7-BE8F-2367A89C6177}" type="slidenum">
              <a:rPr lang="en-US" smtClean="0"/>
              <a:t>67</a:t>
            </a:fld>
            <a:endParaRPr lang="en-US"/>
          </a:p>
        </p:txBody>
      </p:sp>
    </p:spTree>
    <p:extLst>
      <p:ext uri="{BB962C8B-B14F-4D97-AF65-F5344CB8AC3E}">
        <p14:creationId xmlns:p14="http://schemas.microsoft.com/office/powerpoint/2010/main" val="26225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68</a:t>
            </a:fld>
            <a:endParaRPr lang="en-US"/>
          </a:p>
        </p:txBody>
      </p:sp>
    </p:spTree>
    <p:extLst>
      <p:ext uri="{BB962C8B-B14F-4D97-AF65-F5344CB8AC3E}">
        <p14:creationId xmlns:p14="http://schemas.microsoft.com/office/powerpoint/2010/main" val="2755367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for Denmark.</a:t>
            </a:r>
          </a:p>
          <a:p>
            <a:r>
              <a:rPr lang="en-US" dirty="0"/>
              <a:t>Source: http://www.henrikkleven.com/uploads/3/7/3/1/37310663/kleven-landais-sogaard_gender_feb2017.pdf</a:t>
            </a:r>
          </a:p>
        </p:txBody>
      </p:sp>
      <p:sp>
        <p:nvSpPr>
          <p:cNvPr id="4" name="Slide Number Placeholder 3"/>
          <p:cNvSpPr>
            <a:spLocks noGrp="1"/>
          </p:cNvSpPr>
          <p:nvPr>
            <p:ph type="sldNum" sz="quarter" idx="5"/>
          </p:nvPr>
        </p:nvSpPr>
        <p:spPr/>
        <p:txBody>
          <a:bodyPr/>
          <a:lstStyle/>
          <a:p>
            <a:fld id="{85E6C9C8-E444-4434-8D24-31E51C66EEA6}" type="slidenum">
              <a:rPr lang="en-US" smtClean="0"/>
              <a:t>71</a:t>
            </a:fld>
            <a:endParaRPr lang="en-US"/>
          </a:p>
        </p:txBody>
      </p:sp>
    </p:spTree>
    <p:extLst>
      <p:ext uri="{BB962C8B-B14F-4D97-AF65-F5344CB8AC3E}">
        <p14:creationId xmlns:p14="http://schemas.microsoft.com/office/powerpoint/2010/main" val="1196913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Stoet</a:t>
            </a:r>
            <a:r>
              <a:rPr lang="en-US" dirty="0"/>
              <a:t>, G., &amp; Geary, D. C. (2018). The Gender-Equality Paradox in Science, Technology, Engineering, and Mathematics Education. Psychological Science, 29(4), 581–593. https://doi.org/10.1177/0956797617741719</a:t>
            </a:r>
          </a:p>
          <a:p>
            <a:endParaRPr lang="en-US" dirty="0"/>
          </a:p>
          <a:p>
            <a:r>
              <a:rPr lang="en-US" dirty="0"/>
              <a:t>The Global Gender Gap Index:</a:t>
            </a:r>
          </a:p>
          <a:p>
            <a:r>
              <a:rPr lang="en-US" dirty="0"/>
              <a:t>Economic participation and opportunity – outcomes on salaries, participation levels and access to high-skilled employment</a:t>
            </a:r>
          </a:p>
          <a:p>
            <a:r>
              <a:rPr lang="en-US" dirty="0"/>
              <a:t>Educational attainment – outcomes on access to basic and higher level education</a:t>
            </a:r>
          </a:p>
          <a:p>
            <a:r>
              <a:rPr lang="en-US" dirty="0"/>
              <a:t>Political empowerment – outcomes on representation in decision-making structures</a:t>
            </a:r>
          </a:p>
          <a:p>
            <a:r>
              <a:rPr lang="en-US" dirty="0"/>
              <a:t>Health and survival – outcomes on life expectancy and sex ratio. In this case parity is not assumed, there are assumed to be fewer female births than male (944 female for every 1,000 males), and men are assumed to die younger. Provided that women live at least six percent longer than men, parity is assumed. But if it is less than six percent it counts as a gender gap.</a:t>
            </a:r>
          </a:p>
          <a:p>
            <a:endParaRPr lang="en-US" dirty="0"/>
          </a:p>
        </p:txBody>
      </p:sp>
      <p:sp>
        <p:nvSpPr>
          <p:cNvPr id="4" name="Slide Number Placeholder 3"/>
          <p:cNvSpPr>
            <a:spLocks noGrp="1"/>
          </p:cNvSpPr>
          <p:nvPr>
            <p:ph type="sldNum" sz="quarter" idx="5"/>
          </p:nvPr>
        </p:nvSpPr>
        <p:spPr/>
        <p:txBody>
          <a:bodyPr/>
          <a:lstStyle/>
          <a:p>
            <a:fld id="{85E6C9C8-E444-4434-8D24-31E51C66EEA6}" type="slidenum">
              <a:rPr lang="en-US" smtClean="0"/>
              <a:t>72</a:t>
            </a:fld>
            <a:endParaRPr lang="en-US"/>
          </a:p>
        </p:txBody>
      </p:sp>
    </p:spTree>
    <p:extLst>
      <p:ext uri="{BB962C8B-B14F-4D97-AF65-F5344CB8AC3E}">
        <p14:creationId xmlns:p14="http://schemas.microsoft.com/office/powerpoint/2010/main" val="2269603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Stoet</a:t>
            </a:r>
            <a:r>
              <a:rPr lang="en-US" dirty="0"/>
              <a:t>, G., &amp; Geary, D. C. (2022). Sex differences in adolescents’ occupational aspirations: Variation across time and place. </a:t>
            </a:r>
            <a:r>
              <a:rPr lang="en-US" dirty="0" err="1"/>
              <a:t>PLoS</a:t>
            </a:r>
            <a:r>
              <a:rPr lang="en-US" dirty="0"/>
              <a:t> ONE, 17, e0261438.</a:t>
            </a:r>
          </a:p>
          <a:p>
            <a:r>
              <a:rPr lang="en-US" dirty="0"/>
              <a:t>Things-oriented occupations are heavily focused on using or designing a tool or machinery. These include blue-collar and white-collar occupations, such as welding, civil engineering, or application programmer. People-oriented occupations are centered around interacting with clients, customers, or children. These include all teaching and instructor occupations as well as professions that involve helping patients (e.g., physician, nurse). Occupations that did not fit either of these categories, such as biologist, legislator, or accountant, were classified as "other." We also separately analyzed aspirations for entry into things-oriented STEM occupations (e.g., engineer). </a:t>
            </a:r>
          </a:p>
        </p:txBody>
      </p:sp>
      <p:sp>
        <p:nvSpPr>
          <p:cNvPr id="4" name="Slide Number Placeholder 3"/>
          <p:cNvSpPr>
            <a:spLocks noGrp="1"/>
          </p:cNvSpPr>
          <p:nvPr>
            <p:ph type="sldNum" sz="quarter" idx="5"/>
          </p:nvPr>
        </p:nvSpPr>
        <p:spPr/>
        <p:txBody>
          <a:bodyPr/>
          <a:lstStyle/>
          <a:p>
            <a:pPr>
              <a:defRPr/>
            </a:pPr>
            <a:fld id="{351045D9-9454-44D6-9661-555DFC0E4E15}" type="slidenum">
              <a:rPr lang="en-US" smtClean="0"/>
              <a:pPr>
                <a:defRPr/>
              </a:pPr>
              <a:t>73</a:t>
            </a:fld>
            <a:endParaRPr lang="en-US"/>
          </a:p>
        </p:txBody>
      </p:sp>
    </p:spTree>
    <p:extLst>
      <p:ext uri="{BB962C8B-B14F-4D97-AF65-F5344CB8AC3E}">
        <p14:creationId xmlns:p14="http://schemas.microsoft.com/office/powerpoint/2010/main" val="3281441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US Department of Labor. https://www.dol.gov/wb/stats/occ_gender_share_em_1020_txt.htm </a:t>
            </a:r>
          </a:p>
        </p:txBody>
      </p:sp>
      <p:sp>
        <p:nvSpPr>
          <p:cNvPr id="4" name="Slide Number Placeholder 3"/>
          <p:cNvSpPr>
            <a:spLocks noGrp="1"/>
          </p:cNvSpPr>
          <p:nvPr>
            <p:ph type="sldNum" sz="quarter" idx="5"/>
          </p:nvPr>
        </p:nvSpPr>
        <p:spPr/>
        <p:txBody>
          <a:bodyPr/>
          <a:lstStyle/>
          <a:p>
            <a:pPr>
              <a:defRPr/>
            </a:pPr>
            <a:fld id="{351045D9-9454-44D6-9661-555DFC0E4E15}" type="slidenum">
              <a:rPr lang="en-US" smtClean="0"/>
              <a:pPr>
                <a:defRPr/>
              </a:pPr>
              <a:t>76</a:t>
            </a:fld>
            <a:endParaRPr lang="en-US"/>
          </a:p>
        </p:txBody>
      </p:sp>
    </p:spTree>
    <p:extLst>
      <p:ext uri="{BB962C8B-B14F-4D97-AF65-F5344CB8AC3E}">
        <p14:creationId xmlns:p14="http://schemas.microsoft.com/office/powerpoint/2010/main" val="25103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9554CA68-F68E-49F6-8B7A-92C77A865144}" type="slidenum">
              <a:rPr lang="en-US" i="0" smtClean="0">
                <a:latin typeface="Times New Roman" pitchFamily="18" charset="0"/>
              </a:rPr>
              <a:pPr/>
              <a:t>7</a:t>
            </a:fld>
            <a:endParaRPr lang="en-US" i="0">
              <a:latin typeface="Times New Roman" pitchFamily="18" charset="0"/>
            </a:endParaRPr>
          </a:p>
        </p:txBody>
      </p:sp>
      <p:sp>
        <p:nvSpPr>
          <p:cNvPr id="157699" name="Rectangle 2"/>
          <p:cNvSpPr>
            <a:spLocks noGrp="1" noRot="1" noChangeAspect="1" noChangeArrowheads="1" noTextEdit="1"/>
          </p:cNvSpPr>
          <p:nvPr>
            <p:ph type="sldImg"/>
          </p:nvPr>
        </p:nvSpPr>
        <p:spPr>
          <a:xfrm>
            <a:off x="360363" y="690563"/>
            <a:ext cx="6137275" cy="3452812"/>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93257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Belgrade.</a:t>
            </a:r>
          </a:p>
          <a:p>
            <a:r>
              <a:rPr lang="en-US" dirty="0"/>
              <a:t>Source: </a:t>
            </a:r>
            <a:r>
              <a:rPr lang="en-US" dirty="0" err="1"/>
              <a:t>Bajat</a:t>
            </a:r>
            <a:r>
              <a:rPr lang="en-US" dirty="0"/>
              <a:t>, Branislav &amp; </a:t>
            </a:r>
            <a:r>
              <a:rPr lang="en-US" dirty="0" err="1"/>
              <a:t>Krunic</a:t>
            </a:r>
            <a:r>
              <a:rPr lang="en-US" dirty="0"/>
              <a:t>, Nikola &amp; Samardzic-Petrovic, </a:t>
            </a:r>
            <a:r>
              <a:rPr lang="en-US" dirty="0" err="1"/>
              <a:t>Mileva</a:t>
            </a:r>
            <a:r>
              <a:rPr lang="en-US" dirty="0"/>
              <a:t> &amp; </a:t>
            </a:r>
            <a:r>
              <a:rPr lang="en-US" dirty="0" err="1"/>
              <a:t>Kilibarda</a:t>
            </a:r>
            <a:r>
              <a:rPr lang="en-US" dirty="0"/>
              <a:t>, Milan. (2013). </a:t>
            </a:r>
            <a:r>
              <a:rPr lang="en-US" dirty="0" err="1"/>
              <a:t>Dasymetric</a:t>
            </a:r>
            <a:r>
              <a:rPr lang="en-US" dirty="0"/>
              <a:t> modelling of population dynamics in urban areas. </a:t>
            </a:r>
            <a:r>
              <a:rPr lang="en-US" dirty="0" err="1"/>
              <a:t>Geodetski</a:t>
            </a:r>
            <a:r>
              <a:rPr lang="en-US" dirty="0"/>
              <a:t> </a:t>
            </a:r>
            <a:r>
              <a:rPr lang="en-US" dirty="0" err="1"/>
              <a:t>Vestnik</a:t>
            </a:r>
            <a:r>
              <a:rPr lang="en-US" dirty="0"/>
              <a:t>. 57. 777-792. </a:t>
            </a:r>
          </a:p>
        </p:txBody>
      </p:sp>
      <p:sp>
        <p:nvSpPr>
          <p:cNvPr id="4" name="Slide Number Placeholder 3"/>
          <p:cNvSpPr>
            <a:spLocks noGrp="1"/>
          </p:cNvSpPr>
          <p:nvPr>
            <p:ph type="sldNum" sz="quarter" idx="5"/>
          </p:nvPr>
        </p:nvSpPr>
        <p:spPr/>
        <p:txBody>
          <a:bodyPr/>
          <a:lstStyle/>
          <a:p>
            <a:pPr>
              <a:defRPr/>
            </a:pPr>
            <a:fld id="{351045D9-9454-44D6-9661-555DFC0E4E15}" type="slidenum">
              <a:rPr lang="en-US" smtClean="0"/>
              <a:pPr>
                <a:defRPr/>
              </a:pPr>
              <a:t>8</a:t>
            </a:fld>
            <a:endParaRPr lang="en-US"/>
          </a:p>
        </p:txBody>
      </p:sp>
    </p:spTree>
    <p:extLst>
      <p:ext uri="{BB962C8B-B14F-4D97-AF65-F5344CB8AC3E}">
        <p14:creationId xmlns:p14="http://schemas.microsoft.com/office/powerpoint/2010/main" val="50935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Department of Energy. Residential Energy Consumption Survey. Table HC7.3  Air conditioning in U.S. homes by year of construction, 2015. https://www.eia.gov/consumption/residential/data/2015/</a:t>
            </a:r>
          </a:p>
        </p:txBody>
      </p:sp>
      <p:sp>
        <p:nvSpPr>
          <p:cNvPr id="4" name="Slide Number Placeholder 3"/>
          <p:cNvSpPr>
            <a:spLocks noGrp="1"/>
          </p:cNvSpPr>
          <p:nvPr>
            <p:ph type="sldNum" sz="quarter" idx="10"/>
          </p:nvPr>
        </p:nvSpPr>
        <p:spPr/>
        <p:txBody>
          <a:bodyPr/>
          <a:lstStyle/>
          <a:p>
            <a:fld id="{3D9B129D-E325-4470-8FD3-E3EB2F45F1EC}" type="slidenum">
              <a:rPr lang="en-US" smtClean="0"/>
              <a:t>10</a:t>
            </a:fld>
            <a:endParaRPr lang="en-US"/>
          </a:p>
        </p:txBody>
      </p:sp>
    </p:spTree>
    <p:extLst>
      <p:ext uri="{BB962C8B-B14F-4D97-AF65-F5344CB8AC3E}">
        <p14:creationId xmlns:p14="http://schemas.microsoft.com/office/powerpoint/2010/main" val="391140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D7C0D1D8-FC39-4CD7-A14A-40C6CA12F37A}" type="slidenum">
              <a:rPr lang="en-US" i="0" smtClean="0">
                <a:latin typeface="Times New Roman" pitchFamily="18" charset="0"/>
              </a:rPr>
              <a:pPr/>
              <a:t>13</a:t>
            </a:fld>
            <a:endParaRPr lang="en-US" i="0">
              <a:latin typeface="Times New Roman" pitchFamily="18" charset="0"/>
            </a:endParaRPr>
          </a:p>
        </p:txBody>
      </p:sp>
      <p:sp>
        <p:nvSpPr>
          <p:cNvPr id="75779" name="Rectangle 2"/>
          <p:cNvSpPr>
            <a:spLocks noGrp="1" noRot="1" noChangeAspect="1" noChangeArrowheads="1" noTextEdit="1"/>
          </p:cNvSpPr>
          <p:nvPr>
            <p:ph type="sldImg"/>
          </p:nvPr>
        </p:nvSpPr>
        <p:spPr>
          <a:xfrm>
            <a:off x="360363" y="690563"/>
            <a:ext cx="6137275" cy="3452812"/>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Source: United Nations (1995b); U.S. Census Bureau, International Programs Center, International Data Base and unpublished tables.</a:t>
            </a:r>
          </a:p>
        </p:txBody>
      </p:sp>
    </p:spTree>
    <p:extLst>
      <p:ext uri="{BB962C8B-B14F-4D97-AF65-F5344CB8AC3E}">
        <p14:creationId xmlns:p14="http://schemas.microsoft.com/office/powerpoint/2010/main" val="3046553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Freeform 3"/>
          <p:cNvSpPr>
            <a:spLocks/>
          </p:cNvSpPr>
          <p:nvPr/>
        </p:nvSpPr>
        <p:spPr bwMode="auto">
          <a:xfrm>
            <a:off x="5526619" y="-3175"/>
            <a:ext cx="1037167"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rgbClr val="CC9900"/>
          </a:solidFill>
          <a:ln w="9525">
            <a:noFill/>
            <a:round/>
            <a:headEnd/>
            <a:tailEnd/>
          </a:ln>
          <a:effectLst/>
        </p:spPr>
        <p:txBody>
          <a:bodyPr/>
          <a:lstStyle/>
          <a:p>
            <a:pPr>
              <a:defRPr/>
            </a:pPr>
            <a:endParaRPr lang="en-US"/>
          </a:p>
        </p:txBody>
      </p:sp>
      <p:pic>
        <p:nvPicPr>
          <p:cNvPr id="5" name="Picture 5" descr="world_cover_left"/>
          <p:cNvPicPr>
            <a:picLocks noChangeAspect="1" noChangeArrowheads="1"/>
          </p:cNvPicPr>
          <p:nvPr userDrawn="1"/>
        </p:nvPicPr>
        <p:blipFill>
          <a:blip r:embed="rId2" cstate="screen">
            <a:duotone>
              <a:schemeClr val="bg2">
                <a:shade val="45000"/>
                <a:satMod val="135000"/>
              </a:schemeClr>
              <a:prstClr val="white"/>
            </a:duotone>
            <a:lum bright="10000"/>
          </a:blip>
          <a:srcRect/>
          <a:stretch>
            <a:fillRect/>
          </a:stretch>
        </p:blipFill>
        <p:spPr bwMode="auto">
          <a:xfrm>
            <a:off x="8850489" y="92515"/>
            <a:ext cx="3341512" cy="6761952"/>
          </a:xfrm>
          <a:prstGeom prst="rect">
            <a:avLst/>
          </a:prstGeom>
          <a:noFill/>
        </p:spPr>
      </p:pic>
      <p:sp>
        <p:nvSpPr>
          <p:cNvPr id="7" name="Rectangle 5"/>
          <p:cNvSpPr>
            <a:spLocks noChangeArrowheads="1"/>
          </p:cNvSpPr>
          <p:nvPr/>
        </p:nvSpPr>
        <p:spPr bwMode="auto">
          <a:xfrm>
            <a:off x="-8467" y="-1588"/>
            <a:ext cx="5689600" cy="1460501"/>
          </a:xfrm>
          <a:prstGeom prst="rect">
            <a:avLst/>
          </a:prstGeom>
          <a:solidFill>
            <a:srgbClr val="CC9900"/>
          </a:solidFill>
          <a:ln w="9525">
            <a:noFill/>
            <a:miter lim="800000"/>
            <a:headEnd/>
            <a:tailEnd/>
          </a:ln>
          <a:effectLst/>
        </p:spPr>
        <p:txBody>
          <a:bodyPr wrap="none" anchor="ctr"/>
          <a:lstStyle/>
          <a:p>
            <a:pPr>
              <a:defRPr/>
            </a:pPr>
            <a:endParaRPr lang="en-US"/>
          </a:p>
        </p:txBody>
      </p:sp>
      <p:sp>
        <p:nvSpPr>
          <p:cNvPr id="21" name="Rectangle 9"/>
          <p:cNvSpPr>
            <a:spLocks noChangeArrowheads="1"/>
          </p:cNvSpPr>
          <p:nvPr/>
        </p:nvSpPr>
        <p:spPr bwMode="auto">
          <a:xfrm>
            <a:off x="-12700" y="152400"/>
            <a:ext cx="10363200" cy="1143000"/>
          </a:xfrm>
          <a:prstGeom prst="rect">
            <a:avLst/>
          </a:prstGeom>
          <a:solidFill>
            <a:schemeClr val="accent2">
              <a:lumMod val="50000"/>
            </a:schemeClr>
          </a:solidFill>
          <a:ln w="9525">
            <a:noFill/>
            <a:miter lim="800000"/>
            <a:headEnd/>
            <a:tailEnd/>
          </a:ln>
          <a:effectLst/>
        </p:spPr>
        <p:txBody>
          <a:bodyPr wrap="none" anchor="ctr"/>
          <a:lstStyle/>
          <a:p>
            <a:pPr>
              <a:defRPr/>
            </a:pPr>
            <a:endParaRPr lang="en-US" dirty="0">
              <a:cs typeface="+mn-cs"/>
            </a:endParaRPr>
          </a:p>
        </p:txBody>
      </p:sp>
      <p:sp>
        <p:nvSpPr>
          <p:cNvPr id="9" name="Rectangle 4"/>
          <p:cNvSpPr>
            <a:spLocks noChangeArrowheads="1"/>
          </p:cNvSpPr>
          <p:nvPr/>
        </p:nvSpPr>
        <p:spPr bwMode="auto">
          <a:xfrm>
            <a:off x="-10584" y="1447800"/>
            <a:ext cx="2252135" cy="4953000"/>
          </a:xfrm>
          <a:prstGeom prst="rect">
            <a:avLst/>
          </a:prstGeom>
          <a:gradFill rotWithShape="1">
            <a:gsLst>
              <a:gs pos="0">
                <a:srgbClr val="CC9900"/>
              </a:gs>
              <a:gs pos="100000">
                <a:srgbClr val="FFFFFF">
                  <a:alpha val="0"/>
                </a:srgbClr>
              </a:gs>
            </a:gsLst>
            <a:lin ang="5400000" scaled="1"/>
          </a:gradFill>
          <a:ln w="9525">
            <a:noFill/>
            <a:miter lim="800000"/>
            <a:headEnd/>
            <a:tailEnd/>
          </a:ln>
          <a:effectLst/>
        </p:spPr>
        <p:txBody>
          <a:bodyPr wrap="none" anchor="ctr"/>
          <a:lstStyle/>
          <a:p>
            <a:pPr>
              <a:defRPr/>
            </a:pPr>
            <a:endParaRPr lang="en-US"/>
          </a:p>
        </p:txBody>
      </p:sp>
      <p:sp>
        <p:nvSpPr>
          <p:cNvPr id="10" name="Freeform 9"/>
          <p:cNvSpPr>
            <a:spLocks/>
          </p:cNvSpPr>
          <p:nvPr/>
        </p:nvSpPr>
        <p:spPr bwMode="auto">
          <a:xfrm>
            <a:off x="-8467" y="1451874"/>
            <a:ext cx="651933"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chemeClr val="accent2">
              <a:lumMod val="75000"/>
            </a:schemeClr>
          </a:solidFill>
          <a:ln w="9525">
            <a:noFill/>
            <a:round/>
            <a:headEnd/>
            <a:tailEnd/>
          </a:ln>
          <a:effectLst/>
        </p:spPr>
        <p:txBody>
          <a:bodyPr/>
          <a:lstStyle/>
          <a:p>
            <a:pPr>
              <a:defRPr/>
            </a:pPr>
            <a:endParaRPr lang="en-US"/>
          </a:p>
        </p:txBody>
      </p:sp>
      <p:sp>
        <p:nvSpPr>
          <p:cNvPr id="11" name="Freeform 10"/>
          <p:cNvSpPr>
            <a:spLocks/>
          </p:cNvSpPr>
          <p:nvPr/>
        </p:nvSpPr>
        <p:spPr bwMode="auto">
          <a:xfrm>
            <a:off x="-12698" y="-4763"/>
            <a:ext cx="1318684"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2">
              <a:lumMod val="75000"/>
            </a:schemeClr>
          </a:solidFill>
          <a:ln w="9525">
            <a:noFill/>
            <a:round/>
            <a:headEnd/>
            <a:tailEnd/>
          </a:ln>
          <a:effectLst/>
        </p:spPr>
        <p:txBody>
          <a:bodyPr/>
          <a:lstStyle/>
          <a:p>
            <a:pPr>
              <a:defRPr/>
            </a:pPr>
            <a:endParaRPr lang="en-US"/>
          </a:p>
        </p:txBody>
      </p:sp>
      <p:sp>
        <p:nvSpPr>
          <p:cNvPr id="12" name="Rectangle 13"/>
          <p:cNvSpPr>
            <a:spLocks noChangeArrowheads="1"/>
          </p:cNvSpPr>
          <p:nvPr/>
        </p:nvSpPr>
        <p:spPr bwMode="auto">
          <a:xfrm>
            <a:off x="1822451" y="317502"/>
            <a:ext cx="2773516" cy="323165"/>
          </a:xfrm>
          <a:prstGeom prst="rect">
            <a:avLst/>
          </a:prstGeom>
          <a:noFill/>
          <a:ln w="9525">
            <a:noFill/>
            <a:miter lim="800000"/>
            <a:headEnd/>
            <a:tailEnd/>
          </a:ln>
          <a:effectLst/>
        </p:spPr>
        <p:txBody>
          <a:bodyPr wrap="none">
            <a:spAutoFit/>
          </a:bodyPr>
          <a:lstStyle/>
          <a:p>
            <a:pPr eaLnBrk="0" hangingPunct="0">
              <a:defRPr/>
            </a:pPr>
            <a:r>
              <a:rPr lang="en-US" sz="1500" b="1" dirty="0">
                <a:solidFill>
                  <a:srgbClr val="FFFF99"/>
                </a:solidFill>
                <a:effectLst/>
                <a:latin typeface="Arial Narrow" panose="020B0606020202030204" pitchFamily="34" charset="0"/>
                <a:cs typeface="Calibri" pitchFamily="34" charset="0"/>
              </a:rPr>
              <a:t>GEOG 135 – Economic Geography</a:t>
            </a:r>
          </a:p>
        </p:txBody>
      </p:sp>
      <p:sp>
        <p:nvSpPr>
          <p:cNvPr id="13" name="Rectangle 14"/>
          <p:cNvSpPr>
            <a:spLocks noChangeArrowheads="1"/>
          </p:cNvSpPr>
          <p:nvPr/>
        </p:nvSpPr>
        <p:spPr bwMode="auto">
          <a:xfrm>
            <a:off x="1822453" y="777876"/>
            <a:ext cx="2245615" cy="276999"/>
          </a:xfrm>
          <a:prstGeom prst="rect">
            <a:avLst/>
          </a:prstGeom>
          <a:noFill/>
          <a:ln w="9525">
            <a:noFill/>
            <a:miter lim="800000"/>
            <a:headEnd/>
            <a:tailEnd/>
          </a:ln>
          <a:effectLst/>
        </p:spPr>
        <p:txBody>
          <a:bodyPr wrap="none">
            <a:spAutoFit/>
          </a:bodyPr>
          <a:lstStyle/>
          <a:p>
            <a:pPr eaLnBrk="0" hangingPunct="0">
              <a:defRPr/>
            </a:pPr>
            <a:r>
              <a:rPr lang="en-US" sz="1200" b="1" dirty="0">
                <a:solidFill>
                  <a:srgbClr val="FFFF99"/>
                </a:solidFill>
                <a:effectLst/>
                <a:latin typeface="Arial Narrow" panose="020B0606020202030204" pitchFamily="34" charset="0"/>
                <a:cs typeface="Calibri" pitchFamily="34" charset="0"/>
              </a:rPr>
              <a:t>Professor: Dr. Jean-Paul Rodrigue</a:t>
            </a:r>
          </a:p>
        </p:txBody>
      </p:sp>
      <p:pic>
        <p:nvPicPr>
          <p:cNvPr id="14" name="Picture 15" descr="Hofstra_Shield"/>
          <p:cNvPicPr>
            <a:picLocks noChangeAspect="1" noChangeArrowheads="1"/>
          </p:cNvPicPr>
          <p:nvPr userDrawn="1"/>
        </p:nvPicPr>
        <p:blipFill>
          <a:blip r:embed="rId3" cstate="print"/>
          <a:srcRect/>
          <a:stretch>
            <a:fillRect/>
          </a:stretch>
        </p:blipFill>
        <p:spPr bwMode="auto">
          <a:xfrm>
            <a:off x="50047" y="232668"/>
            <a:ext cx="986408" cy="1018941"/>
          </a:xfrm>
          <a:prstGeom prst="rect">
            <a:avLst/>
          </a:prstGeom>
          <a:noFill/>
          <a:ln w="9525">
            <a:noFill/>
            <a:miter lim="800000"/>
            <a:headEnd/>
            <a:tailEnd/>
          </a:ln>
        </p:spPr>
      </p:pic>
      <p:sp>
        <p:nvSpPr>
          <p:cNvPr id="15" name="Rectangle 22"/>
          <p:cNvSpPr>
            <a:spLocks noChangeArrowheads="1"/>
          </p:cNvSpPr>
          <p:nvPr/>
        </p:nvSpPr>
        <p:spPr bwMode="auto">
          <a:xfrm>
            <a:off x="0" y="6400800"/>
            <a:ext cx="12192000" cy="457200"/>
          </a:xfrm>
          <a:prstGeom prst="rect">
            <a:avLst/>
          </a:prstGeom>
          <a:gradFill rotWithShape="1">
            <a:gsLst>
              <a:gs pos="0">
                <a:srgbClr val="FFFFFF"/>
              </a:gs>
              <a:gs pos="100000">
                <a:srgbClr val="92D050">
                  <a:alpha val="75000"/>
                </a:srgbClr>
              </a:gs>
            </a:gsLst>
            <a:lin ang="0" scaled="1"/>
          </a:gradFill>
          <a:ln w="9525">
            <a:noFill/>
            <a:miter lim="800000"/>
            <a:headEnd/>
            <a:tailEnd/>
          </a:ln>
          <a:effectLst/>
        </p:spPr>
        <p:txBody>
          <a:bodyPr wrap="none" anchor="ctr"/>
          <a:lstStyle/>
          <a:p>
            <a:pPr>
              <a:defRPr/>
            </a:pPr>
            <a:endParaRPr lang="en-US"/>
          </a:p>
        </p:txBody>
      </p:sp>
      <p:sp>
        <p:nvSpPr>
          <p:cNvPr id="16" name="Text Box 25"/>
          <p:cNvSpPr txBox="1">
            <a:spLocks noChangeArrowheads="1"/>
          </p:cNvSpPr>
          <p:nvPr/>
        </p:nvSpPr>
        <p:spPr bwMode="auto">
          <a:xfrm>
            <a:off x="165101" y="6502401"/>
            <a:ext cx="4578882" cy="184666"/>
          </a:xfrm>
          <a:prstGeom prst="rect">
            <a:avLst/>
          </a:prstGeom>
          <a:noFill/>
          <a:ln w="9525">
            <a:noFill/>
            <a:miter lim="800000"/>
            <a:headEnd/>
            <a:tailEnd/>
          </a:ln>
          <a:effectLst/>
        </p:spPr>
        <p:txBody>
          <a:bodyPr wrap="none" lIns="0" tIns="0" rIns="0" bIns="0">
            <a:spAutoFit/>
          </a:bodyPr>
          <a:lstStyle/>
          <a:p>
            <a:pPr>
              <a:defRPr/>
            </a:pPr>
            <a:r>
              <a:rPr lang="en-US" sz="1200" b="1" i="1" dirty="0">
                <a:solidFill>
                  <a:srgbClr val="008000"/>
                </a:solidFill>
              </a:rPr>
              <a:t>Hofstra University, Department of Global Studies &amp; Geography</a:t>
            </a:r>
          </a:p>
        </p:txBody>
      </p:sp>
      <p:sp>
        <p:nvSpPr>
          <p:cNvPr id="18" name="Rectangle 22"/>
          <p:cNvSpPr>
            <a:spLocks noChangeArrowheads="1"/>
          </p:cNvSpPr>
          <p:nvPr/>
        </p:nvSpPr>
        <p:spPr bwMode="auto">
          <a:xfrm>
            <a:off x="0" y="6400800"/>
            <a:ext cx="12192000" cy="457200"/>
          </a:xfrm>
          <a:prstGeom prst="rect">
            <a:avLst/>
          </a:prstGeom>
          <a:gradFill rotWithShape="1">
            <a:gsLst>
              <a:gs pos="0">
                <a:srgbClr val="FFFFFF"/>
              </a:gs>
              <a:gs pos="100000">
                <a:srgbClr val="CC9900"/>
              </a:gs>
            </a:gsLst>
            <a:lin ang="0" scaled="1"/>
          </a:gradFill>
          <a:ln w="9525">
            <a:noFill/>
            <a:miter lim="800000"/>
            <a:headEnd/>
            <a:tailEnd/>
          </a:ln>
          <a:effectLst/>
        </p:spPr>
        <p:txBody>
          <a:bodyPr wrap="none" anchor="ctr"/>
          <a:lstStyle/>
          <a:p>
            <a:pPr>
              <a:defRPr/>
            </a:pPr>
            <a:endParaRPr lang="en-US"/>
          </a:p>
        </p:txBody>
      </p:sp>
      <p:sp>
        <p:nvSpPr>
          <p:cNvPr id="19" name="Text Box 25"/>
          <p:cNvSpPr txBox="1">
            <a:spLocks noChangeArrowheads="1"/>
          </p:cNvSpPr>
          <p:nvPr/>
        </p:nvSpPr>
        <p:spPr bwMode="auto">
          <a:xfrm>
            <a:off x="165101" y="6502401"/>
            <a:ext cx="4578882" cy="184666"/>
          </a:xfrm>
          <a:prstGeom prst="rect">
            <a:avLst/>
          </a:prstGeom>
          <a:noFill/>
          <a:ln w="9525">
            <a:noFill/>
            <a:miter lim="800000"/>
            <a:headEnd/>
            <a:tailEnd/>
          </a:ln>
          <a:effectLst/>
        </p:spPr>
        <p:txBody>
          <a:bodyPr wrap="none" lIns="0" tIns="0" rIns="0" bIns="0">
            <a:spAutoFit/>
          </a:bodyPr>
          <a:lstStyle/>
          <a:p>
            <a:pPr>
              <a:defRPr/>
            </a:pPr>
            <a:r>
              <a:rPr lang="en-US" sz="1200" b="1" i="1" dirty="0">
                <a:solidFill>
                  <a:schemeClr val="accent2">
                    <a:lumMod val="50000"/>
                  </a:schemeClr>
                </a:solidFill>
              </a:rPr>
              <a:t>Hofstra University, Department of Global Studies &amp; Geography</a:t>
            </a:r>
          </a:p>
        </p:txBody>
      </p:sp>
      <p:sp>
        <p:nvSpPr>
          <p:cNvPr id="428043" name="Rectangle 11"/>
          <p:cNvSpPr>
            <a:spLocks noGrp="1" noChangeArrowheads="1"/>
          </p:cNvSpPr>
          <p:nvPr>
            <p:ph type="ctrTitle"/>
          </p:nvPr>
        </p:nvSpPr>
        <p:spPr>
          <a:xfrm>
            <a:off x="2269069" y="1501778"/>
            <a:ext cx="9478433" cy="1470025"/>
          </a:xfrm>
        </p:spPr>
        <p:txBody>
          <a:bodyPr/>
          <a:lstStyle>
            <a:lvl1pPr>
              <a:defRPr sz="3600"/>
            </a:lvl1pPr>
          </a:lstStyle>
          <a:p>
            <a:r>
              <a:rPr lang="en-US"/>
              <a:t>Click to edit Master title style</a:t>
            </a:r>
          </a:p>
        </p:txBody>
      </p:sp>
      <p:sp>
        <p:nvSpPr>
          <p:cNvPr id="428044" name="Rectangle 12"/>
          <p:cNvSpPr>
            <a:spLocks noGrp="1" noChangeArrowheads="1"/>
          </p:cNvSpPr>
          <p:nvPr>
            <p:ph type="subTitle" idx="1"/>
          </p:nvPr>
        </p:nvSpPr>
        <p:spPr>
          <a:xfrm>
            <a:off x="2269069" y="3200400"/>
            <a:ext cx="9478433" cy="2971800"/>
          </a:xfrm>
        </p:spPr>
        <p:txBody>
          <a:bodyPr/>
          <a:lstStyle>
            <a:lvl1pPr marL="0" indent="0">
              <a:buFont typeface="Arial Narrow" pitchFamily="34" charset="0"/>
              <a:buNone/>
              <a:defRPr>
                <a:latin typeface="Arial Narrow" panose="020B0606020202030204" pitchFamily="34" charset="0"/>
              </a:defRPr>
            </a:lvl1pPr>
          </a:lstStyle>
          <a:p>
            <a:r>
              <a:rPr lang="en-US" dirty="0"/>
              <a:t>Click to edit Master subtitle style</a:t>
            </a:r>
          </a:p>
        </p:txBody>
      </p:sp>
      <p:sp>
        <p:nvSpPr>
          <p:cNvPr id="23" name="Rectangle 22"/>
          <p:cNvSpPr>
            <a:spLocks noChangeArrowheads="1"/>
          </p:cNvSpPr>
          <p:nvPr/>
        </p:nvSpPr>
        <p:spPr bwMode="auto">
          <a:xfrm>
            <a:off x="0" y="6400800"/>
            <a:ext cx="12192000" cy="457200"/>
          </a:xfrm>
          <a:prstGeom prst="rect">
            <a:avLst/>
          </a:prstGeom>
          <a:gradFill rotWithShape="1">
            <a:gsLst>
              <a:gs pos="0">
                <a:srgbClr val="FFFFFF"/>
              </a:gs>
              <a:gs pos="100000">
                <a:srgbClr val="CC9900"/>
              </a:gs>
            </a:gsLst>
            <a:lin ang="0" scaled="1"/>
          </a:gradFill>
          <a:ln w="9525">
            <a:noFill/>
            <a:miter lim="800000"/>
            <a:headEnd/>
            <a:tailEnd/>
          </a:ln>
          <a:effectLst/>
        </p:spPr>
        <p:txBody>
          <a:bodyPr wrap="none" anchor="ctr"/>
          <a:lstStyle/>
          <a:p>
            <a:pPr>
              <a:defRPr/>
            </a:pPr>
            <a:endParaRPr lang="en-US"/>
          </a:p>
        </p:txBody>
      </p:sp>
      <p:sp>
        <p:nvSpPr>
          <p:cNvPr id="24" name="Text Box 25"/>
          <p:cNvSpPr txBox="1">
            <a:spLocks noChangeArrowheads="1"/>
          </p:cNvSpPr>
          <p:nvPr/>
        </p:nvSpPr>
        <p:spPr bwMode="auto">
          <a:xfrm>
            <a:off x="165101" y="6502401"/>
            <a:ext cx="3754041" cy="184666"/>
          </a:xfrm>
          <a:prstGeom prst="rect">
            <a:avLst/>
          </a:prstGeom>
          <a:noFill/>
          <a:ln w="9525">
            <a:noFill/>
            <a:miter lim="800000"/>
            <a:headEnd/>
            <a:tailEnd/>
          </a:ln>
          <a:effectLst/>
        </p:spPr>
        <p:txBody>
          <a:bodyPr wrap="none" lIns="0" tIns="0" rIns="0" bIns="0">
            <a:spAutoFit/>
          </a:bodyPr>
          <a:lstStyle/>
          <a:p>
            <a:pPr>
              <a:defRPr/>
            </a:pPr>
            <a:r>
              <a:rPr lang="en-US" sz="1200" b="1" i="1" dirty="0">
                <a:solidFill>
                  <a:schemeClr val="accent2">
                    <a:lumMod val="50000"/>
                  </a:schemeClr>
                </a:solidFill>
                <a:latin typeface="Arial Narrow" panose="020B0606020202030204" pitchFamily="34" charset="0"/>
                <a:cs typeface="Calibri" pitchFamily="34" charset="0"/>
              </a:rPr>
              <a:t>Hofstra University, Department of Global Studies &amp; Geography</a:t>
            </a:r>
          </a:p>
        </p:txBody>
      </p:sp>
      <p:sp>
        <p:nvSpPr>
          <p:cNvPr id="22" name="Freeform 16"/>
          <p:cNvSpPr>
            <a:spLocks/>
          </p:cNvSpPr>
          <p:nvPr/>
        </p:nvSpPr>
        <p:spPr bwMode="auto">
          <a:xfrm>
            <a:off x="10153652" y="152400"/>
            <a:ext cx="920749" cy="1143000"/>
          </a:xfrm>
          <a:custGeom>
            <a:avLst/>
            <a:gdLst/>
            <a:ahLst/>
            <a:cxnLst>
              <a:cxn ang="0">
                <a:pos x="59" y="0"/>
              </a:cxn>
              <a:cxn ang="0">
                <a:pos x="435" y="1"/>
              </a:cxn>
              <a:cxn ang="0">
                <a:pos x="158" y="720"/>
              </a:cxn>
              <a:cxn ang="0">
                <a:pos x="0" y="719"/>
              </a:cxn>
              <a:cxn ang="0">
                <a:pos x="59" y="0"/>
              </a:cxn>
            </a:cxnLst>
            <a:rect l="0" t="0" r="r" b="b"/>
            <a:pathLst>
              <a:path w="435" h="720">
                <a:moveTo>
                  <a:pt x="59" y="0"/>
                </a:moveTo>
                <a:lnTo>
                  <a:pt x="435" y="1"/>
                </a:lnTo>
                <a:lnTo>
                  <a:pt x="158" y="720"/>
                </a:lnTo>
                <a:lnTo>
                  <a:pt x="0" y="719"/>
                </a:lnTo>
                <a:lnTo>
                  <a:pt x="59" y="0"/>
                </a:lnTo>
                <a:close/>
              </a:path>
            </a:pathLst>
          </a:custGeom>
          <a:solidFill>
            <a:schemeClr val="accent2">
              <a:lumMod val="50000"/>
            </a:schemeClr>
          </a:solidFill>
          <a:ln w="9525">
            <a:noFill/>
            <a:round/>
            <a:headEnd/>
            <a:tailEnd/>
          </a:ln>
          <a:effectLst/>
        </p:spPr>
        <p:txBody>
          <a:bodyPr/>
          <a:lstStyle/>
          <a:p>
            <a:pPr>
              <a:defRPr/>
            </a:pPr>
            <a:endParaRPr lang="en-US">
              <a:cs typeface="+mn-cs"/>
            </a:endParaRPr>
          </a:p>
        </p:txBody>
      </p:sp>
      <p:sp>
        <p:nvSpPr>
          <p:cNvPr id="25" name="Rectangle 24">
            <a:extLst>
              <a:ext uri="{FF2B5EF4-FFF2-40B4-BE49-F238E27FC236}">
                <a16:creationId xmlns:a16="http://schemas.microsoft.com/office/drawing/2014/main" id="{23BBF2E9-C6FA-4310-9F56-E9C2F2FFDDBA}"/>
              </a:ext>
            </a:extLst>
          </p:cNvPr>
          <p:cNvSpPr>
            <a:spLocks noChangeArrowheads="1"/>
          </p:cNvSpPr>
          <p:nvPr userDrawn="1"/>
        </p:nvSpPr>
        <p:spPr bwMode="auto">
          <a:xfrm>
            <a:off x="0" y="6400800"/>
            <a:ext cx="12192000" cy="457200"/>
          </a:xfrm>
          <a:prstGeom prst="rect">
            <a:avLst/>
          </a:prstGeom>
          <a:gradFill rotWithShape="1">
            <a:gsLst>
              <a:gs pos="0">
                <a:srgbClr val="FFFFFF"/>
              </a:gs>
              <a:gs pos="100000">
                <a:srgbClr val="CC9900"/>
              </a:gs>
            </a:gsLst>
            <a:lin ang="0" scaled="1"/>
          </a:gradFill>
          <a:ln w="9525">
            <a:noFill/>
            <a:miter lim="800000"/>
            <a:headEnd/>
            <a:tailEnd/>
          </a:ln>
          <a:effectLst/>
        </p:spPr>
        <p:txBody>
          <a:bodyPr wrap="none" anchor="ctr"/>
          <a:lstStyle/>
          <a:p>
            <a:pPr>
              <a:defRPr/>
            </a:pPr>
            <a:endParaRPr lang="en-US"/>
          </a:p>
        </p:txBody>
      </p:sp>
      <p:sp>
        <p:nvSpPr>
          <p:cNvPr id="26" name="Text Box 25">
            <a:extLst>
              <a:ext uri="{FF2B5EF4-FFF2-40B4-BE49-F238E27FC236}">
                <a16:creationId xmlns:a16="http://schemas.microsoft.com/office/drawing/2014/main" id="{CF4C5242-2679-4AF8-8F73-4440255BACEC}"/>
              </a:ext>
            </a:extLst>
          </p:cNvPr>
          <p:cNvSpPr txBox="1">
            <a:spLocks noChangeArrowheads="1"/>
          </p:cNvSpPr>
          <p:nvPr userDrawn="1"/>
        </p:nvSpPr>
        <p:spPr bwMode="auto">
          <a:xfrm>
            <a:off x="165101" y="6502401"/>
            <a:ext cx="5331139" cy="246221"/>
          </a:xfrm>
          <a:prstGeom prst="rect">
            <a:avLst/>
          </a:prstGeom>
          <a:noFill/>
          <a:ln w="9525">
            <a:noFill/>
            <a:miter lim="800000"/>
            <a:headEnd/>
            <a:tailEnd/>
          </a:ln>
          <a:effectLst/>
        </p:spPr>
        <p:txBody>
          <a:bodyPr wrap="none" lIns="0" tIns="0" rIns="0" bIns="0">
            <a:spAutoFit/>
          </a:bodyPr>
          <a:lstStyle/>
          <a:p>
            <a:pPr>
              <a:defRPr/>
            </a:pPr>
            <a:r>
              <a:rPr lang="en-US" sz="1600" b="1" i="1" dirty="0">
                <a:solidFill>
                  <a:schemeClr val="accent2">
                    <a:lumMod val="50000"/>
                  </a:schemeClr>
                </a:solidFill>
                <a:latin typeface="Calibri" pitchFamily="34" charset="0"/>
                <a:cs typeface="Calibri" pitchFamily="34" charset="0"/>
              </a:rPr>
              <a:t>Hofstra University, Department of Global Studies &amp; Geography</a:t>
            </a:r>
          </a:p>
        </p:txBody>
      </p:sp>
    </p:spTree>
    <p:extLst>
      <p:ext uri="{BB962C8B-B14F-4D97-AF65-F5344CB8AC3E}">
        <p14:creationId xmlns:p14="http://schemas.microsoft.com/office/powerpoint/2010/main" val="324405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3D545D3-F62C-4156-836F-74B321E3412E}" type="slidenum">
              <a:rPr lang="en-US" smtClean="0"/>
              <a:pPr>
                <a:defRPr/>
              </a:pPr>
              <a:t>‹#›</a:t>
            </a:fld>
            <a:endParaRPr lang="en-US"/>
          </a:p>
        </p:txBody>
      </p:sp>
    </p:spTree>
    <p:extLst>
      <p:ext uri="{BB962C8B-B14F-4D97-AF65-F5344CB8AC3E}">
        <p14:creationId xmlns:p14="http://schemas.microsoft.com/office/powerpoint/2010/main" val="257500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6186" y="104775"/>
            <a:ext cx="2747433"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652" y="104775"/>
            <a:ext cx="8043333" cy="64976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C4922C2-E513-46BF-9B1B-7AA99689B8BE}" type="slidenum">
              <a:rPr lang="en-US" smtClean="0"/>
              <a:pPr>
                <a:defRPr/>
              </a:pPr>
              <a:t>‹#›</a:t>
            </a:fld>
            <a:endParaRPr lang="en-US"/>
          </a:p>
        </p:txBody>
      </p:sp>
    </p:spTree>
    <p:extLst>
      <p:ext uri="{BB962C8B-B14F-4D97-AF65-F5344CB8AC3E}">
        <p14:creationId xmlns:p14="http://schemas.microsoft.com/office/powerpoint/2010/main" val="14895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6" y="104775"/>
            <a:ext cx="10949516" cy="947738"/>
          </a:xfrm>
        </p:spPr>
        <p:txBody>
          <a:bodyPr/>
          <a:lstStyle/>
          <a:p>
            <a:r>
              <a:rPr lang="en-US"/>
              <a:t>Click to edit Master title style</a:t>
            </a:r>
          </a:p>
        </p:txBody>
      </p:sp>
      <p:sp>
        <p:nvSpPr>
          <p:cNvPr id="3" name="Content Placeholder 2"/>
          <p:cNvSpPr>
            <a:spLocks noGrp="1"/>
          </p:cNvSpPr>
          <p:nvPr>
            <p:ph sz="half" idx="1"/>
          </p:nvPr>
        </p:nvSpPr>
        <p:spPr>
          <a:xfrm>
            <a:off x="1009653" y="1311275"/>
            <a:ext cx="5395383"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08233" y="1311275"/>
            <a:ext cx="5395384"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082FCDE-8050-4C6C-8FD5-FA9B15AB6AA3}" type="slidenum">
              <a:rPr lang="en-US" smtClean="0"/>
              <a:pPr>
                <a:defRPr/>
              </a:pPr>
              <a:t>‹#›</a:t>
            </a:fld>
            <a:endParaRPr lang="en-US"/>
          </a:p>
        </p:txBody>
      </p:sp>
    </p:spTree>
    <p:extLst>
      <p:ext uri="{BB962C8B-B14F-4D97-AF65-F5344CB8AC3E}">
        <p14:creationId xmlns:p14="http://schemas.microsoft.com/office/powerpoint/2010/main" val="298153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34533" y="152400"/>
            <a:ext cx="10854267" cy="1143000"/>
          </a:xfrm>
        </p:spPr>
        <p:txBody>
          <a:bodyPr/>
          <a:lstStyle/>
          <a:p>
            <a:r>
              <a:rPr lang="en-US"/>
              <a:t>Click to edit Master title style</a:t>
            </a:r>
          </a:p>
        </p:txBody>
      </p:sp>
      <p:sp>
        <p:nvSpPr>
          <p:cNvPr id="3" name="Chart Placeholder 2"/>
          <p:cNvSpPr>
            <a:spLocks noGrp="1"/>
          </p:cNvSpPr>
          <p:nvPr>
            <p:ph type="chart" sz="half" idx="1"/>
          </p:nvPr>
        </p:nvSpPr>
        <p:spPr>
          <a:xfrm>
            <a:off x="1132417" y="1447800"/>
            <a:ext cx="5334000" cy="5137150"/>
          </a:xfrm>
        </p:spPr>
        <p:txBody>
          <a:bodyPr/>
          <a:lstStyle/>
          <a:p>
            <a:pPr lvl="0"/>
            <a:r>
              <a:rPr lang="en-US" noProof="0"/>
              <a:t>Click icon to add chart</a:t>
            </a:r>
          </a:p>
        </p:txBody>
      </p:sp>
      <p:sp>
        <p:nvSpPr>
          <p:cNvPr id="4" name="Text Placeholder 3"/>
          <p:cNvSpPr>
            <a:spLocks noGrp="1"/>
          </p:cNvSpPr>
          <p:nvPr>
            <p:ph type="body" sz="half" idx="2"/>
          </p:nvPr>
        </p:nvSpPr>
        <p:spPr>
          <a:xfrm>
            <a:off x="6669617" y="1447800"/>
            <a:ext cx="5334000" cy="5137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9E2C814D-AC27-4D6B-8023-86D0B568DD0E}" type="slidenum">
              <a:rPr lang="en-US" smtClean="0"/>
              <a:pPr>
                <a:defRPr/>
              </a:pPr>
              <a:t>‹#›</a:t>
            </a:fld>
            <a:endParaRPr lang="en-US"/>
          </a:p>
        </p:txBody>
      </p:sp>
    </p:spTree>
    <p:extLst>
      <p:ext uri="{BB962C8B-B14F-4D97-AF65-F5344CB8AC3E}">
        <p14:creationId xmlns:p14="http://schemas.microsoft.com/office/powerpoint/2010/main" val="215187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34533" y="152400"/>
            <a:ext cx="10854267" cy="1143000"/>
          </a:xfrm>
        </p:spPr>
        <p:txBody>
          <a:bodyPr/>
          <a:lstStyle/>
          <a:p>
            <a:r>
              <a:rPr lang="en-US"/>
              <a:t>Click to edit Master title style</a:t>
            </a:r>
          </a:p>
        </p:txBody>
      </p:sp>
      <p:sp>
        <p:nvSpPr>
          <p:cNvPr id="3" name="ClipArt Placeholder 2"/>
          <p:cNvSpPr>
            <a:spLocks noGrp="1"/>
          </p:cNvSpPr>
          <p:nvPr>
            <p:ph type="clipArt" sz="half" idx="1"/>
          </p:nvPr>
        </p:nvSpPr>
        <p:spPr>
          <a:xfrm>
            <a:off x="1132417" y="1447800"/>
            <a:ext cx="5334000" cy="5137150"/>
          </a:xfrm>
        </p:spPr>
        <p:txBody>
          <a:bodyPr/>
          <a:lstStyle/>
          <a:p>
            <a:pPr lvl="0"/>
            <a:endParaRPr lang="en-US" noProof="0"/>
          </a:p>
        </p:txBody>
      </p:sp>
      <p:sp>
        <p:nvSpPr>
          <p:cNvPr id="4" name="Text Placeholder 3"/>
          <p:cNvSpPr>
            <a:spLocks noGrp="1"/>
          </p:cNvSpPr>
          <p:nvPr>
            <p:ph type="body" sz="half" idx="2"/>
          </p:nvPr>
        </p:nvSpPr>
        <p:spPr>
          <a:xfrm>
            <a:off x="6669617" y="1447800"/>
            <a:ext cx="5334000"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99420428-761E-448D-8F76-438C1BB4819F}" type="slidenum">
              <a:rPr lang="en-US"/>
              <a:pPr>
                <a:defRPr/>
              </a:pPr>
              <a:t>‹#›</a:t>
            </a:fld>
            <a:endParaRPr lang="en-US"/>
          </a:p>
        </p:txBody>
      </p:sp>
    </p:spTree>
    <p:extLst>
      <p:ext uri="{BB962C8B-B14F-4D97-AF65-F5344CB8AC3E}">
        <p14:creationId xmlns:p14="http://schemas.microsoft.com/office/powerpoint/2010/main" val="173981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83CF386-AE6C-4A54-8155-88D4E28BE216}" type="slidenum">
              <a:rPr lang="en-US" smtClean="0"/>
              <a:pPr>
                <a:defRPr/>
              </a:pPr>
              <a:t>‹#›</a:t>
            </a:fld>
            <a:endParaRPr lang="en-US"/>
          </a:p>
        </p:txBody>
      </p:sp>
    </p:spTree>
    <p:extLst>
      <p:ext uri="{BB962C8B-B14F-4D97-AF65-F5344CB8AC3E}">
        <p14:creationId xmlns:p14="http://schemas.microsoft.com/office/powerpoint/2010/main" val="359035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7588" y="156894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09089" y="2941220"/>
            <a:ext cx="10363200" cy="3580353"/>
          </a:xfrm>
        </p:spPr>
        <p:txBody>
          <a:bodyPr anchor="t"/>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54B1F7B-FAAB-4F84-904D-05AA84E93C91}" type="slidenum">
              <a:rPr lang="en-US" smtClean="0"/>
              <a:pPr>
                <a:defRPr/>
              </a:pPr>
              <a:t>‹#›</a:t>
            </a:fld>
            <a:endParaRPr lang="en-US"/>
          </a:p>
        </p:txBody>
      </p:sp>
    </p:spTree>
    <p:extLst>
      <p:ext uri="{BB962C8B-B14F-4D97-AF65-F5344CB8AC3E}">
        <p14:creationId xmlns:p14="http://schemas.microsoft.com/office/powerpoint/2010/main" val="254627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9653" y="1311275"/>
            <a:ext cx="5395383" cy="5291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8233" y="1311275"/>
            <a:ext cx="5395384" cy="5291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DD1513C1-3423-43A6-816C-04F7B35724A7}" type="slidenum">
              <a:rPr lang="en-US" smtClean="0"/>
              <a:pPr>
                <a:defRPr/>
              </a:pPr>
              <a:t>‹#›</a:t>
            </a:fld>
            <a:endParaRPr lang="en-US"/>
          </a:p>
        </p:txBody>
      </p:sp>
    </p:spTree>
    <p:extLst>
      <p:ext uri="{BB962C8B-B14F-4D97-AF65-F5344CB8AC3E}">
        <p14:creationId xmlns:p14="http://schemas.microsoft.com/office/powerpoint/2010/main" val="268122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8BB28EA2-5A0F-47C0-A115-B79151559F8C}" type="slidenum">
              <a:rPr lang="en-US" smtClean="0"/>
              <a:pPr>
                <a:defRPr/>
              </a:pPr>
              <a:t>‹#›</a:t>
            </a:fld>
            <a:endParaRPr lang="en-US"/>
          </a:p>
        </p:txBody>
      </p:sp>
    </p:spTree>
    <p:extLst>
      <p:ext uri="{BB962C8B-B14F-4D97-AF65-F5344CB8AC3E}">
        <p14:creationId xmlns:p14="http://schemas.microsoft.com/office/powerpoint/2010/main" val="123555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2A7FD1D1-6F11-4074-A3FE-A8F0AFFA5764}" type="slidenum">
              <a:rPr lang="en-US" smtClean="0"/>
              <a:pPr>
                <a:defRPr/>
              </a:pPr>
              <a:t>‹#›</a:t>
            </a:fld>
            <a:endParaRPr lang="en-US"/>
          </a:p>
        </p:txBody>
      </p:sp>
    </p:spTree>
    <p:extLst>
      <p:ext uri="{BB962C8B-B14F-4D97-AF65-F5344CB8AC3E}">
        <p14:creationId xmlns:p14="http://schemas.microsoft.com/office/powerpoint/2010/main" val="129235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4BBEE2D-397F-430A-A30A-4F013D557FC4}" type="slidenum">
              <a:rPr lang="en-US" smtClean="0"/>
              <a:pPr>
                <a:defRPr/>
              </a:pPr>
              <a:t>‹#›</a:t>
            </a:fld>
            <a:endParaRPr lang="en-US"/>
          </a:p>
        </p:txBody>
      </p:sp>
    </p:spTree>
    <p:extLst>
      <p:ext uri="{BB962C8B-B14F-4D97-AF65-F5344CB8AC3E}">
        <p14:creationId xmlns:p14="http://schemas.microsoft.com/office/powerpoint/2010/main" val="1585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9BA2888-C403-43AA-BC04-C3B08EAA8C30}" type="slidenum">
              <a:rPr lang="en-US" smtClean="0"/>
              <a:pPr>
                <a:defRPr/>
              </a:pPr>
              <a:t>‹#›</a:t>
            </a:fld>
            <a:endParaRPr lang="en-US"/>
          </a:p>
        </p:txBody>
      </p:sp>
    </p:spTree>
    <p:extLst>
      <p:ext uri="{BB962C8B-B14F-4D97-AF65-F5344CB8AC3E}">
        <p14:creationId xmlns:p14="http://schemas.microsoft.com/office/powerpoint/2010/main" val="332829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EB57F78-DF29-4421-BCF7-7AAD4E0F6591}" type="slidenum">
              <a:rPr lang="en-US" smtClean="0"/>
              <a:pPr>
                <a:defRPr/>
              </a:pPr>
              <a:t>‹#›</a:t>
            </a:fld>
            <a:endParaRPr lang="en-US"/>
          </a:p>
        </p:txBody>
      </p:sp>
    </p:spTree>
    <p:extLst>
      <p:ext uri="{BB962C8B-B14F-4D97-AF65-F5344CB8AC3E}">
        <p14:creationId xmlns:p14="http://schemas.microsoft.com/office/powerpoint/2010/main" val="407744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world_cover_left"/>
          <p:cNvPicPr>
            <a:picLocks noChangeAspect="1" noChangeArrowheads="1"/>
          </p:cNvPicPr>
          <p:nvPr/>
        </p:nvPicPr>
        <p:blipFill>
          <a:blip r:embed="rId16" cstate="screen">
            <a:duotone>
              <a:schemeClr val="bg2">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10961513" y="1"/>
            <a:ext cx="1230489" cy="2571750"/>
          </a:xfrm>
          <a:prstGeom prst="rect">
            <a:avLst/>
          </a:prstGeom>
          <a:noFill/>
        </p:spPr>
      </p:pic>
      <p:sp>
        <p:nvSpPr>
          <p:cNvPr id="427010" name="Rectangle 2"/>
          <p:cNvSpPr>
            <a:spLocks noGrp="1" noChangeArrowheads="1"/>
          </p:cNvSpPr>
          <p:nvPr>
            <p:ph type="title"/>
          </p:nvPr>
        </p:nvSpPr>
        <p:spPr bwMode="auto">
          <a:xfrm>
            <a:off x="1039286" y="104775"/>
            <a:ext cx="10949516"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1009653" y="1311275"/>
            <a:ext cx="10993967"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7012" name="Rectangle 4"/>
          <p:cNvSpPr>
            <a:spLocks noGrp="1" noChangeArrowheads="1"/>
          </p:cNvSpPr>
          <p:nvPr>
            <p:ph type="sldNum" sz="quarter" idx="4"/>
          </p:nvPr>
        </p:nvSpPr>
        <p:spPr bwMode="auto">
          <a:xfrm>
            <a:off x="254000" y="6353175"/>
            <a:ext cx="508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1">
                <a:latin typeface="+mn-lt"/>
              </a:defRPr>
            </a:lvl1pPr>
          </a:lstStyle>
          <a:p>
            <a:pPr>
              <a:defRPr/>
            </a:pPr>
            <a:fld id="{6F47E4E5-B552-4C85-B840-B20155FD902B}" type="slidenum">
              <a:rPr lang="en-US" smtClean="0"/>
              <a:pPr>
                <a:defRPr/>
              </a:pPr>
              <a:t>‹#›</a:t>
            </a:fld>
            <a:endParaRPr lang="en-US"/>
          </a:p>
        </p:txBody>
      </p:sp>
      <p:sp>
        <p:nvSpPr>
          <p:cNvPr id="427014" name="Rectangle 6"/>
          <p:cNvSpPr>
            <a:spLocks noChangeArrowheads="1"/>
          </p:cNvSpPr>
          <p:nvPr/>
        </p:nvSpPr>
        <p:spPr bwMode="auto">
          <a:xfrm>
            <a:off x="-14817" y="-11113"/>
            <a:ext cx="1016001" cy="1447801"/>
          </a:xfrm>
          <a:prstGeom prst="rect">
            <a:avLst/>
          </a:prstGeom>
          <a:solidFill>
            <a:srgbClr val="92D050"/>
          </a:solidFill>
          <a:ln w="9525">
            <a:noFill/>
            <a:miter lim="800000"/>
            <a:headEnd/>
            <a:tailEnd/>
          </a:ln>
          <a:effectLst/>
        </p:spPr>
        <p:txBody>
          <a:bodyPr wrap="none" anchor="ctr"/>
          <a:lstStyle/>
          <a:p>
            <a:pPr>
              <a:defRPr/>
            </a:pPr>
            <a:endParaRPr lang="en-US"/>
          </a:p>
        </p:txBody>
      </p:sp>
      <p:sp>
        <p:nvSpPr>
          <p:cNvPr id="427015" name="Rectangle 7"/>
          <p:cNvSpPr>
            <a:spLocks noChangeArrowheads="1"/>
          </p:cNvSpPr>
          <p:nvPr/>
        </p:nvSpPr>
        <p:spPr bwMode="auto">
          <a:xfrm>
            <a:off x="-14817" y="1436688"/>
            <a:ext cx="1016001" cy="5421312"/>
          </a:xfrm>
          <a:prstGeom prst="rect">
            <a:avLst/>
          </a:prstGeom>
          <a:gradFill rotWithShape="1">
            <a:gsLst>
              <a:gs pos="0">
                <a:srgbClr val="CC9900"/>
              </a:gs>
              <a:gs pos="100000">
                <a:srgbClr val="FFFFFF">
                  <a:alpha val="50999"/>
                </a:srgbClr>
              </a:gs>
            </a:gsLst>
            <a:lin ang="5400000" scaled="1"/>
          </a:gradFill>
          <a:ln w="9525">
            <a:noFill/>
            <a:miter lim="800000"/>
            <a:headEnd/>
            <a:tailEnd/>
          </a:ln>
          <a:effectLst/>
        </p:spPr>
        <p:txBody>
          <a:bodyPr wrap="none" anchor="ctr"/>
          <a:lstStyle/>
          <a:p>
            <a:pPr>
              <a:defRPr/>
            </a:pPr>
            <a:endParaRPr lang="en-US"/>
          </a:p>
        </p:txBody>
      </p:sp>
      <p:sp>
        <p:nvSpPr>
          <p:cNvPr id="427016" name="Rectangle 8"/>
          <p:cNvSpPr>
            <a:spLocks noChangeArrowheads="1"/>
          </p:cNvSpPr>
          <p:nvPr/>
        </p:nvSpPr>
        <p:spPr bwMode="auto">
          <a:xfrm>
            <a:off x="1909235" y="1054100"/>
            <a:ext cx="10282767" cy="241300"/>
          </a:xfrm>
          <a:prstGeom prst="rect">
            <a:avLst/>
          </a:prstGeom>
          <a:gradFill rotWithShape="1">
            <a:gsLst>
              <a:gs pos="0">
                <a:srgbClr val="FFFFFF">
                  <a:alpha val="50000"/>
                </a:srgbClr>
              </a:gs>
              <a:gs pos="100000">
                <a:srgbClr val="CC9900"/>
              </a:gs>
            </a:gsLst>
            <a:lin ang="0" scaled="1"/>
          </a:gradFill>
          <a:ln w="9525">
            <a:noFill/>
            <a:miter lim="800000"/>
            <a:headEnd/>
            <a:tailEnd/>
          </a:ln>
          <a:effectLst/>
        </p:spPr>
        <p:txBody>
          <a:bodyPr wrap="none" anchor="ctr"/>
          <a:lstStyle/>
          <a:p>
            <a:pPr>
              <a:defRPr/>
            </a:pPr>
            <a:endParaRPr lang="en-US"/>
          </a:p>
        </p:txBody>
      </p:sp>
      <p:sp>
        <p:nvSpPr>
          <p:cNvPr id="427018" name="Text Box 10"/>
          <p:cNvSpPr txBox="1">
            <a:spLocks noChangeArrowheads="1"/>
          </p:cNvSpPr>
          <p:nvPr/>
        </p:nvSpPr>
        <p:spPr bwMode="auto">
          <a:xfrm>
            <a:off x="10439377" y="6653213"/>
            <a:ext cx="900888" cy="115416"/>
          </a:xfrm>
          <a:prstGeom prst="rect">
            <a:avLst/>
          </a:prstGeom>
          <a:noFill/>
          <a:ln w="9525">
            <a:noFill/>
            <a:miter lim="800000"/>
            <a:headEnd/>
            <a:tailEnd/>
          </a:ln>
          <a:effectLst/>
        </p:spPr>
        <p:txBody>
          <a:bodyPr wrap="none" lIns="0" tIns="0" rIns="0" bIns="0">
            <a:spAutoFit/>
          </a:bodyPr>
          <a:lstStyle/>
          <a:p>
            <a:pPr>
              <a:defRPr/>
            </a:pPr>
            <a:r>
              <a:rPr lang="en-US" sz="750" dirty="0">
                <a:latin typeface="Arial Narrow" panose="020B0606020202030204" pitchFamily="34" charset="0"/>
              </a:rPr>
              <a:t>© Dr. Jean-Paul Rodrigue</a:t>
            </a:r>
          </a:p>
        </p:txBody>
      </p:sp>
      <p:sp>
        <p:nvSpPr>
          <p:cNvPr id="13" name="Rectangle 6"/>
          <p:cNvSpPr>
            <a:spLocks noChangeArrowheads="1"/>
          </p:cNvSpPr>
          <p:nvPr/>
        </p:nvSpPr>
        <p:spPr bwMode="auto">
          <a:xfrm>
            <a:off x="-14817" y="-11113"/>
            <a:ext cx="1016001" cy="1447801"/>
          </a:xfrm>
          <a:prstGeom prst="rect">
            <a:avLst/>
          </a:prstGeom>
          <a:solidFill>
            <a:srgbClr val="CC6600"/>
          </a:solidFill>
          <a:ln w="9525">
            <a:noFill/>
            <a:miter lim="800000"/>
            <a:headEnd/>
            <a:tailEnd/>
          </a:ln>
          <a:effectLst/>
        </p:spPr>
        <p:txBody>
          <a:bodyPr wrap="none" anchor="ctr"/>
          <a:lstStyle/>
          <a:p>
            <a:pPr>
              <a:defRPr/>
            </a:pPr>
            <a:endParaRPr lang="en-US"/>
          </a:p>
        </p:txBody>
      </p:sp>
      <p:sp>
        <p:nvSpPr>
          <p:cNvPr id="16" name="Rectangle 6"/>
          <p:cNvSpPr>
            <a:spLocks noChangeArrowheads="1"/>
          </p:cNvSpPr>
          <p:nvPr/>
        </p:nvSpPr>
        <p:spPr bwMode="auto">
          <a:xfrm>
            <a:off x="-14817" y="-11113"/>
            <a:ext cx="1016001" cy="1447801"/>
          </a:xfrm>
          <a:prstGeom prst="rect">
            <a:avLst/>
          </a:prstGeom>
          <a:solidFill>
            <a:srgbClr val="CC6600"/>
          </a:solidFill>
          <a:ln w="9525">
            <a:noFill/>
            <a:miter lim="800000"/>
            <a:headEnd/>
            <a:tailEnd/>
          </a:ln>
          <a:effectLst/>
        </p:spPr>
        <p:txBody>
          <a:bodyPr wrap="none" anchor="ctr"/>
          <a:lstStyle/>
          <a:p>
            <a:pPr>
              <a:defRPr/>
            </a:pPr>
            <a:endParaRPr lang="en-US"/>
          </a:p>
        </p:txBody>
      </p:sp>
      <p:sp>
        <p:nvSpPr>
          <p:cNvPr id="12" name="Rectangle 6">
            <a:extLst>
              <a:ext uri="{FF2B5EF4-FFF2-40B4-BE49-F238E27FC236}">
                <a16:creationId xmlns:a16="http://schemas.microsoft.com/office/drawing/2014/main" id="{94989EE7-8392-4823-8601-E73A290F73BA}"/>
              </a:ext>
            </a:extLst>
          </p:cNvPr>
          <p:cNvSpPr>
            <a:spLocks noChangeArrowheads="1"/>
          </p:cNvSpPr>
          <p:nvPr userDrawn="1"/>
        </p:nvSpPr>
        <p:spPr bwMode="auto">
          <a:xfrm>
            <a:off x="-14817" y="-11113"/>
            <a:ext cx="1016001" cy="1447801"/>
          </a:xfrm>
          <a:prstGeom prst="rect">
            <a:avLst/>
          </a:prstGeom>
          <a:solidFill>
            <a:srgbClr val="CC6600"/>
          </a:soli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240687992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txStyles>
    <p:titleStyle>
      <a:lvl1pPr algn="l" rtl="0" eaLnBrk="1" fontAlgn="base" hangingPunct="1">
        <a:spcBef>
          <a:spcPct val="0"/>
        </a:spcBef>
        <a:spcAft>
          <a:spcPct val="0"/>
        </a:spcAft>
        <a:defRPr sz="2800" b="1">
          <a:solidFill>
            <a:schemeClr val="accent2">
              <a:lumMod val="50000"/>
            </a:schemeClr>
          </a:solidFill>
          <a:effectLst>
            <a:outerShdw blurRad="38100" dist="38100" dir="2700000" algn="tl">
              <a:srgbClr val="C0C0C0"/>
            </a:outerShdw>
          </a:effectLst>
          <a:latin typeface="Arial Narrow" panose="020B0606020202030204" pitchFamily="34" charset="0"/>
          <a:ea typeface="+mj-ea"/>
          <a:cs typeface="+mj-cs"/>
        </a:defRPr>
      </a:lvl1pPr>
      <a:lvl2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5pPr>
      <a:lvl6pPr marL="3429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6pPr>
      <a:lvl7pPr marL="6858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7pPr>
      <a:lvl8pPr marL="10287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8pPr>
      <a:lvl9pPr marL="13716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9pPr>
    </p:titleStyle>
    <p:bodyStyle>
      <a:lvl1pPr marL="257175" indent="-257175" algn="l" rtl="0" eaLnBrk="1" fontAlgn="base" hangingPunct="1">
        <a:spcBef>
          <a:spcPct val="0"/>
        </a:spcBef>
        <a:spcAft>
          <a:spcPct val="0"/>
        </a:spcAft>
        <a:buClr>
          <a:srgbClr val="990000"/>
        </a:buClr>
        <a:buFont typeface="Arial Narrow" pitchFamily="34" charset="0"/>
        <a:buChar char="■"/>
        <a:defRPr sz="2800" b="1">
          <a:solidFill>
            <a:srgbClr val="333333"/>
          </a:solidFill>
          <a:latin typeface="Arial Narrow" panose="020B0606020202030204" pitchFamily="34" charset="0"/>
          <a:ea typeface="+mn-ea"/>
          <a:cs typeface="Arial Narrow" panose="020B0606020202030204" pitchFamily="34" charset="0"/>
        </a:defRPr>
      </a:lvl1pPr>
      <a:lvl2pPr marL="557213" indent="-214313" algn="l" rtl="0" eaLnBrk="1" fontAlgn="base" hangingPunct="1">
        <a:spcBef>
          <a:spcPct val="0"/>
        </a:spcBef>
        <a:spcAft>
          <a:spcPct val="0"/>
        </a:spcAft>
        <a:buFont typeface="Arial" charset="0"/>
        <a:buChar char="•"/>
        <a:defRPr sz="2400">
          <a:solidFill>
            <a:srgbClr val="5F5F5F"/>
          </a:solidFill>
          <a:latin typeface="Arial Narrow" panose="020B0606020202030204" pitchFamily="34" charset="0"/>
          <a:cs typeface="Arial Narrow" panose="020B0606020202030204" pitchFamily="34" charset="0"/>
        </a:defRPr>
      </a:lvl2pPr>
      <a:lvl3pPr marL="857250" indent="-171450" algn="l" rtl="0" eaLnBrk="1" fontAlgn="base" hangingPunct="1">
        <a:spcBef>
          <a:spcPct val="0"/>
        </a:spcBef>
        <a:spcAft>
          <a:spcPct val="0"/>
        </a:spcAft>
        <a:buChar char="•"/>
        <a:defRPr sz="1800">
          <a:solidFill>
            <a:srgbClr val="5F5F5F"/>
          </a:solidFill>
          <a:latin typeface="Arial Narrow" panose="020B0606020202030204" pitchFamily="34" charset="0"/>
          <a:cs typeface="Arial Narrow" panose="020B0606020202030204" pitchFamily="34" charset="0"/>
        </a:defRPr>
      </a:lvl3pPr>
      <a:lvl4pPr marL="1200150" indent="-171450" algn="l" rtl="0" eaLnBrk="1" fontAlgn="base" hangingPunct="1">
        <a:spcBef>
          <a:spcPct val="0"/>
        </a:spcBef>
        <a:spcAft>
          <a:spcPct val="0"/>
        </a:spcAft>
        <a:buChar char="–"/>
        <a:defRPr sz="1600">
          <a:solidFill>
            <a:srgbClr val="5F5F5F"/>
          </a:solidFill>
          <a:latin typeface="Arial Narrow" panose="020B0606020202030204" pitchFamily="34" charset="0"/>
          <a:cs typeface="Arial Narrow" panose="020B0606020202030204" pitchFamily="34" charset="0"/>
        </a:defRPr>
      </a:lvl4pPr>
      <a:lvl5pPr marL="1543050" indent="-171450" algn="l" rtl="0" eaLnBrk="1" fontAlgn="base" hangingPunct="1">
        <a:spcBef>
          <a:spcPct val="0"/>
        </a:spcBef>
        <a:spcAft>
          <a:spcPct val="0"/>
        </a:spcAft>
        <a:buChar char="»"/>
        <a:defRPr sz="1600">
          <a:solidFill>
            <a:srgbClr val="5F5F5F"/>
          </a:solidFill>
          <a:latin typeface="Arial Narrow" panose="020B0606020202030204" pitchFamily="34" charset="0"/>
          <a:cs typeface="Arial Narrow" panose="020B0606020202030204" pitchFamily="34" charset="0"/>
        </a:defRPr>
      </a:lvl5pPr>
      <a:lvl6pPr marL="1885950" indent="-171450" algn="l" rtl="0" eaLnBrk="1" fontAlgn="base" hangingPunct="1">
        <a:spcBef>
          <a:spcPct val="0"/>
        </a:spcBef>
        <a:spcAft>
          <a:spcPct val="0"/>
        </a:spcAft>
        <a:buChar char="»"/>
        <a:defRPr sz="1200">
          <a:solidFill>
            <a:srgbClr val="5F5F5F"/>
          </a:solidFill>
          <a:latin typeface="+mn-lt"/>
        </a:defRPr>
      </a:lvl6pPr>
      <a:lvl7pPr marL="2228850" indent="-171450" algn="l" rtl="0" eaLnBrk="1" fontAlgn="base" hangingPunct="1">
        <a:spcBef>
          <a:spcPct val="0"/>
        </a:spcBef>
        <a:spcAft>
          <a:spcPct val="0"/>
        </a:spcAft>
        <a:buChar char="»"/>
        <a:defRPr sz="1200">
          <a:solidFill>
            <a:srgbClr val="5F5F5F"/>
          </a:solidFill>
          <a:latin typeface="+mn-lt"/>
        </a:defRPr>
      </a:lvl7pPr>
      <a:lvl8pPr marL="2571750" indent="-171450" algn="l" rtl="0" eaLnBrk="1" fontAlgn="base" hangingPunct="1">
        <a:spcBef>
          <a:spcPct val="0"/>
        </a:spcBef>
        <a:spcAft>
          <a:spcPct val="0"/>
        </a:spcAft>
        <a:buChar char="»"/>
        <a:defRPr sz="1200">
          <a:solidFill>
            <a:srgbClr val="5F5F5F"/>
          </a:solidFill>
          <a:latin typeface="+mn-lt"/>
        </a:defRPr>
      </a:lvl8pPr>
      <a:lvl9pPr marL="2914650" indent="-171450" algn="l" rtl="0" eaLnBrk="1" fontAlgn="base" hangingPunct="1">
        <a:spcBef>
          <a:spcPct val="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ransportgeography.org/?page_id=468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ransportgeography.org/?page_id=1386"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a:t>Topic 3 – Population and Labor</a:t>
            </a:r>
          </a:p>
        </p:txBody>
      </p:sp>
      <p:sp>
        <p:nvSpPr>
          <p:cNvPr id="4099" name="Rectangle 3"/>
          <p:cNvSpPr>
            <a:spLocks noGrp="1" noChangeArrowheads="1"/>
          </p:cNvSpPr>
          <p:nvPr>
            <p:ph type="subTitle" idx="1"/>
          </p:nvPr>
        </p:nvSpPr>
        <p:spPr/>
        <p:txBody>
          <a:bodyPr/>
          <a:lstStyle/>
          <a:p>
            <a:r>
              <a:rPr lang="en-US" dirty="0"/>
              <a:t>A – Population Distribution and Structure</a:t>
            </a:r>
          </a:p>
          <a:p>
            <a:r>
              <a:rPr lang="en-US" dirty="0"/>
              <a:t>B – Demographic Theory</a:t>
            </a:r>
          </a:p>
          <a:p>
            <a:r>
              <a:rPr lang="en-US" dirty="0"/>
              <a:t>C – Migration</a:t>
            </a:r>
          </a:p>
          <a:p>
            <a:r>
              <a:rPr lang="en-US" dirty="0"/>
              <a:t>D – Labor Markets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4A8B-6D73-4927-811F-67BC79C5CB4C}"/>
              </a:ext>
            </a:extLst>
          </p:cNvPr>
          <p:cNvSpPr>
            <a:spLocks noGrp="1"/>
          </p:cNvSpPr>
          <p:nvPr>
            <p:ph type="title"/>
          </p:nvPr>
        </p:nvSpPr>
        <p:spPr/>
        <p:txBody>
          <a:bodyPr>
            <a:normAutofit/>
          </a:bodyPr>
          <a:lstStyle/>
          <a:p>
            <a:r>
              <a:rPr lang="en-US" dirty="0"/>
              <a:t>Share of Housing Units Equipped with Air Conditioning by Region in the United States, 1980-2015</a:t>
            </a:r>
          </a:p>
        </p:txBody>
      </p:sp>
      <p:graphicFrame>
        <p:nvGraphicFramePr>
          <p:cNvPr id="7" name="Content Placeholder 6">
            <a:extLst>
              <a:ext uri="{FF2B5EF4-FFF2-40B4-BE49-F238E27FC236}">
                <a16:creationId xmlns:a16="http://schemas.microsoft.com/office/drawing/2014/main" id="{6151FB5D-BB1D-47D5-8132-CF27FF6CD9EE}"/>
              </a:ext>
            </a:extLst>
          </p:cNvPr>
          <p:cNvGraphicFramePr>
            <a:graphicFrameLocks noGrp="1"/>
          </p:cNvGraphicFramePr>
          <p:nvPr>
            <p:ph idx="1"/>
            <p:extLst>
              <p:ext uri="{D42A27DB-BD31-4B8C-83A1-F6EECF244321}">
                <p14:modId xmlns:p14="http://schemas.microsoft.com/office/powerpoint/2010/main" val="1400656731"/>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CB273CE3-F22B-4780-8837-5F7AEFF10EDF}"/>
              </a:ext>
            </a:extLst>
          </p:cNvPr>
          <p:cNvSpPr>
            <a:spLocks noGrp="1"/>
          </p:cNvSpPr>
          <p:nvPr>
            <p:ph type="ftr" sz="quarter" idx="11"/>
          </p:nvPr>
        </p:nvSpPr>
        <p:spPr>
          <a:xfrm>
            <a:off x="0" y="6537325"/>
            <a:ext cx="11882438" cy="274638"/>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1998-2019,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
        <p:nvSpPr>
          <p:cNvPr id="5" name="Action Button: Document 4" title="Read this Web Page">
            <a:hlinkClick r:id="rId4" highlightClick="1"/>
            <a:extLst>
              <a:ext uri="{FF2B5EF4-FFF2-40B4-BE49-F238E27FC236}">
                <a16:creationId xmlns:a16="http://schemas.microsoft.com/office/drawing/2014/main" id="{25EF4633-D43F-42C8-8B17-EC7EB3566523}"/>
              </a:ext>
            </a:extLst>
          </p:cNvPr>
          <p:cNvSpPr/>
          <p:nvPr/>
        </p:nvSpPr>
        <p:spPr bwMode="auto">
          <a:xfrm>
            <a:off x="9380759" y="5182557"/>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6" name="TextBox 5">
            <a:extLst>
              <a:ext uri="{FF2B5EF4-FFF2-40B4-BE49-F238E27FC236}">
                <a16:creationId xmlns:a16="http://schemas.microsoft.com/office/drawing/2014/main" id="{67B1490C-014F-4AD5-9070-F5F571688361}"/>
              </a:ext>
            </a:extLst>
          </p:cNvPr>
          <p:cNvSpPr txBox="1"/>
          <p:nvPr/>
        </p:nvSpPr>
        <p:spPr>
          <a:xfrm>
            <a:off x="9995562" y="5246452"/>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355283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Population Distribution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6318168"/>
              </p:ext>
            </p:extLst>
          </p:nvPr>
        </p:nvGraphicFramePr>
        <p:xfrm>
          <a:off x="1009650" y="1311275"/>
          <a:ext cx="10993439" cy="3881120"/>
        </p:xfrm>
        <a:graphic>
          <a:graphicData uri="http://schemas.openxmlformats.org/drawingml/2006/table">
            <a:tbl>
              <a:tblPr firstRow="1" bandRow="1">
                <a:tableStyleId>{21E4AEA4-8DFA-4A89-87EB-49C32662AFE0}</a:tableStyleId>
              </a:tblPr>
              <a:tblGrid>
                <a:gridCol w="3140666">
                  <a:extLst>
                    <a:ext uri="{9D8B030D-6E8A-4147-A177-3AD203B41FA5}">
                      <a16:colId xmlns:a16="http://schemas.microsoft.com/office/drawing/2014/main" val="4083741633"/>
                    </a:ext>
                  </a:extLst>
                </a:gridCol>
                <a:gridCol w="4188293">
                  <a:extLst>
                    <a:ext uri="{9D8B030D-6E8A-4147-A177-3AD203B41FA5}">
                      <a16:colId xmlns:a16="http://schemas.microsoft.com/office/drawing/2014/main" val="2999496802"/>
                    </a:ext>
                  </a:extLst>
                </a:gridCol>
                <a:gridCol w="3664480">
                  <a:extLst>
                    <a:ext uri="{9D8B030D-6E8A-4147-A177-3AD203B41FA5}">
                      <a16:colId xmlns:a16="http://schemas.microsoft.com/office/drawing/2014/main" val="2469242576"/>
                    </a:ext>
                  </a:extLst>
                </a:gridCol>
              </a:tblGrid>
              <a:tr h="370840">
                <a:tc>
                  <a:txBody>
                    <a:bodyPr/>
                    <a:lstStyle/>
                    <a:p>
                      <a:endParaRPr lang="en-US" dirty="0"/>
                    </a:p>
                  </a:txBody>
                  <a:tcPr marL="121914" marR="121914"/>
                </a:tc>
                <a:tc>
                  <a:txBody>
                    <a:bodyPr/>
                    <a:lstStyle/>
                    <a:p>
                      <a:r>
                        <a:rPr lang="en-US" dirty="0"/>
                        <a:t>High Density</a:t>
                      </a:r>
                    </a:p>
                  </a:txBody>
                  <a:tcPr marL="121914" marR="121914"/>
                </a:tc>
                <a:tc>
                  <a:txBody>
                    <a:bodyPr/>
                    <a:lstStyle/>
                    <a:p>
                      <a:r>
                        <a:rPr lang="en-US" dirty="0"/>
                        <a:t>Low Density</a:t>
                      </a:r>
                    </a:p>
                  </a:txBody>
                  <a:tcPr marL="121914" marR="121914"/>
                </a:tc>
                <a:extLst>
                  <a:ext uri="{0D108BD9-81ED-4DB2-BD59-A6C34878D82A}">
                    <a16:rowId xmlns:a16="http://schemas.microsoft.com/office/drawing/2014/main" val="2998968472"/>
                  </a:ext>
                </a:extLst>
              </a:tr>
              <a:tr h="370840">
                <a:tc>
                  <a:txBody>
                    <a:bodyPr/>
                    <a:lstStyle/>
                    <a:p>
                      <a:r>
                        <a:rPr lang="en-US" sz="1600" dirty="0"/>
                        <a:t>Relief (shape and height of land)</a:t>
                      </a:r>
                    </a:p>
                  </a:txBody>
                  <a:tcPr marL="121914" marR="121914"/>
                </a:tc>
                <a:tc>
                  <a:txBody>
                    <a:bodyPr/>
                    <a:lstStyle/>
                    <a:p>
                      <a:r>
                        <a:rPr lang="en-US" sz="1600" dirty="0"/>
                        <a:t>Flat low land (Ganges Valley in India)</a:t>
                      </a:r>
                    </a:p>
                  </a:txBody>
                  <a:tcPr marL="121914" marR="121914"/>
                </a:tc>
                <a:tc>
                  <a:txBody>
                    <a:bodyPr/>
                    <a:lstStyle/>
                    <a:p>
                      <a:r>
                        <a:rPr lang="en-US" sz="1600" dirty="0"/>
                        <a:t>Mountainous high land (Himalayas)</a:t>
                      </a:r>
                    </a:p>
                  </a:txBody>
                  <a:tcPr marL="121914" marR="121914"/>
                </a:tc>
                <a:extLst>
                  <a:ext uri="{0D108BD9-81ED-4DB2-BD59-A6C34878D82A}">
                    <a16:rowId xmlns:a16="http://schemas.microsoft.com/office/drawing/2014/main" val="3237547844"/>
                  </a:ext>
                </a:extLst>
              </a:tr>
              <a:tr h="370840">
                <a:tc>
                  <a:txBody>
                    <a:bodyPr/>
                    <a:lstStyle/>
                    <a:p>
                      <a:r>
                        <a:rPr lang="en-US" sz="1600" dirty="0"/>
                        <a:t>Resources</a:t>
                      </a:r>
                    </a:p>
                  </a:txBody>
                  <a:tcPr marL="121914" marR="121914"/>
                </a:tc>
                <a:tc>
                  <a:txBody>
                    <a:bodyPr/>
                    <a:lstStyle/>
                    <a:p>
                      <a:r>
                        <a:rPr lang="en-US" sz="1600" dirty="0"/>
                        <a:t>Resource rich areas (e.g. coal, oil, wood, fishing etc.) tend to densely populated (Western Europe)</a:t>
                      </a:r>
                    </a:p>
                  </a:txBody>
                  <a:tcPr marL="121914" marR="121914"/>
                </a:tc>
                <a:tc>
                  <a:txBody>
                    <a:bodyPr/>
                    <a:lstStyle/>
                    <a:p>
                      <a:r>
                        <a:rPr lang="en-US" sz="1600" dirty="0"/>
                        <a:t>Areas with few resources tend to be sparsely populated (The Sahel)</a:t>
                      </a:r>
                    </a:p>
                  </a:txBody>
                  <a:tcPr marL="121914" marR="121914"/>
                </a:tc>
                <a:extLst>
                  <a:ext uri="{0D108BD9-81ED-4DB2-BD59-A6C34878D82A}">
                    <a16:rowId xmlns:a16="http://schemas.microsoft.com/office/drawing/2014/main" val="3241942170"/>
                  </a:ext>
                </a:extLst>
              </a:tr>
              <a:tr h="370840">
                <a:tc>
                  <a:txBody>
                    <a:bodyPr/>
                    <a:lstStyle/>
                    <a:p>
                      <a:r>
                        <a:rPr lang="en-US" sz="1600" dirty="0"/>
                        <a:t>Climate</a:t>
                      </a:r>
                    </a:p>
                  </a:txBody>
                  <a:tcPr marL="121914" marR="121914"/>
                </a:tc>
                <a:tc>
                  <a:txBody>
                    <a:bodyPr/>
                    <a:lstStyle/>
                    <a:p>
                      <a:r>
                        <a:rPr lang="en-US" sz="1600" dirty="0"/>
                        <a:t>Areas with temperate climates tend to be densely populated (rain and temperature) (Belgium)</a:t>
                      </a:r>
                    </a:p>
                  </a:txBody>
                  <a:tcPr marL="121914" marR="121914"/>
                </a:tc>
                <a:tc>
                  <a:txBody>
                    <a:bodyPr/>
                    <a:lstStyle/>
                    <a:p>
                      <a:pPr algn="l" fontAlgn="ctr"/>
                      <a:r>
                        <a:rPr lang="en-US" sz="1600" u="none" strike="noStrike" dirty="0">
                          <a:effectLst/>
                        </a:rPr>
                        <a:t>Areas with extreme climates of hot and cold tend to be sparsely populated (Sahara Desert)</a:t>
                      </a:r>
                      <a:endParaRPr lang="en-US" sz="1600" b="0" i="0" u="none" strike="noStrike" dirty="0">
                        <a:solidFill>
                          <a:srgbClr val="000000"/>
                        </a:solidFill>
                        <a:effectLst/>
                        <a:latin typeface="Arial" panose="020B0604020202020204" pitchFamily="34" charset="0"/>
                      </a:endParaRPr>
                    </a:p>
                  </a:txBody>
                  <a:tcPr marL="121914" marR="121914"/>
                </a:tc>
                <a:extLst>
                  <a:ext uri="{0D108BD9-81ED-4DB2-BD59-A6C34878D82A}">
                    <a16:rowId xmlns:a16="http://schemas.microsoft.com/office/drawing/2014/main" val="3382035339"/>
                  </a:ext>
                </a:extLst>
              </a:tr>
              <a:tr h="370840">
                <a:tc>
                  <a:txBody>
                    <a:bodyPr/>
                    <a:lstStyle/>
                    <a:p>
                      <a:r>
                        <a:rPr lang="en-US" sz="1600" dirty="0"/>
                        <a:t>Political</a:t>
                      </a:r>
                    </a:p>
                  </a:txBody>
                  <a:tcPr marL="121914" marR="121914"/>
                </a:tc>
                <a:tc>
                  <a:txBody>
                    <a:bodyPr/>
                    <a:lstStyle/>
                    <a:p>
                      <a:r>
                        <a:rPr lang="en-US" sz="1600" dirty="0"/>
                        <a:t>No link between political stability and density.</a:t>
                      </a:r>
                    </a:p>
                  </a:txBody>
                  <a:tcPr marL="121914" marR="121914"/>
                </a:tc>
                <a:tc>
                  <a:txBody>
                    <a:bodyPr/>
                    <a:lstStyle/>
                    <a:p>
                      <a:r>
                        <a:rPr lang="en-US" sz="1600" dirty="0"/>
                        <a:t>Politically unstable countries tend to lose populations.</a:t>
                      </a:r>
                    </a:p>
                  </a:txBody>
                  <a:tcPr marL="121914" marR="121914"/>
                </a:tc>
                <a:extLst>
                  <a:ext uri="{0D108BD9-81ED-4DB2-BD59-A6C34878D82A}">
                    <a16:rowId xmlns:a16="http://schemas.microsoft.com/office/drawing/2014/main" val="314960512"/>
                  </a:ext>
                </a:extLst>
              </a:tr>
              <a:tr h="370840">
                <a:tc>
                  <a:txBody>
                    <a:bodyPr/>
                    <a:lstStyle/>
                    <a:p>
                      <a:r>
                        <a:rPr lang="en-US" sz="1600" dirty="0"/>
                        <a:t>Social</a:t>
                      </a:r>
                    </a:p>
                  </a:txBody>
                  <a:tcPr marL="121914" marR="121914"/>
                </a:tc>
                <a:tc>
                  <a:txBody>
                    <a:bodyPr/>
                    <a:lstStyle/>
                    <a:p>
                      <a:r>
                        <a:rPr lang="en-US" sz="1600" dirty="0"/>
                        <a:t>Groups of people want to live close to each other for security (e.g. USA)</a:t>
                      </a:r>
                    </a:p>
                  </a:txBody>
                  <a:tcPr marL="121914" marR="121914"/>
                </a:tc>
                <a:tc>
                  <a:txBody>
                    <a:bodyPr/>
                    <a:lstStyle/>
                    <a:p>
                      <a:r>
                        <a:rPr lang="en-US" sz="1600" dirty="0"/>
                        <a:t>Other groups of people prefer to be isolated e.g. Scandinavians</a:t>
                      </a:r>
                    </a:p>
                  </a:txBody>
                  <a:tcPr marL="121914" marR="121914"/>
                </a:tc>
                <a:extLst>
                  <a:ext uri="{0D108BD9-81ED-4DB2-BD59-A6C34878D82A}">
                    <a16:rowId xmlns:a16="http://schemas.microsoft.com/office/drawing/2014/main" val="1821130552"/>
                  </a:ext>
                </a:extLst>
              </a:tr>
              <a:tr h="370840">
                <a:tc>
                  <a:txBody>
                    <a:bodyPr/>
                    <a:lstStyle/>
                    <a:p>
                      <a:r>
                        <a:rPr lang="en-US" sz="1600" dirty="0"/>
                        <a:t>Economic</a:t>
                      </a:r>
                    </a:p>
                  </a:txBody>
                  <a:tcPr marL="121914" marR="121914"/>
                </a:tc>
                <a:tc>
                  <a:txBody>
                    <a:bodyPr/>
                    <a:lstStyle/>
                    <a:p>
                      <a:r>
                        <a:rPr lang="en-US" sz="1600" u="none" strike="noStrike" dirty="0">
                          <a:effectLst/>
                        </a:rPr>
                        <a:t>Job opportunities encourage high population densities, particularly in large cities</a:t>
                      </a:r>
                      <a:endParaRPr lang="en-US" sz="1600" dirty="0"/>
                    </a:p>
                  </a:txBody>
                  <a:tcPr marL="121914" marR="1219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a:effectLst/>
                        </a:rPr>
                        <a:t>Limited job opportunities cause some areas to be sparsely populated</a:t>
                      </a:r>
                    </a:p>
                    <a:p>
                      <a:endParaRPr lang="en-US" sz="1600" dirty="0"/>
                    </a:p>
                  </a:txBody>
                  <a:tcPr marL="121914" marR="121914"/>
                </a:tc>
                <a:extLst>
                  <a:ext uri="{0D108BD9-81ED-4DB2-BD59-A6C34878D82A}">
                    <a16:rowId xmlns:a16="http://schemas.microsoft.com/office/drawing/2014/main" val="272841300"/>
                  </a:ext>
                </a:extLst>
              </a:tr>
            </a:tbl>
          </a:graphicData>
        </a:graphic>
      </p:graphicFrame>
    </p:spTree>
    <p:extLst>
      <p:ext uri="{BB962C8B-B14F-4D97-AF65-F5344CB8AC3E}">
        <p14:creationId xmlns:p14="http://schemas.microsoft.com/office/powerpoint/2010/main" val="12256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F:\GEOG1017 Human Geography\Figures_11 edition_2010\Figure 04.2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584" y="1272844"/>
            <a:ext cx="88392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Population Distribution by Latitude</a:t>
            </a:r>
          </a:p>
        </p:txBody>
      </p:sp>
    </p:spTree>
    <p:extLst>
      <p:ext uri="{BB962C8B-B14F-4D97-AF65-F5344CB8AC3E}">
        <p14:creationId xmlns:p14="http://schemas.microsoft.com/office/powerpoint/2010/main" val="97265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a:t>World Population 1804-2048 (in billions)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449770491"/>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grpSp>
        <p:nvGrpSpPr>
          <p:cNvPr id="3077" name="Group 5"/>
          <p:cNvGrpSpPr>
            <a:grpSpLocks/>
          </p:cNvGrpSpPr>
          <p:nvPr/>
        </p:nvGrpSpPr>
        <p:grpSpPr bwMode="auto">
          <a:xfrm>
            <a:off x="3976689" y="2000250"/>
            <a:ext cx="6232526" cy="3290886"/>
            <a:chOff x="1533" y="1302"/>
            <a:chExt cx="3926" cy="2073"/>
          </a:xfrm>
        </p:grpSpPr>
        <p:sp>
          <p:nvSpPr>
            <p:cNvPr id="3078" name="Text Box 6"/>
            <p:cNvSpPr txBox="1">
              <a:spLocks noChangeArrowheads="1"/>
            </p:cNvSpPr>
            <p:nvPr/>
          </p:nvSpPr>
          <p:spPr bwMode="auto">
            <a:xfrm>
              <a:off x="1533" y="3163"/>
              <a:ext cx="5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118 years</a:t>
              </a:r>
            </a:p>
          </p:txBody>
        </p:sp>
        <p:sp>
          <p:nvSpPr>
            <p:cNvPr id="3079" name="Text Box 7"/>
            <p:cNvSpPr txBox="1">
              <a:spLocks noChangeArrowheads="1"/>
            </p:cNvSpPr>
            <p:nvPr/>
          </p:nvSpPr>
          <p:spPr bwMode="auto">
            <a:xfrm>
              <a:off x="2727" y="2951"/>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a:latin typeface="Arial Narrow" pitchFamily="34" charset="0"/>
                </a:rPr>
                <a:t>37 years</a:t>
              </a:r>
            </a:p>
          </p:txBody>
        </p:sp>
        <p:sp>
          <p:nvSpPr>
            <p:cNvPr id="3080" name="Text Box 8"/>
            <p:cNvSpPr txBox="1">
              <a:spLocks noChangeArrowheads="1"/>
            </p:cNvSpPr>
            <p:nvPr/>
          </p:nvSpPr>
          <p:spPr bwMode="auto">
            <a:xfrm>
              <a:off x="3339" y="2671"/>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15 years</a:t>
              </a:r>
            </a:p>
          </p:txBody>
        </p:sp>
        <p:sp>
          <p:nvSpPr>
            <p:cNvPr id="3081" name="Text Box 9"/>
            <p:cNvSpPr txBox="1">
              <a:spLocks noChangeArrowheads="1"/>
            </p:cNvSpPr>
            <p:nvPr/>
          </p:nvSpPr>
          <p:spPr bwMode="auto">
            <a:xfrm>
              <a:off x="3606" y="2378"/>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13 years</a:t>
              </a:r>
            </a:p>
          </p:txBody>
        </p:sp>
        <p:sp>
          <p:nvSpPr>
            <p:cNvPr id="3082" name="Text Box 10"/>
            <p:cNvSpPr txBox="1">
              <a:spLocks noChangeArrowheads="1"/>
            </p:cNvSpPr>
            <p:nvPr/>
          </p:nvSpPr>
          <p:spPr bwMode="auto">
            <a:xfrm>
              <a:off x="3873" y="2136"/>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12 years</a:t>
              </a:r>
            </a:p>
          </p:txBody>
        </p:sp>
        <p:sp>
          <p:nvSpPr>
            <p:cNvPr id="3083" name="Text Box 11"/>
            <p:cNvSpPr txBox="1">
              <a:spLocks noChangeArrowheads="1"/>
            </p:cNvSpPr>
            <p:nvPr/>
          </p:nvSpPr>
          <p:spPr bwMode="auto">
            <a:xfrm>
              <a:off x="4189" y="1840"/>
              <a:ext cx="5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13 years</a:t>
              </a:r>
            </a:p>
          </p:txBody>
        </p:sp>
        <p:sp>
          <p:nvSpPr>
            <p:cNvPr id="3084" name="Text Box 12"/>
            <p:cNvSpPr txBox="1">
              <a:spLocks noChangeArrowheads="1"/>
            </p:cNvSpPr>
            <p:nvPr/>
          </p:nvSpPr>
          <p:spPr bwMode="auto">
            <a:xfrm>
              <a:off x="4490" y="1571"/>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15 years</a:t>
              </a:r>
            </a:p>
          </p:txBody>
        </p:sp>
        <p:sp>
          <p:nvSpPr>
            <p:cNvPr id="3085" name="Text Box 13"/>
            <p:cNvSpPr txBox="1">
              <a:spLocks noChangeArrowheads="1"/>
            </p:cNvSpPr>
            <p:nvPr/>
          </p:nvSpPr>
          <p:spPr bwMode="auto">
            <a:xfrm>
              <a:off x="4925" y="1302"/>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20 years</a:t>
              </a:r>
            </a:p>
          </p:txBody>
        </p:sp>
      </p:grpSp>
      <p:sp>
        <p:nvSpPr>
          <p:cNvPr id="3" name="TextBox 2"/>
          <p:cNvSpPr txBox="1"/>
          <p:nvPr/>
        </p:nvSpPr>
        <p:spPr>
          <a:xfrm>
            <a:off x="3062130" y="2078871"/>
            <a:ext cx="2879314" cy="369332"/>
          </a:xfrm>
          <a:prstGeom prst="rect">
            <a:avLst/>
          </a:prstGeom>
          <a:noFill/>
        </p:spPr>
        <p:txBody>
          <a:bodyPr wrap="none" rtlCol="0">
            <a:spAutoFit/>
          </a:bodyPr>
          <a:lstStyle/>
          <a:p>
            <a:r>
              <a:rPr lang="en-US" dirty="0">
                <a:latin typeface="Arial Narrow" panose="020B0606020202030204" pitchFamily="34" charset="0"/>
              </a:rPr>
              <a:t>Doubling time = growth rate / 70</a:t>
            </a:r>
          </a:p>
        </p:txBody>
      </p:sp>
    </p:spTree>
    <p:extLst>
      <p:ext uri="{BB962C8B-B14F-4D97-AF65-F5344CB8AC3E}">
        <p14:creationId xmlns:p14="http://schemas.microsoft.com/office/powerpoint/2010/main" val="184412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pPr>
              <a:defRPr/>
            </a:pPr>
            <a:r>
              <a:rPr lang="en-US" dirty="0"/>
              <a:t>2. Fertility and Mortality</a:t>
            </a:r>
          </a:p>
        </p:txBody>
      </p:sp>
      <p:sp>
        <p:nvSpPr>
          <p:cNvPr id="41988" name="Rectangle 3"/>
          <p:cNvSpPr>
            <a:spLocks noGrp="1" noChangeArrowheads="1"/>
          </p:cNvSpPr>
          <p:nvPr>
            <p:ph idx="1"/>
          </p:nvPr>
        </p:nvSpPr>
        <p:spPr/>
        <p:txBody>
          <a:bodyPr/>
          <a:lstStyle/>
          <a:p>
            <a:pPr eaLnBrk="1" hangingPunct="1"/>
            <a:r>
              <a:rPr lang="en-US" sz="2400" dirty="0"/>
              <a:t>Total Fertility Rate (TFR)</a:t>
            </a:r>
          </a:p>
          <a:p>
            <a:pPr lvl="1" eaLnBrk="1" hangingPunct="1"/>
            <a:r>
              <a:rPr lang="en-US" sz="2000" dirty="0"/>
              <a:t>Number of live births per female of reproductive age (15-49).</a:t>
            </a:r>
          </a:p>
          <a:p>
            <a:pPr lvl="1" eaLnBrk="1" hangingPunct="1"/>
            <a:r>
              <a:rPr lang="en-US" sz="2000" dirty="0"/>
              <a:t>Indicates population change over a long period of time.</a:t>
            </a:r>
          </a:p>
          <a:p>
            <a:pPr lvl="1" eaLnBrk="1" hangingPunct="1"/>
            <a:r>
              <a:rPr lang="en-US" sz="2000" dirty="0"/>
              <a:t>Instructive about societal norms in any given culture. </a:t>
            </a:r>
          </a:p>
          <a:p>
            <a:pPr lvl="1" eaLnBrk="1" hangingPunct="1"/>
            <a:r>
              <a:rPr lang="en-US" sz="2000" dirty="0"/>
              <a:t>A TFR of 2.1 is considered as being the replacement birth rate.</a:t>
            </a:r>
          </a:p>
          <a:p>
            <a:pPr lvl="2"/>
            <a:r>
              <a:rPr lang="en-US" sz="1600" dirty="0"/>
              <a:t>Lower than 2.1 yields population decrease while rates greater than 2.1 yields population increase.</a:t>
            </a:r>
          </a:p>
          <a:p>
            <a:pPr lvl="1" eaLnBrk="1" hangingPunct="1"/>
            <a:r>
              <a:rPr lang="en-US" sz="2000" dirty="0"/>
              <a:t>Improvements in medical conditions lower the replacement rate (below 2.06 in many countries).</a:t>
            </a:r>
          </a:p>
        </p:txBody>
      </p:sp>
    </p:spTree>
    <p:extLst>
      <p:ext uri="{BB962C8B-B14F-4D97-AF65-F5344CB8AC3E}">
        <p14:creationId xmlns:p14="http://schemas.microsoft.com/office/powerpoint/2010/main" val="402726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World Total Fertility Rate, 2020</a:t>
            </a:r>
          </a:p>
        </p:txBody>
      </p:sp>
      <p:pic>
        <p:nvPicPr>
          <p:cNvPr id="1026" name="Picture 2">
            <a:extLst>
              <a:ext uri="{FF2B5EF4-FFF2-40B4-BE49-F238E27FC236}">
                <a16:creationId xmlns:a16="http://schemas.microsoft.com/office/drawing/2014/main" id="{6A97051C-369F-40D1-868C-FD5372F0D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28" y="1328841"/>
            <a:ext cx="10310400" cy="526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9" name="Rectangle 9"/>
          <p:cNvSpPr>
            <a:spLocks noGrp="1" noChangeArrowheads="1"/>
          </p:cNvSpPr>
          <p:nvPr>
            <p:ph type="title"/>
          </p:nvPr>
        </p:nvSpPr>
        <p:spPr/>
        <p:txBody>
          <a:bodyPr/>
          <a:lstStyle/>
          <a:p>
            <a:pPr eaLnBrk="1" hangingPunct="1">
              <a:defRPr/>
            </a:pPr>
            <a:r>
              <a:rPr lang="en-US" dirty="0"/>
              <a:t>Total Fertility Rate, Selected Countries, 1995-2022</a:t>
            </a:r>
          </a:p>
        </p:txBody>
      </p:sp>
      <p:graphicFrame>
        <p:nvGraphicFramePr>
          <p:cNvPr id="2" name="Object 0"/>
          <p:cNvGraphicFramePr>
            <a:graphicFrameLocks noGrp="1" noChangeAspect="1"/>
          </p:cNvGraphicFramePr>
          <p:nvPr>
            <p:ph idx="1"/>
            <p:extLst>
              <p:ext uri="{D42A27DB-BD31-4B8C-83A1-F6EECF244321}">
                <p14:modId xmlns:p14="http://schemas.microsoft.com/office/powerpoint/2010/main" val="3618857858"/>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5125" name="Line 5"/>
          <p:cNvSpPr>
            <a:spLocks noChangeShapeType="1"/>
          </p:cNvSpPr>
          <p:nvPr/>
        </p:nvSpPr>
        <p:spPr bwMode="auto">
          <a:xfrm>
            <a:off x="4545728" y="1530016"/>
            <a:ext cx="0" cy="495300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Text Box 6"/>
          <p:cNvSpPr txBox="1">
            <a:spLocks noChangeArrowheads="1"/>
          </p:cNvSpPr>
          <p:nvPr/>
        </p:nvSpPr>
        <p:spPr bwMode="auto">
          <a:xfrm>
            <a:off x="5249926" y="5190000"/>
            <a:ext cx="24288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dirty="0">
                <a:latin typeface="Arial Narrow" panose="020B0606020202030204" pitchFamily="34" charset="0"/>
              </a:rPr>
              <a:t>Replacement rate (2.1)</a:t>
            </a:r>
          </a:p>
        </p:txBody>
      </p:sp>
    </p:spTree>
    <p:extLst>
      <p:ext uri="{BB962C8B-B14F-4D97-AF65-F5344CB8AC3E}">
        <p14:creationId xmlns:p14="http://schemas.microsoft.com/office/powerpoint/2010/main" val="14028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TFR among Developed Countries, 2005-2022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378279"/>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79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Fertility and GDP per Capita, Selected Countries,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295206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442" y="161170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0842" y="1611703"/>
            <a:ext cx="4667826" cy="707886"/>
          </a:xfrm>
          <a:prstGeom prst="rect">
            <a:avLst/>
          </a:prstGeom>
          <a:noFill/>
        </p:spPr>
        <p:txBody>
          <a:bodyPr wrap="square" rtlCol="0">
            <a:spAutoFit/>
          </a:bodyPr>
          <a:lstStyle/>
          <a:p>
            <a:r>
              <a:rPr lang="en-US" sz="2000" b="1" dirty="0">
                <a:latin typeface="Agency FB" pitchFamily="34" charset="0"/>
              </a:rPr>
              <a:t>With is the relationship between TFR and GDP and to what this relation may be attributed to?</a:t>
            </a:r>
          </a:p>
        </p:txBody>
      </p:sp>
    </p:spTree>
    <p:extLst>
      <p:ext uri="{BB962C8B-B14F-4D97-AF65-F5344CB8AC3E}">
        <p14:creationId xmlns:p14="http://schemas.microsoft.com/office/powerpoint/2010/main" val="211115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1026"/>
          <p:cNvSpPr>
            <a:spLocks noGrp="1" noChangeArrowheads="1"/>
          </p:cNvSpPr>
          <p:nvPr>
            <p:ph type="title"/>
          </p:nvPr>
        </p:nvSpPr>
        <p:spPr/>
        <p:txBody>
          <a:bodyPr/>
          <a:lstStyle/>
          <a:p>
            <a:pPr>
              <a:defRPr/>
            </a:pPr>
            <a:r>
              <a:rPr lang="en-US" dirty="0"/>
              <a:t>2. Fertility and Mortality</a:t>
            </a:r>
          </a:p>
        </p:txBody>
      </p:sp>
      <p:sp>
        <p:nvSpPr>
          <p:cNvPr id="52228" name="Rectangle 1027"/>
          <p:cNvSpPr>
            <a:spLocks noGrp="1" noChangeArrowheads="1"/>
          </p:cNvSpPr>
          <p:nvPr>
            <p:ph idx="1"/>
          </p:nvPr>
        </p:nvSpPr>
        <p:spPr/>
        <p:txBody>
          <a:bodyPr/>
          <a:lstStyle/>
          <a:p>
            <a:pPr eaLnBrk="1" hangingPunct="1"/>
            <a:r>
              <a:rPr lang="en-US" dirty="0"/>
              <a:t>Causes of death</a:t>
            </a:r>
          </a:p>
          <a:p>
            <a:pPr lvl="1" eaLnBrk="1" hangingPunct="1"/>
            <a:r>
              <a:rPr lang="en-US" dirty="0"/>
              <a:t>Throughout most of history famine, epidemics, and wars have been the leading causes of death.</a:t>
            </a:r>
          </a:p>
          <a:p>
            <a:pPr lvl="1" eaLnBrk="1" hangingPunct="1"/>
            <a:r>
              <a:rPr lang="en-US" dirty="0"/>
              <a:t>Primary causes of death began to shift to degenerative problems related to aging.</a:t>
            </a:r>
          </a:p>
          <a:p>
            <a:pPr lvl="1" eaLnBrk="1" hangingPunct="1"/>
            <a:r>
              <a:rPr lang="en-US" dirty="0"/>
              <a:t>These include such factors as heart disease and cancer.</a:t>
            </a:r>
          </a:p>
          <a:p>
            <a:pPr eaLnBrk="1" hangingPunct="1"/>
            <a:r>
              <a:rPr lang="en-US" dirty="0"/>
              <a:t>Death and welfare</a:t>
            </a:r>
          </a:p>
          <a:p>
            <a:pPr lvl="1" eaLnBrk="1" hangingPunct="1"/>
            <a:r>
              <a:rPr lang="en-US" dirty="0"/>
              <a:t>Used to be considered a sign of the health of a population.</a:t>
            </a:r>
          </a:p>
          <a:p>
            <a:pPr lvl="1" eaLnBrk="1" hangingPunct="1"/>
            <a:r>
              <a:rPr lang="en-US" dirty="0"/>
              <a:t>Different age structures among the populations of different countries.</a:t>
            </a:r>
          </a:p>
          <a:p>
            <a:pPr lvl="1" eaLnBrk="1" hangingPunct="1"/>
            <a:r>
              <a:rPr lang="en-US" dirty="0"/>
              <a:t>Possible for a nation with high living standards to have a higher death rate than a poorer nation.</a:t>
            </a:r>
          </a:p>
          <a:p>
            <a:pPr lvl="1" eaLnBrk="1" hangingPunct="1"/>
            <a:r>
              <a:rPr lang="en-US" dirty="0"/>
              <a:t>Reason: overall older population.</a:t>
            </a:r>
          </a:p>
        </p:txBody>
      </p:sp>
    </p:spTree>
    <p:extLst>
      <p:ext uri="{BB962C8B-B14F-4D97-AF65-F5344CB8AC3E}">
        <p14:creationId xmlns:p14="http://schemas.microsoft.com/office/powerpoint/2010/main" val="386037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pPr eaLnBrk="1" hangingPunct="1">
              <a:defRPr/>
            </a:pPr>
            <a:r>
              <a:rPr lang="en-US" dirty="0"/>
              <a:t>Conditions of Usage</a:t>
            </a:r>
          </a:p>
        </p:txBody>
      </p:sp>
      <p:sp>
        <p:nvSpPr>
          <p:cNvPr id="10243" name="Rectangle 3"/>
          <p:cNvSpPr>
            <a:spLocks noGrp="1" noChangeArrowheads="1"/>
          </p:cNvSpPr>
          <p:nvPr>
            <p:ph idx="1"/>
          </p:nvPr>
        </p:nvSpPr>
        <p:spPr/>
        <p:txBody>
          <a:bodyPr/>
          <a:lstStyle/>
          <a:p>
            <a:pPr eaLnBrk="1" hangingPunct="1"/>
            <a:r>
              <a:rPr lang="en-US" dirty="0"/>
              <a:t>For personal and classroom use only</a:t>
            </a:r>
          </a:p>
          <a:p>
            <a:pPr lvl="1" eaLnBrk="1" hangingPunct="1"/>
            <a:r>
              <a:rPr lang="en-US" dirty="0"/>
              <a:t>Excludes any other forms of communication such as conference presentations, published reports and papers.</a:t>
            </a:r>
          </a:p>
          <a:p>
            <a:pPr eaLnBrk="1" hangingPunct="1"/>
            <a:r>
              <a:rPr lang="en-US" dirty="0"/>
              <a:t>No modification and redistribution permitted</a:t>
            </a:r>
          </a:p>
          <a:p>
            <a:pPr lvl="1" eaLnBrk="1" hangingPunct="1"/>
            <a:r>
              <a:rPr lang="en-US" dirty="0"/>
              <a:t>Cannot be published, in whole or in part, in any form (printed or electronic) and on any media without consent.</a:t>
            </a:r>
          </a:p>
          <a:p>
            <a:pPr eaLnBrk="1" hangingPunct="1"/>
            <a:r>
              <a:rPr lang="en-US" dirty="0"/>
              <a:t>Citation</a:t>
            </a:r>
          </a:p>
          <a:p>
            <a:pPr lvl="1" eaLnBrk="1" hangingPunct="1"/>
            <a:r>
              <a:rPr lang="en-US" dirty="0"/>
              <a:t>Dr. Jean-Paul Rodrigue, Dept. of Global Studies &amp; Geography, Hofstra University.</a:t>
            </a:r>
          </a:p>
        </p:txBody>
      </p:sp>
    </p:spTree>
    <p:extLst>
      <p:ext uri="{BB962C8B-B14F-4D97-AF65-F5344CB8AC3E}">
        <p14:creationId xmlns:p14="http://schemas.microsoft.com/office/powerpoint/2010/main" val="15416857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2" name="Rectangle 6"/>
          <p:cNvSpPr>
            <a:spLocks noGrp="1" noChangeArrowheads="1"/>
          </p:cNvSpPr>
          <p:nvPr>
            <p:ph type="title"/>
          </p:nvPr>
        </p:nvSpPr>
        <p:spPr/>
        <p:txBody>
          <a:bodyPr/>
          <a:lstStyle/>
          <a:p>
            <a:pPr eaLnBrk="1" hangingPunct="1">
              <a:defRPr/>
            </a:pPr>
            <a:r>
              <a:rPr lang="en-US" dirty="0"/>
              <a:t>World Crude Death Rate, 2017</a:t>
            </a:r>
          </a:p>
        </p:txBody>
      </p:sp>
      <p:pic>
        <p:nvPicPr>
          <p:cNvPr id="4" name="Picture 2" descr="&quot;The total fertility rate for the regions Africa, Asia, Europe, Latin American and the Caribbean, North America, and Oceania are listed in the horizontal axis. The vertical axis labeled as Children per women ranges from 0 to 6 with the interval of 1 unit. The data in the graph are below.&#10;Africa: Eastern Africa, 5%; Middle Africa, 5.8%; Northern Africa, 3.3.%; Southern Africa, 2.5%, and Western Africa, 5.5%. Asia: Eastern Asia, 1.5%; Central Asia, 2.7%; Southern Asia, 2.6%; Southeastern Asia, 2.4%; and Western Asia, 2.9%. Europe: Eastern Europe, 1.6%; Northern Europe, 1.9%; Southern Europe, 1.4%; and Western Europe, 1.6%. Latin America and the Caribbean: Caribbean, 2.3%; Central America, 2.4%; South America, 2%. North America, 2%. Oceania: Australia/New Zealand, 1.9 %; Melanesia, 3.6%; Micronesia, 2.8%; and Polynesia, 3%. The Average of fertility rate in Africa is 4.7%, Asia is 2.2%, Europe is 1.6%, Latin America and the Caribbean are 2.2%, North America is 1.9%, and Oceania is 2.4%. The overall average of the total fertility rate for the world is 2.5%. &#10;Unless noted on the graph, data are approximate.&#10;The legend shows the death rate during 2017 per 1000 population. The listed ranges are as follows: 11-15, 9-10, 7-8, 1-6, and No data. The maximum death rate of 11-15 is mostly in Russia, Mali, Chad, Nigeria, and Somalia while the least death rate 1-6 is mostly in Brazil, Mexico, Algeria, Libya, Iran, and Mongolia.">
            <a:extLst>
              <a:ext uri="{FF2B5EF4-FFF2-40B4-BE49-F238E27FC236}">
                <a16:creationId xmlns:a16="http://schemas.microsoft.com/office/drawing/2014/main" id="{C0E0444A-1985-4161-86C9-968F8ABB1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557" y="1692272"/>
            <a:ext cx="9509760" cy="459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83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a:defRPr/>
            </a:pPr>
            <a:r>
              <a:rPr lang="en-US" dirty="0"/>
              <a:t>2. Fertility and Mortality</a:t>
            </a:r>
          </a:p>
        </p:txBody>
      </p:sp>
      <p:sp>
        <p:nvSpPr>
          <p:cNvPr id="56324" name="Rectangle 4"/>
          <p:cNvSpPr>
            <a:spLocks noGrp="1" noChangeArrowheads="1"/>
          </p:cNvSpPr>
          <p:nvPr>
            <p:ph idx="1"/>
          </p:nvPr>
        </p:nvSpPr>
        <p:spPr/>
        <p:txBody>
          <a:bodyPr/>
          <a:lstStyle/>
          <a:p>
            <a:pPr eaLnBrk="1" hangingPunct="1"/>
            <a:r>
              <a:rPr lang="en-US" dirty="0"/>
              <a:t>Life expectancy</a:t>
            </a:r>
          </a:p>
          <a:p>
            <a:pPr lvl="1" eaLnBrk="1" hangingPunct="1"/>
            <a:r>
              <a:rPr lang="en-US" dirty="0"/>
              <a:t>Number of years a person is expected to live.</a:t>
            </a:r>
          </a:p>
          <a:p>
            <a:pPr lvl="1" eaLnBrk="1" hangingPunct="1"/>
            <a:r>
              <a:rPr lang="en-US" dirty="0"/>
              <a:t>Based on current death rates.</a:t>
            </a:r>
          </a:p>
          <a:p>
            <a:pPr lvl="1" eaLnBrk="1" hangingPunct="1"/>
            <a:r>
              <a:rPr lang="en-US" dirty="0"/>
              <a:t>Does not necessarily apply to current generation.</a:t>
            </a:r>
          </a:p>
          <a:p>
            <a:pPr lvl="1" eaLnBrk="1" hangingPunct="1"/>
            <a:r>
              <a:rPr lang="en-US" dirty="0"/>
              <a:t>May change due to ameliorations in standards of living.</a:t>
            </a:r>
          </a:p>
          <a:p>
            <a:pPr eaLnBrk="1" hangingPunct="1"/>
            <a:r>
              <a:rPr lang="en-US" dirty="0"/>
              <a:t>Context</a:t>
            </a:r>
          </a:p>
          <a:p>
            <a:pPr lvl="1" eaLnBrk="1" hangingPunct="1"/>
            <a:r>
              <a:rPr lang="en-US" dirty="0"/>
              <a:t>Strong geographical variations in life expectancy.</a:t>
            </a:r>
          </a:p>
          <a:p>
            <a:pPr lvl="1" eaLnBrk="1" hangingPunct="1"/>
            <a:r>
              <a:rPr lang="en-US" dirty="0"/>
              <a:t>Half a century ago, most people died before the age of 50.</a:t>
            </a:r>
          </a:p>
          <a:p>
            <a:pPr lvl="1" eaLnBrk="1" hangingPunct="1"/>
            <a:r>
              <a:rPr lang="en-US" dirty="0"/>
              <a:t>Global average life expectancy </a:t>
            </a:r>
            <a:r>
              <a:rPr lang="en-US"/>
              <a:t>reached 72 </a:t>
            </a:r>
            <a:r>
              <a:rPr lang="en-US" dirty="0"/>
              <a:t>years </a:t>
            </a:r>
            <a:r>
              <a:rPr lang="en-US"/>
              <a:t>in 2017.</a:t>
            </a:r>
            <a:endParaRPr lang="en-US" dirty="0"/>
          </a:p>
          <a:p>
            <a:pPr lvl="1" eaLnBrk="1" hangingPunct="1"/>
            <a:r>
              <a:rPr lang="en-US" dirty="0"/>
              <a:t>Several achievements and failures:</a:t>
            </a:r>
          </a:p>
          <a:p>
            <a:pPr lvl="2" eaLnBrk="1" hangingPunct="1"/>
            <a:r>
              <a:rPr lang="en-US" dirty="0"/>
              <a:t>Economic development has benefited human health.</a:t>
            </a:r>
          </a:p>
          <a:p>
            <a:pPr lvl="2" eaLnBrk="1" hangingPunct="1"/>
            <a:r>
              <a:rPr lang="en-US" dirty="0"/>
              <a:t>Improvement in diet and sanitation.</a:t>
            </a:r>
          </a:p>
          <a:p>
            <a:pPr lvl="2" eaLnBrk="1" hangingPunct="1"/>
            <a:r>
              <a:rPr lang="en-US" dirty="0"/>
              <a:t>Urbanization may have adverse effects.</a:t>
            </a:r>
          </a:p>
        </p:txBody>
      </p:sp>
    </p:spTree>
    <p:extLst>
      <p:ext uri="{BB962C8B-B14F-4D97-AF65-F5344CB8AC3E}">
        <p14:creationId xmlns:p14="http://schemas.microsoft.com/office/powerpoint/2010/main" val="178964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65" name="Rectangle 49"/>
          <p:cNvSpPr>
            <a:spLocks noGrp="1" noChangeArrowheads="1"/>
          </p:cNvSpPr>
          <p:nvPr>
            <p:ph type="title"/>
          </p:nvPr>
        </p:nvSpPr>
        <p:spPr/>
        <p:txBody>
          <a:bodyPr/>
          <a:lstStyle/>
          <a:p>
            <a:pPr eaLnBrk="1" hangingPunct="1">
              <a:defRPr/>
            </a:pPr>
            <a:r>
              <a:rPr lang="en-US" dirty="0"/>
              <a:t>Life Expectancy Through Human History</a:t>
            </a:r>
          </a:p>
        </p:txBody>
      </p:sp>
      <p:graphicFrame>
        <p:nvGraphicFramePr>
          <p:cNvPr id="726109" name="Group 93"/>
          <p:cNvGraphicFramePr>
            <a:graphicFrameLocks noGrp="1"/>
          </p:cNvGraphicFramePr>
          <p:nvPr>
            <p:ph idx="1"/>
            <p:extLst>
              <p:ext uri="{D42A27DB-BD31-4B8C-83A1-F6EECF244321}">
                <p14:modId xmlns:p14="http://schemas.microsoft.com/office/powerpoint/2010/main" val="1060987997"/>
              </p:ext>
            </p:extLst>
          </p:nvPr>
        </p:nvGraphicFramePr>
        <p:xfrm>
          <a:off x="1009650" y="1311276"/>
          <a:ext cx="10993437" cy="5441949"/>
        </p:xfrm>
        <a:graphic>
          <a:graphicData uri="http://schemas.openxmlformats.org/drawingml/2006/table">
            <a:tbl>
              <a:tblPr firstRow="1" bandRow="1">
                <a:tableStyleId>{37CE84F3-28C3-443E-9E96-99CF82512B78}</a:tableStyleId>
              </a:tblPr>
              <a:tblGrid>
                <a:gridCol w="6221329">
                  <a:extLst>
                    <a:ext uri="{9D8B030D-6E8A-4147-A177-3AD203B41FA5}">
                      <a16:colId xmlns:a16="http://schemas.microsoft.com/office/drawing/2014/main" val="20000"/>
                    </a:ext>
                  </a:extLst>
                </a:gridCol>
                <a:gridCol w="4772108">
                  <a:extLst>
                    <a:ext uri="{9D8B030D-6E8A-4147-A177-3AD203B41FA5}">
                      <a16:colId xmlns:a16="http://schemas.microsoft.com/office/drawing/2014/main" val="20001"/>
                    </a:ext>
                  </a:extLst>
                </a:gridCol>
              </a:tblGrid>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Era</a:t>
                      </a:r>
                      <a:endParaRPr kumimoji="0" lang="en-US" sz="20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Life expectancy</a:t>
                      </a:r>
                      <a:endParaRPr kumimoji="0" lang="en-US" sz="20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0"/>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Neanderthal (350,000 – 25,000 BCE)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a:ln>
                            <a:noFill/>
                          </a:ln>
                          <a:effectLst/>
                        </a:rPr>
                        <a:t>20</a:t>
                      </a:r>
                      <a:endParaRPr kumimoji="0" lang="en-US" sz="2000" b="0" i="0" u="none" strike="noStrike" cap="none" normalizeH="0" baseline="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1"/>
                  </a:ext>
                </a:extLst>
              </a:tr>
              <a:tr h="51342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Upper Paleolithic (40,000 – 10,000 BCE)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33</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2"/>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Neolithic (8,500 – 3,500 BCE)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28 to 33</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3"/>
                  </a:ext>
                </a:extLst>
              </a:tr>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Bronze Age (3,500 – 1,200 BCE)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26</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4"/>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Classical Greece and Rome (500 BCE – 400 CE)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20 to 30 (+30 years if survived 20)</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5"/>
                  </a:ext>
                </a:extLst>
              </a:tr>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Medieval Britain (400 – 1500 CE)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33</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6"/>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Late 19</a:t>
                      </a:r>
                      <a:r>
                        <a:rPr kumimoji="0" lang="en-US" sz="2000" u="none" strike="noStrike" cap="none" normalizeH="0" baseline="30000" dirty="0">
                          <a:ln>
                            <a:noFill/>
                          </a:ln>
                          <a:effectLst/>
                        </a:rPr>
                        <a:t>th</a:t>
                      </a:r>
                      <a:r>
                        <a:rPr kumimoji="0" lang="en-US" sz="2000" u="none" strike="noStrike" cap="none" normalizeH="0" baseline="0" dirty="0">
                          <a:ln>
                            <a:noFill/>
                          </a:ln>
                          <a:effectLst/>
                        </a:rPr>
                        <a:t> Century in Western Europe</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37</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7"/>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defRPr/>
                      </a:pPr>
                      <a:r>
                        <a:rPr kumimoji="0" lang="en-US" sz="2000" u="none" strike="noStrike" cap="none" normalizeH="0" baseline="0" dirty="0">
                          <a:ln>
                            <a:noFill/>
                          </a:ln>
                          <a:effectLst/>
                        </a:rPr>
                        <a:t>Average Global Life Expectancy (1950)</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48</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2066838087"/>
                  </a:ext>
                </a:extLst>
              </a:tr>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Average Global Life Expectancy (2017)</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72.2</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9896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pPr>
              <a:defRPr/>
            </a:pPr>
            <a:r>
              <a:rPr lang="en-US" dirty="0"/>
              <a:t>2. Fertility and Mortality</a:t>
            </a:r>
          </a:p>
        </p:txBody>
      </p:sp>
      <p:sp>
        <p:nvSpPr>
          <p:cNvPr id="58372" name="Rectangle 3"/>
          <p:cNvSpPr>
            <a:spLocks noGrp="1" noChangeArrowheads="1"/>
          </p:cNvSpPr>
          <p:nvPr>
            <p:ph idx="1"/>
          </p:nvPr>
        </p:nvSpPr>
        <p:spPr/>
        <p:txBody>
          <a:bodyPr/>
          <a:lstStyle/>
          <a:p>
            <a:pPr eaLnBrk="1" hangingPunct="1"/>
            <a:r>
              <a:rPr lang="en-US" dirty="0"/>
              <a:t>Factors behind higher life expectancy</a:t>
            </a:r>
          </a:p>
          <a:p>
            <a:pPr lvl="1" eaLnBrk="1" hangingPunct="1"/>
            <a:r>
              <a:rPr lang="en-US" dirty="0"/>
              <a:t>About 40 years was gained in the 20</a:t>
            </a:r>
            <a:r>
              <a:rPr lang="en-US" baseline="30000" dirty="0"/>
              <a:t>th</a:t>
            </a:r>
            <a:r>
              <a:rPr lang="en-US" dirty="0"/>
              <a:t> century.</a:t>
            </a:r>
          </a:p>
          <a:p>
            <a:pPr lvl="1" eaLnBrk="1" hangingPunct="1"/>
            <a:r>
              <a:rPr lang="en-US" dirty="0"/>
              <a:t>90% of the reduction in the death rate occurred before the introduction of antibiotics or vaccines.</a:t>
            </a:r>
          </a:p>
          <a:p>
            <a:pPr lvl="1" eaLnBrk="1" hangingPunct="1"/>
            <a:r>
              <a:rPr lang="en-US" dirty="0"/>
              <a:t>It is our technology more than our medicine that accounts for extension of life expectancy.</a:t>
            </a:r>
          </a:p>
          <a:p>
            <a:pPr lvl="1" eaLnBrk="1" hangingPunct="1"/>
            <a:r>
              <a:rPr lang="en-US" dirty="0"/>
              <a:t>Major factors (33 years):</a:t>
            </a:r>
          </a:p>
          <a:p>
            <a:pPr lvl="2" eaLnBrk="1" hangingPunct="1"/>
            <a:r>
              <a:rPr lang="en-US" dirty="0"/>
              <a:t>Improved sanitation (for food and water).</a:t>
            </a:r>
          </a:p>
          <a:p>
            <a:pPr lvl="2" eaLnBrk="1" hangingPunct="1"/>
            <a:r>
              <a:rPr lang="en-US" dirty="0"/>
              <a:t>Reduction in crowding.</a:t>
            </a:r>
          </a:p>
          <a:p>
            <a:pPr lvl="2" eaLnBrk="1" hangingPunct="1"/>
            <a:r>
              <a:rPr lang="en-US" dirty="0"/>
              <a:t>Central heating.</a:t>
            </a:r>
          </a:p>
          <a:p>
            <a:pPr lvl="2" eaLnBrk="1" hangingPunct="1"/>
            <a:r>
              <a:rPr lang="en-US" dirty="0"/>
              <a:t>Sewer systems.</a:t>
            </a:r>
          </a:p>
          <a:p>
            <a:pPr lvl="2" eaLnBrk="1" hangingPunct="1"/>
            <a:r>
              <a:rPr lang="en-US" dirty="0"/>
              <a:t>Refrigeration.</a:t>
            </a:r>
          </a:p>
          <a:p>
            <a:pPr lvl="1" eaLnBrk="1" hangingPunct="1"/>
            <a:r>
              <a:rPr lang="en-US" dirty="0"/>
              <a:t>Improved health (7 years):</a:t>
            </a:r>
          </a:p>
          <a:p>
            <a:pPr lvl="2" eaLnBrk="1" hangingPunct="1"/>
            <a:r>
              <a:rPr lang="en-US" dirty="0"/>
              <a:t>Mainly medical technology.</a:t>
            </a:r>
          </a:p>
          <a:p>
            <a:pPr lvl="2" eaLnBrk="1" hangingPunct="1"/>
            <a:r>
              <a:rPr lang="en-US" dirty="0"/>
              <a:t>Small share attributed to drugs.</a:t>
            </a:r>
          </a:p>
        </p:txBody>
      </p:sp>
    </p:spTree>
    <p:extLst>
      <p:ext uri="{BB962C8B-B14F-4D97-AF65-F5344CB8AC3E}">
        <p14:creationId xmlns:p14="http://schemas.microsoft.com/office/powerpoint/2010/main" val="21182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7" name="Rectangle 5"/>
          <p:cNvSpPr>
            <a:spLocks noGrp="1" noChangeArrowheads="1"/>
          </p:cNvSpPr>
          <p:nvPr>
            <p:ph type="title"/>
          </p:nvPr>
        </p:nvSpPr>
        <p:spPr/>
        <p:txBody>
          <a:bodyPr/>
          <a:lstStyle/>
          <a:p>
            <a:pPr eaLnBrk="1" hangingPunct="1">
              <a:defRPr/>
            </a:pPr>
            <a:r>
              <a:rPr lang="en-US" dirty="0"/>
              <a:t>Life Expectancy at Birth, 1910 and 2015</a:t>
            </a:r>
          </a:p>
        </p:txBody>
      </p:sp>
      <p:graphicFrame>
        <p:nvGraphicFramePr>
          <p:cNvPr id="2" name="Object 6"/>
          <p:cNvGraphicFramePr>
            <a:graphicFrameLocks noGrp="1" noChangeAspect="1"/>
          </p:cNvGraphicFramePr>
          <p:nvPr>
            <p:ph idx="1"/>
            <p:extLst>
              <p:ext uri="{D42A27DB-BD31-4B8C-83A1-F6EECF244321}">
                <p14:modId xmlns:p14="http://schemas.microsoft.com/office/powerpoint/2010/main" val="147506816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275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Average Life Expectancy, 1960-2019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4675173"/>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968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DCD81-BB1B-4633-8855-E3ED7E2C387B}"/>
              </a:ext>
            </a:extLst>
          </p:cNvPr>
          <p:cNvSpPr>
            <a:spLocks noGrp="1"/>
          </p:cNvSpPr>
          <p:nvPr>
            <p:ph type="title"/>
          </p:nvPr>
        </p:nvSpPr>
        <p:spPr/>
        <p:txBody>
          <a:bodyPr/>
          <a:lstStyle/>
          <a:p>
            <a:r>
              <a:rPr lang="en-US" dirty="0"/>
              <a:t>Differences in Life Expectancy between Males and Females</a:t>
            </a:r>
          </a:p>
        </p:txBody>
      </p:sp>
      <p:pic>
        <p:nvPicPr>
          <p:cNvPr id="1026" name="Picture 2">
            <a:extLst>
              <a:ext uri="{FF2B5EF4-FFF2-40B4-BE49-F238E27FC236}">
                <a16:creationId xmlns:a16="http://schemas.microsoft.com/office/drawing/2014/main" id="{E00A7CDA-F144-414C-884B-EDF5422CF8C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66871"/>
            <a:ext cx="12192000" cy="5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94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91" name="Rectangle 7"/>
          <p:cNvSpPr>
            <a:spLocks noGrp="1" noChangeArrowheads="1"/>
          </p:cNvSpPr>
          <p:nvPr>
            <p:ph type="title"/>
          </p:nvPr>
        </p:nvSpPr>
        <p:spPr/>
        <p:txBody>
          <a:bodyPr/>
          <a:lstStyle/>
          <a:p>
            <a:pPr eaLnBrk="1" hangingPunct="1">
              <a:defRPr/>
            </a:pPr>
            <a:r>
              <a:rPr lang="en-US" dirty="0"/>
              <a:t>Monthly Rate of a $1M Life Insurance Premium, 2013</a:t>
            </a:r>
          </a:p>
        </p:txBody>
      </p:sp>
      <p:graphicFrame>
        <p:nvGraphicFramePr>
          <p:cNvPr id="2" name="Object 8"/>
          <p:cNvGraphicFramePr>
            <a:graphicFrameLocks noGrp="1" noChangeAspect="1"/>
          </p:cNvGraphicFramePr>
          <p:nvPr>
            <p:ph idx="1"/>
            <p:extLst>
              <p:ext uri="{D42A27DB-BD31-4B8C-83A1-F6EECF244321}">
                <p14:modId xmlns:p14="http://schemas.microsoft.com/office/powerpoint/2010/main" val="2338325507"/>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476" y="1702406"/>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34876" y="1702406"/>
            <a:ext cx="4667826" cy="1015663"/>
          </a:xfrm>
          <a:prstGeom prst="rect">
            <a:avLst/>
          </a:prstGeom>
          <a:noFill/>
        </p:spPr>
        <p:txBody>
          <a:bodyPr wrap="square" rtlCol="0">
            <a:spAutoFit/>
          </a:bodyPr>
          <a:lstStyle/>
          <a:p>
            <a:r>
              <a:rPr lang="en-US" sz="2000" b="1" dirty="0">
                <a:latin typeface="Agency FB" pitchFamily="34" charset="0"/>
              </a:rPr>
              <a:t>Explain the concept of life expectancy and how it is reflected in a life insurance premium across age and gender groups</a:t>
            </a:r>
          </a:p>
        </p:txBody>
      </p:sp>
    </p:spTree>
    <p:extLst>
      <p:ext uri="{BB962C8B-B14F-4D97-AF65-F5344CB8AC3E}">
        <p14:creationId xmlns:p14="http://schemas.microsoft.com/office/powerpoint/2010/main" val="170278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1026"/>
          <p:cNvSpPr>
            <a:spLocks noGrp="1" noChangeArrowheads="1"/>
          </p:cNvSpPr>
          <p:nvPr>
            <p:ph type="title"/>
          </p:nvPr>
        </p:nvSpPr>
        <p:spPr/>
        <p:txBody>
          <a:bodyPr/>
          <a:lstStyle/>
          <a:p>
            <a:pPr>
              <a:defRPr/>
            </a:pPr>
            <a:r>
              <a:rPr lang="en-US" dirty="0"/>
              <a:t>2. Fertility and Mortality</a:t>
            </a:r>
          </a:p>
        </p:txBody>
      </p:sp>
      <p:sp>
        <p:nvSpPr>
          <p:cNvPr id="59396" name="Rectangle 1028"/>
          <p:cNvSpPr>
            <a:spLocks noGrp="1" noChangeArrowheads="1"/>
          </p:cNvSpPr>
          <p:nvPr>
            <p:ph idx="1"/>
          </p:nvPr>
        </p:nvSpPr>
        <p:spPr/>
        <p:txBody>
          <a:bodyPr/>
          <a:lstStyle/>
          <a:p>
            <a:pPr eaLnBrk="1" hangingPunct="1"/>
            <a:r>
              <a:rPr lang="en-US" dirty="0"/>
              <a:t>Optimum life expectancy</a:t>
            </a:r>
          </a:p>
          <a:p>
            <a:pPr lvl="1" eaLnBrk="1" hangingPunct="1"/>
            <a:r>
              <a:rPr lang="en-US" dirty="0"/>
              <a:t>Life expectancy is ultimately dictated by human physiology:</a:t>
            </a:r>
          </a:p>
          <a:p>
            <a:pPr lvl="2" eaLnBrk="1" hangingPunct="1"/>
            <a:r>
              <a:rPr lang="en-US" dirty="0"/>
              <a:t>At some points, organs cease to function properly.</a:t>
            </a:r>
          </a:p>
          <a:p>
            <a:pPr lvl="2" eaLnBrk="1" hangingPunct="1"/>
            <a:r>
              <a:rPr lang="en-US" dirty="0"/>
              <a:t>Limit on the lifespan of non-cancerous human cells.</a:t>
            </a:r>
          </a:p>
          <a:p>
            <a:pPr lvl="2" eaLnBrk="1" hangingPunct="1"/>
            <a:r>
              <a:rPr lang="en-US" dirty="0"/>
              <a:t>Lifespan </a:t>
            </a:r>
            <a:r>
              <a:rPr lang="en-US"/>
              <a:t>is estimated to be 97 years.</a:t>
            </a:r>
            <a:endParaRPr lang="en-US" dirty="0"/>
          </a:p>
          <a:p>
            <a:pPr lvl="1" eaLnBrk="1" hangingPunct="1"/>
            <a:r>
              <a:rPr lang="en-US" dirty="0"/>
              <a:t>Nearing life expectancy limits:</a:t>
            </a:r>
          </a:p>
          <a:p>
            <a:pPr lvl="2" eaLnBrk="1" hangingPunct="1"/>
            <a:r>
              <a:rPr lang="en-US" dirty="0"/>
              <a:t>Even if age-related diseases such cancer, heart disease, and stroke were eradicated, life expectancy would only increase by 15 years.</a:t>
            </a:r>
          </a:p>
          <a:p>
            <a:pPr lvl="2" eaLnBrk="1" hangingPunct="1"/>
            <a:r>
              <a:rPr lang="en-US" dirty="0"/>
              <a:t>Currently around 80 years in high income countries.</a:t>
            </a:r>
          </a:p>
          <a:p>
            <a:pPr lvl="2" eaLnBrk="1" hangingPunct="1"/>
            <a:r>
              <a:rPr lang="en-US" dirty="0"/>
              <a:t>Expected to reach 85 years in most developed countries by 2030.</a:t>
            </a:r>
          </a:p>
        </p:txBody>
      </p:sp>
    </p:spTree>
    <p:extLst>
      <p:ext uri="{BB962C8B-B14F-4D97-AF65-F5344CB8AC3E}">
        <p14:creationId xmlns:p14="http://schemas.microsoft.com/office/powerpoint/2010/main" val="32922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p:cNvSpPr>
            <a:spLocks noGrp="1" noChangeArrowheads="1"/>
          </p:cNvSpPr>
          <p:nvPr>
            <p:ph type="title"/>
          </p:nvPr>
        </p:nvSpPr>
        <p:spPr/>
        <p:txBody>
          <a:bodyPr/>
          <a:lstStyle/>
          <a:p>
            <a:pPr>
              <a:defRPr/>
            </a:pPr>
            <a:r>
              <a:rPr lang="en-US" dirty="0"/>
              <a:t>3. Population Structure</a:t>
            </a:r>
          </a:p>
        </p:txBody>
      </p:sp>
      <p:sp>
        <p:nvSpPr>
          <p:cNvPr id="2" name="Online Image Placeholder 1">
            <a:extLst>
              <a:ext uri="{FF2B5EF4-FFF2-40B4-BE49-F238E27FC236}">
                <a16:creationId xmlns:a16="http://schemas.microsoft.com/office/drawing/2014/main" id="{BCD0072F-6C01-4A8D-A291-D23E09C1B035}"/>
              </a:ext>
            </a:extLst>
          </p:cNvPr>
          <p:cNvSpPr>
            <a:spLocks noGrp="1"/>
          </p:cNvSpPr>
          <p:nvPr>
            <p:ph type="clipArt" sz="half" idx="1"/>
          </p:nvPr>
        </p:nvSpPr>
        <p:spPr/>
      </p:sp>
      <p:sp>
        <p:nvSpPr>
          <p:cNvPr id="61444" name="Rectangle 6"/>
          <p:cNvSpPr>
            <a:spLocks noGrp="1" noChangeArrowheads="1"/>
          </p:cNvSpPr>
          <p:nvPr>
            <p:ph type="body" sz="half" idx="2"/>
          </p:nvPr>
        </p:nvSpPr>
        <p:spPr/>
        <p:txBody>
          <a:bodyPr/>
          <a:lstStyle/>
          <a:p>
            <a:pPr eaLnBrk="1" hangingPunct="1"/>
            <a:r>
              <a:rPr lang="en-US" sz="2400" dirty="0"/>
              <a:t>Population Pyramid</a:t>
            </a:r>
          </a:p>
          <a:p>
            <a:pPr lvl="1" eaLnBrk="1" hangingPunct="1"/>
            <a:r>
              <a:rPr lang="en-US" sz="2000" dirty="0"/>
              <a:t>Graph showing the breakdown of each sex by age group (cohort).</a:t>
            </a:r>
          </a:p>
          <a:p>
            <a:pPr lvl="1" eaLnBrk="1" hangingPunct="1"/>
            <a:r>
              <a:rPr lang="en-US" sz="2000" dirty="0"/>
              <a:t>Illustrates a nation’s population structure.</a:t>
            </a:r>
          </a:p>
          <a:p>
            <a:pPr lvl="1" eaLnBrk="1" hangingPunct="1"/>
            <a:r>
              <a:rPr lang="en-US" sz="2000" dirty="0"/>
              <a:t>Shows the male/female composition of the population.</a:t>
            </a:r>
          </a:p>
          <a:p>
            <a:pPr lvl="1" eaLnBrk="1" hangingPunct="1"/>
            <a:r>
              <a:rPr lang="en-US" sz="2000" dirty="0"/>
              <a:t>Most of the time, the breakdown involves 5 years periods.</a:t>
            </a:r>
          </a:p>
          <a:p>
            <a:pPr lvl="1" eaLnBrk="1" hangingPunct="1"/>
            <a:r>
              <a:rPr lang="en-US" sz="2000" dirty="0"/>
              <a:t>The structure of the population pyramid reflects economic development and social preferences.</a:t>
            </a:r>
          </a:p>
        </p:txBody>
      </p:sp>
      <p:sp>
        <p:nvSpPr>
          <p:cNvPr id="331797" name="Rectangle 21"/>
          <p:cNvSpPr>
            <a:spLocks noChangeArrowheads="1"/>
          </p:cNvSpPr>
          <p:nvPr/>
        </p:nvSpPr>
        <p:spPr bwMode="auto">
          <a:xfrm>
            <a:off x="3655593" y="4403725"/>
            <a:ext cx="1371600" cy="304800"/>
          </a:xfrm>
          <a:prstGeom prst="rect">
            <a:avLst/>
          </a:prstGeom>
          <a:solidFill>
            <a:schemeClr val="accent1">
              <a:lumMod val="60000"/>
              <a:lumOff val="40000"/>
            </a:schemeClr>
          </a:solidFill>
          <a:ln>
            <a:noFill/>
          </a:ln>
        </p:spPr>
        <p:txBody>
          <a:bodyPr wrap="none" anchor="ctr"/>
          <a:lstStyle/>
          <a:p>
            <a:pPr algn="ctr" eaLnBrk="0" hangingPunct="0"/>
            <a:r>
              <a:rPr lang="en-US" sz="1600" b="1">
                <a:latin typeface="Arial Narrow" panose="020B0606020202030204" pitchFamily="34" charset="0"/>
              </a:rPr>
              <a:t>0-15</a:t>
            </a:r>
          </a:p>
        </p:txBody>
      </p:sp>
      <p:sp>
        <p:nvSpPr>
          <p:cNvPr id="331798" name="Rectangle 22"/>
          <p:cNvSpPr>
            <a:spLocks noChangeArrowheads="1"/>
          </p:cNvSpPr>
          <p:nvPr/>
        </p:nvSpPr>
        <p:spPr bwMode="auto">
          <a:xfrm>
            <a:off x="3655593" y="4022725"/>
            <a:ext cx="1219200" cy="304800"/>
          </a:xfrm>
          <a:prstGeom prst="rect">
            <a:avLst/>
          </a:prstGeom>
          <a:solidFill>
            <a:schemeClr val="accent1">
              <a:lumMod val="60000"/>
              <a:lumOff val="40000"/>
            </a:schemeClr>
          </a:solidFill>
          <a:ln>
            <a:noFill/>
          </a:ln>
        </p:spPr>
        <p:txBody>
          <a:bodyPr wrap="none" anchor="ctr"/>
          <a:lstStyle/>
          <a:p>
            <a:pPr algn="ctr" eaLnBrk="0" hangingPunct="0"/>
            <a:r>
              <a:rPr lang="en-US" sz="1600" b="1">
                <a:latin typeface="Arial Narrow" panose="020B0606020202030204" pitchFamily="34" charset="0"/>
              </a:rPr>
              <a:t>15-30</a:t>
            </a:r>
          </a:p>
        </p:txBody>
      </p:sp>
      <p:sp>
        <p:nvSpPr>
          <p:cNvPr id="331799" name="Rectangle 23"/>
          <p:cNvSpPr>
            <a:spLocks noChangeArrowheads="1"/>
          </p:cNvSpPr>
          <p:nvPr/>
        </p:nvSpPr>
        <p:spPr bwMode="auto">
          <a:xfrm>
            <a:off x="3655593" y="3641725"/>
            <a:ext cx="990600" cy="304800"/>
          </a:xfrm>
          <a:prstGeom prst="rect">
            <a:avLst/>
          </a:prstGeom>
          <a:solidFill>
            <a:schemeClr val="accent1">
              <a:lumMod val="60000"/>
              <a:lumOff val="40000"/>
            </a:schemeClr>
          </a:solidFill>
          <a:ln>
            <a:noFill/>
          </a:ln>
        </p:spPr>
        <p:txBody>
          <a:bodyPr wrap="none" anchor="ctr"/>
          <a:lstStyle/>
          <a:p>
            <a:pPr algn="ctr" eaLnBrk="0" hangingPunct="0"/>
            <a:r>
              <a:rPr lang="en-US" sz="1600" b="1">
                <a:latin typeface="Arial Narrow" panose="020B0606020202030204" pitchFamily="34" charset="0"/>
              </a:rPr>
              <a:t>30-45</a:t>
            </a:r>
          </a:p>
        </p:txBody>
      </p:sp>
      <p:sp>
        <p:nvSpPr>
          <p:cNvPr id="331800" name="Rectangle 24"/>
          <p:cNvSpPr>
            <a:spLocks noChangeArrowheads="1"/>
          </p:cNvSpPr>
          <p:nvPr/>
        </p:nvSpPr>
        <p:spPr bwMode="auto">
          <a:xfrm>
            <a:off x="3655593" y="3260725"/>
            <a:ext cx="685800" cy="304800"/>
          </a:xfrm>
          <a:prstGeom prst="rect">
            <a:avLst/>
          </a:prstGeom>
          <a:solidFill>
            <a:schemeClr val="accent1">
              <a:lumMod val="60000"/>
              <a:lumOff val="40000"/>
            </a:schemeClr>
          </a:solidFill>
          <a:ln>
            <a:noFill/>
          </a:ln>
        </p:spPr>
        <p:txBody>
          <a:bodyPr wrap="none" anchor="ctr"/>
          <a:lstStyle/>
          <a:p>
            <a:pPr algn="ctr" eaLnBrk="0" hangingPunct="0"/>
            <a:r>
              <a:rPr lang="en-US" sz="1600" b="1">
                <a:latin typeface="Arial Narrow" panose="020B0606020202030204" pitchFamily="34" charset="0"/>
              </a:rPr>
              <a:t>45-60</a:t>
            </a:r>
          </a:p>
        </p:txBody>
      </p:sp>
      <p:sp>
        <p:nvSpPr>
          <p:cNvPr id="331801" name="Rectangle 25"/>
          <p:cNvSpPr>
            <a:spLocks noChangeArrowheads="1"/>
          </p:cNvSpPr>
          <p:nvPr/>
        </p:nvSpPr>
        <p:spPr bwMode="auto">
          <a:xfrm>
            <a:off x="3655593" y="2879725"/>
            <a:ext cx="457200" cy="304800"/>
          </a:xfrm>
          <a:prstGeom prst="rect">
            <a:avLst/>
          </a:prstGeom>
          <a:solidFill>
            <a:schemeClr val="accent1">
              <a:lumMod val="60000"/>
              <a:lumOff val="40000"/>
            </a:schemeClr>
          </a:solidFill>
          <a:ln>
            <a:noFill/>
          </a:ln>
        </p:spPr>
        <p:txBody>
          <a:bodyPr wrap="none" anchor="ctr"/>
          <a:lstStyle/>
          <a:p>
            <a:pPr algn="ctr" eaLnBrk="0" hangingPunct="0"/>
            <a:r>
              <a:rPr lang="en-US" sz="1600" b="1">
                <a:latin typeface="Arial Narrow" panose="020B0606020202030204" pitchFamily="34" charset="0"/>
              </a:rPr>
              <a:t>60-75</a:t>
            </a:r>
          </a:p>
        </p:txBody>
      </p:sp>
      <p:sp>
        <p:nvSpPr>
          <p:cNvPr id="331802" name="Rectangle 26"/>
          <p:cNvSpPr>
            <a:spLocks noChangeArrowheads="1"/>
          </p:cNvSpPr>
          <p:nvPr/>
        </p:nvSpPr>
        <p:spPr bwMode="auto">
          <a:xfrm>
            <a:off x="3655593" y="2498725"/>
            <a:ext cx="228600" cy="304800"/>
          </a:xfrm>
          <a:prstGeom prst="rect">
            <a:avLst/>
          </a:prstGeom>
          <a:solidFill>
            <a:schemeClr val="accent1">
              <a:lumMod val="60000"/>
              <a:lumOff val="40000"/>
            </a:schemeClr>
          </a:solidFill>
          <a:ln>
            <a:noFill/>
          </a:ln>
        </p:spPr>
        <p:txBody>
          <a:bodyPr wrap="none" anchor="ctr"/>
          <a:lstStyle/>
          <a:p>
            <a:pPr algn="ctr" eaLnBrk="0" hangingPunct="0"/>
            <a:r>
              <a:rPr lang="en-US" sz="1600" b="1">
                <a:latin typeface="Arial Narrow" panose="020B0606020202030204" pitchFamily="34" charset="0"/>
              </a:rPr>
              <a:t>75+</a:t>
            </a:r>
          </a:p>
        </p:txBody>
      </p:sp>
      <p:sp>
        <p:nvSpPr>
          <p:cNvPr id="331803" name="Rectangle 27"/>
          <p:cNvSpPr>
            <a:spLocks noChangeArrowheads="1"/>
          </p:cNvSpPr>
          <p:nvPr/>
        </p:nvSpPr>
        <p:spPr bwMode="auto">
          <a:xfrm flipH="1">
            <a:off x="2131593" y="4403725"/>
            <a:ext cx="1371600" cy="304800"/>
          </a:xfrm>
          <a:prstGeom prst="rect">
            <a:avLst/>
          </a:prstGeom>
          <a:solidFill>
            <a:schemeClr val="accent1">
              <a:lumMod val="75000"/>
            </a:schemeClr>
          </a:solidFill>
          <a:ln>
            <a:noFill/>
          </a:ln>
        </p:spPr>
        <p:txBody>
          <a:bodyPr wrap="none" anchor="ctr"/>
          <a:lstStyle/>
          <a:p>
            <a:endParaRPr lang="en-US">
              <a:latin typeface="Arial Narrow" panose="020B0606020202030204" pitchFamily="34" charset="0"/>
            </a:endParaRPr>
          </a:p>
        </p:txBody>
      </p:sp>
      <p:sp>
        <p:nvSpPr>
          <p:cNvPr id="331804" name="Rectangle 28"/>
          <p:cNvSpPr>
            <a:spLocks noChangeArrowheads="1"/>
          </p:cNvSpPr>
          <p:nvPr/>
        </p:nvSpPr>
        <p:spPr bwMode="auto">
          <a:xfrm flipH="1">
            <a:off x="2283993" y="4022725"/>
            <a:ext cx="1219200" cy="304800"/>
          </a:xfrm>
          <a:prstGeom prst="rect">
            <a:avLst/>
          </a:prstGeom>
          <a:solidFill>
            <a:schemeClr val="accent1">
              <a:lumMod val="75000"/>
            </a:schemeClr>
          </a:solidFill>
          <a:ln>
            <a:noFill/>
          </a:ln>
        </p:spPr>
        <p:txBody>
          <a:bodyPr wrap="none" anchor="ctr"/>
          <a:lstStyle/>
          <a:p>
            <a:endParaRPr lang="en-US">
              <a:latin typeface="Arial Narrow" panose="020B0606020202030204" pitchFamily="34" charset="0"/>
            </a:endParaRPr>
          </a:p>
        </p:txBody>
      </p:sp>
      <p:sp>
        <p:nvSpPr>
          <p:cNvPr id="331805" name="Rectangle 29"/>
          <p:cNvSpPr>
            <a:spLocks noChangeArrowheads="1"/>
          </p:cNvSpPr>
          <p:nvPr/>
        </p:nvSpPr>
        <p:spPr bwMode="auto">
          <a:xfrm flipH="1">
            <a:off x="2512593" y="3641725"/>
            <a:ext cx="990600" cy="304800"/>
          </a:xfrm>
          <a:prstGeom prst="rect">
            <a:avLst/>
          </a:prstGeom>
          <a:solidFill>
            <a:schemeClr val="accent1">
              <a:lumMod val="75000"/>
            </a:schemeClr>
          </a:solidFill>
          <a:ln>
            <a:noFill/>
          </a:ln>
        </p:spPr>
        <p:txBody>
          <a:bodyPr wrap="none" anchor="ctr"/>
          <a:lstStyle/>
          <a:p>
            <a:endParaRPr lang="en-US">
              <a:latin typeface="Arial Narrow" panose="020B0606020202030204" pitchFamily="34" charset="0"/>
            </a:endParaRPr>
          </a:p>
        </p:txBody>
      </p:sp>
      <p:sp>
        <p:nvSpPr>
          <p:cNvPr id="331806" name="Rectangle 30"/>
          <p:cNvSpPr>
            <a:spLocks noChangeArrowheads="1"/>
          </p:cNvSpPr>
          <p:nvPr/>
        </p:nvSpPr>
        <p:spPr bwMode="auto">
          <a:xfrm flipH="1">
            <a:off x="2817393" y="3260725"/>
            <a:ext cx="685800" cy="304800"/>
          </a:xfrm>
          <a:prstGeom prst="rect">
            <a:avLst/>
          </a:prstGeom>
          <a:solidFill>
            <a:schemeClr val="accent1">
              <a:lumMod val="75000"/>
            </a:schemeClr>
          </a:solidFill>
          <a:ln>
            <a:noFill/>
          </a:ln>
        </p:spPr>
        <p:txBody>
          <a:bodyPr wrap="none" anchor="ctr"/>
          <a:lstStyle/>
          <a:p>
            <a:endParaRPr lang="en-US">
              <a:latin typeface="Arial Narrow" panose="020B0606020202030204" pitchFamily="34" charset="0"/>
            </a:endParaRPr>
          </a:p>
        </p:txBody>
      </p:sp>
      <p:sp>
        <p:nvSpPr>
          <p:cNvPr id="331807" name="Rectangle 31"/>
          <p:cNvSpPr>
            <a:spLocks noChangeArrowheads="1"/>
          </p:cNvSpPr>
          <p:nvPr/>
        </p:nvSpPr>
        <p:spPr bwMode="auto">
          <a:xfrm flipH="1">
            <a:off x="3045993" y="2879725"/>
            <a:ext cx="457200" cy="304800"/>
          </a:xfrm>
          <a:prstGeom prst="rect">
            <a:avLst/>
          </a:prstGeom>
          <a:solidFill>
            <a:schemeClr val="accent1">
              <a:lumMod val="75000"/>
            </a:schemeClr>
          </a:solidFill>
          <a:ln>
            <a:noFill/>
          </a:ln>
        </p:spPr>
        <p:txBody>
          <a:bodyPr wrap="none" anchor="ctr"/>
          <a:lstStyle/>
          <a:p>
            <a:endParaRPr lang="en-US">
              <a:latin typeface="Arial Narrow" panose="020B0606020202030204" pitchFamily="34" charset="0"/>
            </a:endParaRPr>
          </a:p>
        </p:txBody>
      </p:sp>
      <p:sp>
        <p:nvSpPr>
          <p:cNvPr id="331808" name="Rectangle 32"/>
          <p:cNvSpPr>
            <a:spLocks noChangeArrowheads="1"/>
          </p:cNvSpPr>
          <p:nvPr/>
        </p:nvSpPr>
        <p:spPr bwMode="auto">
          <a:xfrm flipH="1">
            <a:off x="3274593" y="2498725"/>
            <a:ext cx="228600" cy="304800"/>
          </a:xfrm>
          <a:prstGeom prst="rect">
            <a:avLst/>
          </a:prstGeom>
          <a:solidFill>
            <a:schemeClr val="accent1">
              <a:lumMod val="75000"/>
            </a:schemeClr>
          </a:solidFill>
          <a:ln>
            <a:noFill/>
          </a:ln>
        </p:spPr>
        <p:txBody>
          <a:bodyPr wrap="none" anchor="ctr"/>
          <a:lstStyle/>
          <a:p>
            <a:endParaRPr lang="en-US">
              <a:latin typeface="Arial Narrow" panose="020B0606020202030204" pitchFamily="34" charset="0"/>
            </a:endParaRPr>
          </a:p>
        </p:txBody>
      </p:sp>
      <p:sp>
        <p:nvSpPr>
          <p:cNvPr id="61457" name="Text Box 19"/>
          <p:cNvSpPr txBox="1">
            <a:spLocks noChangeArrowheads="1"/>
          </p:cNvSpPr>
          <p:nvPr/>
        </p:nvSpPr>
        <p:spPr bwMode="auto">
          <a:xfrm>
            <a:off x="4479507" y="3184525"/>
            <a:ext cx="990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i="0">
                <a:latin typeface="Arial Narrow" panose="020B0606020202030204" pitchFamily="34" charset="0"/>
              </a:rPr>
              <a:t>Females</a:t>
            </a:r>
          </a:p>
        </p:txBody>
      </p:sp>
      <p:sp>
        <p:nvSpPr>
          <p:cNvPr id="61458" name="Text Box 20"/>
          <p:cNvSpPr txBox="1">
            <a:spLocks noChangeArrowheads="1"/>
          </p:cNvSpPr>
          <p:nvPr/>
        </p:nvSpPr>
        <p:spPr bwMode="auto">
          <a:xfrm>
            <a:off x="1645819" y="3184525"/>
            <a:ext cx="745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i="0">
                <a:latin typeface="Arial Narrow" panose="020B0606020202030204" pitchFamily="34" charset="0"/>
              </a:rPr>
              <a:t>Males</a:t>
            </a:r>
          </a:p>
        </p:txBody>
      </p:sp>
      <p:grpSp>
        <p:nvGrpSpPr>
          <p:cNvPr id="61459" name="Group 35"/>
          <p:cNvGrpSpPr>
            <a:grpSpLocks/>
          </p:cNvGrpSpPr>
          <p:nvPr/>
        </p:nvGrpSpPr>
        <p:grpSpPr bwMode="auto">
          <a:xfrm>
            <a:off x="1902993" y="2117725"/>
            <a:ext cx="3309938" cy="3448050"/>
            <a:chOff x="1920" y="2006"/>
            <a:chExt cx="2085" cy="2172"/>
          </a:xfrm>
        </p:grpSpPr>
        <p:sp>
          <p:nvSpPr>
            <p:cNvPr id="61460" name="Line 12"/>
            <p:cNvSpPr>
              <a:spLocks noChangeShapeType="1"/>
            </p:cNvSpPr>
            <p:nvPr/>
          </p:nvSpPr>
          <p:spPr bwMode="auto">
            <a:xfrm>
              <a:off x="2046" y="3724"/>
              <a:ext cx="189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Narrow" panose="020B0606020202030204" pitchFamily="34" charset="0"/>
              </a:endParaRPr>
            </a:p>
          </p:txBody>
        </p:sp>
        <p:sp>
          <p:nvSpPr>
            <p:cNvPr id="61461" name="Text Box 13"/>
            <p:cNvSpPr txBox="1">
              <a:spLocks noChangeArrowheads="1"/>
            </p:cNvSpPr>
            <p:nvPr/>
          </p:nvSpPr>
          <p:spPr bwMode="auto">
            <a:xfrm>
              <a:off x="2870" y="3724"/>
              <a:ext cx="1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i="0">
                  <a:latin typeface="Arial Narrow" panose="020B0606020202030204" pitchFamily="34" charset="0"/>
                </a:rPr>
                <a:t>0</a:t>
              </a:r>
            </a:p>
          </p:txBody>
        </p:sp>
        <p:sp>
          <p:nvSpPr>
            <p:cNvPr id="61462" name="Text Box 14"/>
            <p:cNvSpPr txBox="1">
              <a:spLocks noChangeArrowheads="1"/>
            </p:cNvSpPr>
            <p:nvPr/>
          </p:nvSpPr>
          <p:spPr bwMode="auto">
            <a:xfrm>
              <a:off x="1920" y="3724"/>
              <a:ext cx="2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i="0">
                  <a:latin typeface="Arial Narrow" panose="020B0606020202030204" pitchFamily="34" charset="0"/>
                </a:rPr>
                <a:t>10</a:t>
              </a:r>
            </a:p>
          </p:txBody>
        </p:sp>
        <p:sp>
          <p:nvSpPr>
            <p:cNvPr id="61463" name="Text Box 15"/>
            <p:cNvSpPr txBox="1">
              <a:spLocks noChangeArrowheads="1"/>
            </p:cNvSpPr>
            <p:nvPr/>
          </p:nvSpPr>
          <p:spPr bwMode="auto">
            <a:xfrm>
              <a:off x="3741" y="3724"/>
              <a:ext cx="2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i="0">
                  <a:latin typeface="Arial Narrow" panose="020B0606020202030204" pitchFamily="34" charset="0"/>
                </a:rPr>
                <a:t>10</a:t>
              </a:r>
            </a:p>
          </p:txBody>
        </p:sp>
        <p:sp>
          <p:nvSpPr>
            <p:cNvPr id="61464" name="Line 16"/>
            <p:cNvSpPr>
              <a:spLocks noChangeShapeType="1"/>
            </p:cNvSpPr>
            <p:nvPr/>
          </p:nvSpPr>
          <p:spPr bwMode="auto">
            <a:xfrm flipV="1">
              <a:off x="2979" y="2246"/>
              <a:ext cx="0" cy="1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Narrow" panose="020B0606020202030204" pitchFamily="34" charset="0"/>
              </a:endParaRPr>
            </a:p>
          </p:txBody>
        </p:sp>
        <p:sp>
          <p:nvSpPr>
            <p:cNvPr id="61465" name="Text Box 33"/>
            <p:cNvSpPr txBox="1">
              <a:spLocks noChangeArrowheads="1"/>
            </p:cNvSpPr>
            <p:nvPr/>
          </p:nvSpPr>
          <p:spPr bwMode="auto">
            <a:xfrm>
              <a:off x="2064" y="3926"/>
              <a:ext cx="19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a:latin typeface="Arial Narrow" panose="020B0606020202030204" pitchFamily="34" charset="0"/>
                </a:rPr>
                <a:t>Percentage of the population</a:t>
              </a:r>
            </a:p>
          </p:txBody>
        </p:sp>
        <p:sp>
          <p:nvSpPr>
            <p:cNvPr id="61466" name="Text Box 34"/>
            <p:cNvSpPr txBox="1">
              <a:spLocks noChangeArrowheads="1"/>
            </p:cNvSpPr>
            <p:nvPr/>
          </p:nvSpPr>
          <p:spPr bwMode="auto">
            <a:xfrm>
              <a:off x="2644" y="2006"/>
              <a:ext cx="7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dirty="0">
                  <a:latin typeface="Arial Narrow" panose="020B0606020202030204" pitchFamily="34" charset="0"/>
                </a:rPr>
                <a:t>Age group</a:t>
              </a:r>
            </a:p>
          </p:txBody>
        </p:sp>
      </p:grpSp>
    </p:spTree>
    <p:extLst>
      <p:ext uri="{BB962C8B-B14F-4D97-AF65-F5344CB8AC3E}">
        <p14:creationId xmlns:p14="http://schemas.microsoft.com/office/powerpoint/2010/main" val="223629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Look at the distribution of the world’s population</a:t>
            </a:r>
          </a:p>
          <a:p>
            <a:r>
              <a:rPr lang="en-US" dirty="0"/>
              <a:t>Look at the causes and consequences of population change</a:t>
            </a:r>
          </a:p>
          <a:p>
            <a:r>
              <a:rPr lang="en-US" dirty="0"/>
              <a:t>Understand economic demographic perspectives</a:t>
            </a:r>
          </a:p>
          <a:p>
            <a:r>
              <a:rPr lang="en-US" dirty="0"/>
              <a:t>Understand the demographic transition theory</a:t>
            </a:r>
          </a:p>
          <a:p>
            <a:r>
              <a:rPr lang="en-US" dirty="0"/>
              <a:t>Look at the economic factors of migration</a:t>
            </a:r>
          </a:p>
          <a:p>
            <a:r>
              <a:rPr lang="en-US" dirty="0"/>
              <a:t>Look at the major changes in the labor market</a:t>
            </a:r>
          </a:p>
          <a:p>
            <a:endParaRPr lang="en-US" dirty="0"/>
          </a:p>
        </p:txBody>
      </p:sp>
    </p:spTree>
    <p:extLst>
      <p:ext uri="{BB962C8B-B14F-4D97-AF65-F5344CB8AC3E}">
        <p14:creationId xmlns:p14="http://schemas.microsoft.com/office/powerpoint/2010/main" val="102586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Population Pyramids</a:t>
            </a:r>
          </a:p>
        </p:txBody>
      </p:sp>
      <p:sp>
        <p:nvSpPr>
          <p:cNvPr id="4" name="Trapezoid 3"/>
          <p:cNvSpPr/>
          <p:nvPr/>
        </p:nvSpPr>
        <p:spPr bwMode="auto">
          <a:xfrm>
            <a:off x="2918298" y="2204939"/>
            <a:ext cx="1828800" cy="2743200"/>
          </a:xfrm>
          <a:prstGeom prst="trapezoid">
            <a:avLst>
              <a:gd name="adj" fmla="val 41549"/>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 name="Freeform: Shape 4"/>
          <p:cNvSpPr/>
          <p:nvPr/>
        </p:nvSpPr>
        <p:spPr bwMode="auto">
          <a:xfrm>
            <a:off x="5713379" y="2204939"/>
            <a:ext cx="1193260" cy="2743200"/>
          </a:xfrm>
          <a:custGeom>
            <a:avLst/>
            <a:gdLst>
              <a:gd name="connsiteX0" fmla="*/ 0 w 1173805"/>
              <a:gd name="connsiteY0" fmla="*/ 2697804 h 2723744"/>
              <a:gd name="connsiteX1" fmla="*/ 19456 w 1173805"/>
              <a:gd name="connsiteY1" fmla="*/ 1348902 h 2723744"/>
              <a:gd name="connsiteX2" fmla="*/ 246434 w 1173805"/>
              <a:gd name="connsiteY2" fmla="*/ 0 h 2723744"/>
              <a:gd name="connsiteX3" fmla="*/ 817124 w 1173805"/>
              <a:gd name="connsiteY3" fmla="*/ 0 h 2723744"/>
              <a:gd name="connsiteX4" fmla="*/ 1108954 w 1173805"/>
              <a:gd name="connsiteY4" fmla="*/ 1309991 h 2723744"/>
              <a:gd name="connsiteX5" fmla="*/ 1173805 w 1173805"/>
              <a:gd name="connsiteY5" fmla="*/ 2723744 h 2723744"/>
              <a:gd name="connsiteX6" fmla="*/ 0 w 1173805"/>
              <a:gd name="connsiteY6" fmla="*/ 2697804 h 2723744"/>
              <a:gd name="connsiteX0" fmla="*/ 0 w 1206230"/>
              <a:gd name="connsiteY0" fmla="*/ 2762655 h 2762655"/>
              <a:gd name="connsiteX1" fmla="*/ 51881 w 1206230"/>
              <a:gd name="connsiteY1" fmla="*/ 1348902 h 2762655"/>
              <a:gd name="connsiteX2" fmla="*/ 278859 w 1206230"/>
              <a:gd name="connsiteY2" fmla="*/ 0 h 2762655"/>
              <a:gd name="connsiteX3" fmla="*/ 849549 w 1206230"/>
              <a:gd name="connsiteY3" fmla="*/ 0 h 2762655"/>
              <a:gd name="connsiteX4" fmla="*/ 1141379 w 1206230"/>
              <a:gd name="connsiteY4" fmla="*/ 1309991 h 2762655"/>
              <a:gd name="connsiteX5" fmla="*/ 1206230 w 1206230"/>
              <a:gd name="connsiteY5" fmla="*/ 2723744 h 2762655"/>
              <a:gd name="connsiteX6" fmla="*/ 0 w 1206230"/>
              <a:gd name="connsiteY6" fmla="*/ 2762655 h 2762655"/>
              <a:gd name="connsiteX0" fmla="*/ 0 w 1167320"/>
              <a:gd name="connsiteY0" fmla="*/ 2697804 h 2723744"/>
              <a:gd name="connsiteX1" fmla="*/ 12971 w 1167320"/>
              <a:gd name="connsiteY1" fmla="*/ 1348902 h 2723744"/>
              <a:gd name="connsiteX2" fmla="*/ 239949 w 1167320"/>
              <a:gd name="connsiteY2" fmla="*/ 0 h 2723744"/>
              <a:gd name="connsiteX3" fmla="*/ 810639 w 1167320"/>
              <a:gd name="connsiteY3" fmla="*/ 0 h 2723744"/>
              <a:gd name="connsiteX4" fmla="*/ 1102469 w 1167320"/>
              <a:gd name="connsiteY4" fmla="*/ 1309991 h 2723744"/>
              <a:gd name="connsiteX5" fmla="*/ 1167320 w 1167320"/>
              <a:gd name="connsiteY5" fmla="*/ 2723744 h 2723744"/>
              <a:gd name="connsiteX6" fmla="*/ 0 w 1167320"/>
              <a:gd name="connsiteY6" fmla="*/ 2697804 h 2723744"/>
              <a:gd name="connsiteX0" fmla="*/ 0 w 1193260"/>
              <a:gd name="connsiteY0" fmla="*/ 2736714 h 2736714"/>
              <a:gd name="connsiteX1" fmla="*/ 38911 w 1193260"/>
              <a:gd name="connsiteY1" fmla="*/ 1348902 h 2736714"/>
              <a:gd name="connsiteX2" fmla="*/ 265889 w 1193260"/>
              <a:gd name="connsiteY2" fmla="*/ 0 h 2736714"/>
              <a:gd name="connsiteX3" fmla="*/ 836579 w 1193260"/>
              <a:gd name="connsiteY3" fmla="*/ 0 h 2736714"/>
              <a:gd name="connsiteX4" fmla="*/ 1128409 w 1193260"/>
              <a:gd name="connsiteY4" fmla="*/ 1309991 h 2736714"/>
              <a:gd name="connsiteX5" fmla="*/ 1193260 w 1193260"/>
              <a:gd name="connsiteY5" fmla="*/ 2723744 h 2736714"/>
              <a:gd name="connsiteX6" fmla="*/ 0 w 1193260"/>
              <a:gd name="connsiteY6" fmla="*/ 2736714 h 2736714"/>
              <a:gd name="connsiteX0" fmla="*/ 0 w 1193260"/>
              <a:gd name="connsiteY0" fmla="*/ 2736714 h 2736714"/>
              <a:gd name="connsiteX1" fmla="*/ 38911 w 1193260"/>
              <a:gd name="connsiteY1" fmla="*/ 1348902 h 2736714"/>
              <a:gd name="connsiteX2" fmla="*/ 382621 w 1193260"/>
              <a:gd name="connsiteY2" fmla="*/ 0 h 2736714"/>
              <a:gd name="connsiteX3" fmla="*/ 836579 w 1193260"/>
              <a:gd name="connsiteY3" fmla="*/ 0 h 2736714"/>
              <a:gd name="connsiteX4" fmla="*/ 1128409 w 1193260"/>
              <a:gd name="connsiteY4" fmla="*/ 1309991 h 2736714"/>
              <a:gd name="connsiteX5" fmla="*/ 1193260 w 1193260"/>
              <a:gd name="connsiteY5" fmla="*/ 2723744 h 2736714"/>
              <a:gd name="connsiteX6" fmla="*/ 0 w 1193260"/>
              <a:gd name="connsiteY6" fmla="*/ 2736714 h 2736714"/>
              <a:gd name="connsiteX0" fmla="*/ 0 w 1193260"/>
              <a:gd name="connsiteY0" fmla="*/ 2736714 h 2736714"/>
              <a:gd name="connsiteX1" fmla="*/ 38911 w 1193260"/>
              <a:gd name="connsiteY1" fmla="*/ 1348902 h 2736714"/>
              <a:gd name="connsiteX2" fmla="*/ 337226 w 1193260"/>
              <a:gd name="connsiteY2" fmla="*/ 6471 h 2736714"/>
              <a:gd name="connsiteX3" fmla="*/ 836579 w 1193260"/>
              <a:gd name="connsiteY3" fmla="*/ 0 h 2736714"/>
              <a:gd name="connsiteX4" fmla="*/ 1128409 w 1193260"/>
              <a:gd name="connsiteY4" fmla="*/ 1309991 h 2736714"/>
              <a:gd name="connsiteX5" fmla="*/ 1193260 w 1193260"/>
              <a:gd name="connsiteY5" fmla="*/ 2723744 h 2736714"/>
              <a:gd name="connsiteX6" fmla="*/ 0 w 1193260"/>
              <a:gd name="connsiteY6" fmla="*/ 2736714 h 273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260" h="2736714">
                <a:moveTo>
                  <a:pt x="0" y="2736714"/>
                </a:moveTo>
                <a:lnTo>
                  <a:pt x="38911" y="1348902"/>
                </a:lnTo>
                <a:lnTo>
                  <a:pt x="337226" y="6471"/>
                </a:lnTo>
                <a:lnTo>
                  <a:pt x="836579" y="0"/>
                </a:lnTo>
                <a:lnTo>
                  <a:pt x="1128409" y="1309991"/>
                </a:lnTo>
                <a:lnTo>
                  <a:pt x="1193260" y="2723744"/>
                </a:lnTo>
                <a:lnTo>
                  <a:pt x="0" y="2736714"/>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Freeform: Shape 5"/>
          <p:cNvSpPr/>
          <p:nvPr/>
        </p:nvSpPr>
        <p:spPr bwMode="auto">
          <a:xfrm>
            <a:off x="8106384" y="2204939"/>
            <a:ext cx="998707" cy="2743200"/>
          </a:xfrm>
          <a:custGeom>
            <a:avLst/>
            <a:gdLst>
              <a:gd name="connsiteX0" fmla="*/ 226979 w 998707"/>
              <a:gd name="connsiteY0" fmla="*/ 2736715 h 2736715"/>
              <a:gd name="connsiteX1" fmla="*/ 0 w 998707"/>
              <a:gd name="connsiteY1" fmla="*/ 959796 h 2736715"/>
              <a:gd name="connsiteX2" fmla="*/ 162128 w 998707"/>
              <a:gd name="connsiteY2" fmla="*/ 6485 h 2736715"/>
              <a:gd name="connsiteX3" fmla="*/ 745787 w 998707"/>
              <a:gd name="connsiteY3" fmla="*/ 0 h 2736715"/>
              <a:gd name="connsiteX4" fmla="*/ 998707 w 998707"/>
              <a:gd name="connsiteY4" fmla="*/ 946826 h 2736715"/>
              <a:gd name="connsiteX5" fmla="*/ 804153 w 998707"/>
              <a:gd name="connsiteY5" fmla="*/ 2717260 h 2736715"/>
              <a:gd name="connsiteX6" fmla="*/ 226979 w 998707"/>
              <a:gd name="connsiteY6" fmla="*/ 2736715 h 2736715"/>
              <a:gd name="connsiteX0" fmla="*/ 226979 w 998707"/>
              <a:gd name="connsiteY0" fmla="*/ 2736715 h 2743140"/>
              <a:gd name="connsiteX1" fmla="*/ 0 w 998707"/>
              <a:gd name="connsiteY1" fmla="*/ 959796 h 2743140"/>
              <a:gd name="connsiteX2" fmla="*/ 162128 w 998707"/>
              <a:gd name="connsiteY2" fmla="*/ 6485 h 2743140"/>
              <a:gd name="connsiteX3" fmla="*/ 745787 w 998707"/>
              <a:gd name="connsiteY3" fmla="*/ 0 h 2743140"/>
              <a:gd name="connsiteX4" fmla="*/ 998707 w 998707"/>
              <a:gd name="connsiteY4" fmla="*/ 946826 h 2743140"/>
              <a:gd name="connsiteX5" fmla="*/ 765243 w 998707"/>
              <a:gd name="connsiteY5" fmla="*/ 2743140 h 2743140"/>
              <a:gd name="connsiteX6" fmla="*/ 226979 w 998707"/>
              <a:gd name="connsiteY6" fmla="*/ 2736715 h 2743140"/>
              <a:gd name="connsiteX0" fmla="*/ 226979 w 998707"/>
              <a:gd name="connsiteY0" fmla="*/ 2736715 h 2736715"/>
              <a:gd name="connsiteX1" fmla="*/ 0 w 998707"/>
              <a:gd name="connsiteY1" fmla="*/ 959796 h 2736715"/>
              <a:gd name="connsiteX2" fmla="*/ 162128 w 998707"/>
              <a:gd name="connsiteY2" fmla="*/ 6485 h 2736715"/>
              <a:gd name="connsiteX3" fmla="*/ 745787 w 998707"/>
              <a:gd name="connsiteY3" fmla="*/ 0 h 2736715"/>
              <a:gd name="connsiteX4" fmla="*/ 998707 w 998707"/>
              <a:gd name="connsiteY4" fmla="*/ 946826 h 2736715"/>
              <a:gd name="connsiteX5" fmla="*/ 778213 w 998707"/>
              <a:gd name="connsiteY5" fmla="*/ 2730201 h 2736715"/>
              <a:gd name="connsiteX6" fmla="*/ 226979 w 998707"/>
              <a:gd name="connsiteY6" fmla="*/ 2736715 h 273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707" h="2736715">
                <a:moveTo>
                  <a:pt x="226979" y="2736715"/>
                </a:moveTo>
                <a:lnTo>
                  <a:pt x="0" y="959796"/>
                </a:lnTo>
                <a:lnTo>
                  <a:pt x="162128" y="6485"/>
                </a:lnTo>
                <a:lnTo>
                  <a:pt x="745787" y="0"/>
                </a:lnTo>
                <a:lnTo>
                  <a:pt x="998707" y="946826"/>
                </a:lnTo>
                <a:lnTo>
                  <a:pt x="778213" y="2730201"/>
                </a:lnTo>
                <a:lnTo>
                  <a:pt x="226979" y="2736715"/>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0" name="Straight Connector 9"/>
          <p:cNvCxnSpPr>
            <a:stCxn id="4" idx="0"/>
            <a:endCxn id="4" idx="2"/>
          </p:cNvCxnSpPr>
          <p:nvPr/>
        </p:nvCxnSpPr>
        <p:spPr bwMode="auto">
          <a:xfrm>
            <a:off x="3832698" y="2204939"/>
            <a:ext cx="0" cy="2743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297038" y="2204939"/>
            <a:ext cx="0" cy="2743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608978" y="2204939"/>
            <a:ext cx="0" cy="2743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4" name="Text Box 30"/>
          <p:cNvSpPr txBox="1">
            <a:spLocks noChangeArrowheads="1"/>
          </p:cNvSpPr>
          <p:nvPr/>
        </p:nvSpPr>
        <p:spPr bwMode="auto">
          <a:xfrm>
            <a:off x="3016609" y="1464828"/>
            <a:ext cx="163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b="1" dirty="0">
                <a:solidFill>
                  <a:schemeClr val="tx1"/>
                </a:solidFill>
              </a:rPr>
              <a:t>Progressive</a:t>
            </a:r>
          </a:p>
        </p:txBody>
      </p:sp>
      <p:sp>
        <p:nvSpPr>
          <p:cNvPr id="15" name="Text Box 30"/>
          <p:cNvSpPr txBox="1">
            <a:spLocks noChangeArrowheads="1"/>
          </p:cNvSpPr>
          <p:nvPr/>
        </p:nvSpPr>
        <p:spPr bwMode="auto">
          <a:xfrm>
            <a:off x="5493920" y="1464828"/>
            <a:ext cx="1686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b="1" dirty="0">
                <a:solidFill>
                  <a:schemeClr val="tx1"/>
                </a:solidFill>
              </a:rPr>
              <a:t>Intermediate</a:t>
            </a:r>
          </a:p>
        </p:txBody>
      </p:sp>
      <p:sp>
        <p:nvSpPr>
          <p:cNvPr id="16" name="Text Box 30"/>
          <p:cNvSpPr txBox="1">
            <a:spLocks noChangeArrowheads="1"/>
          </p:cNvSpPr>
          <p:nvPr/>
        </p:nvSpPr>
        <p:spPr bwMode="auto">
          <a:xfrm>
            <a:off x="7796136" y="1464828"/>
            <a:ext cx="1535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b="1" dirty="0">
                <a:solidFill>
                  <a:schemeClr val="tx1"/>
                </a:solidFill>
              </a:rPr>
              <a:t>Regressive</a:t>
            </a:r>
          </a:p>
        </p:txBody>
      </p:sp>
      <p:sp>
        <p:nvSpPr>
          <p:cNvPr id="17" name="Text Box 30"/>
          <p:cNvSpPr txBox="1">
            <a:spLocks noChangeArrowheads="1"/>
          </p:cNvSpPr>
          <p:nvPr/>
        </p:nvSpPr>
        <p:spPr bwMode="auto">
          <a:xfrm>
            <a:off x="2972250" y="5142281"/>
            <a:ext cx="1830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000" b="1" dirty="0">
                <a:solidFill>
                  <a:schemeClr val="tx1"/>
                </a:solidFill>
              </a:rPr>
              <a:t>High birth rates</a:t>
            </a:r>
          </a:p>
          <a:p>
            <a:pPr>
              <a:buClrTx/>
              <a:buFontTx/>
              <a:buNone/>
            </a:pPr>
            <a:r>
              <a:rPr lang="en-US" altLang="en-US" sz="2000" b="1" dirty="0">
                <a:solidFill>
                  <a:schemeClr val="tx1"/>
                </a:solidFill>
              </a:rPr>
              <a:t>High death rates</a:t>
            </a:r>
          </a:p>
        </p:txBody>
      </p:sp>
      <p:sp>
        <p:nvSpPr>
          <p:cNvPr id="18" name="Text Box 30"/>
          <p:cNvSpPr txBox="1">
            <a:spLocks noChangeArrowheads="1"/>
          </p:cNvSpPr>
          <p:nvPr/>
        </p:nvSpPr>
        <p:spPr bwMode="auto">
          <a:xfrm>
            <a:off x="5246690" y="5129311"/>
            <a:ext cx="22140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000" b="1" dirty="0">
                <a:solidFill>
                  <a:schemeClr val="tx1"/>
                </a:solidFill>
              </a:rPr>
              <a:t>Declining birth rates</a:t>
            </a:r>
          </a:p>
          <a:p>
            <a:pPr>
              <a:buClrTx/>
              <a:buFontTx/>
              <a:buNone/>
            </a:pPr>
            <a:r>
              <a:rPr lang="en-US" altLang="en-US" sz="2000" b="1" dirty="0">
                <a:solidFill>
                  <a:schemeClr val="tx1"/>
                </a:solidFill>
              </a:rPr>
              <a:t>Low death rates</a:t>
            </a:r>
          </a:p>
        </p:txBody>
      </p:sp>
      <p:sp>
        <p:nvSpPr>
          <p:cNvPr id="19" name="Text Box 30"/>
          <p:cNvSpPr txBox="1">
            <a:spLocks noChangeArrowheads="1"/>
          </p:cNvSpPr>
          <p:nvPr/>
        </p:nvSpPr>
        <p:spPr bwMode="auto">
          <a:xfrm>
            <a:off x="7774048" y="5116341"/>
            <a:ext cx="1784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000" b="1" dirty="0">
                <a:solidFill>
                  <a:schemeClr val="tx1"/>
                </a:solidFill>
              </a:rPr>
              <a:t>Low birth rates</a:t>
            </a:r>
          </a:p>
          <a:p>
            <a:pPr>
              <a:buClrTx/>
              <a:buFontTx/>
              <a:buNone/>
            </a:pPr>
            <a:r>
              <a:rPr lang="en-US" altLang="en-US" sz="2000" b="1" dirty="0">
                <a:solidFill>
                  <a:schemeClr val="tx1"/>
                </a:solidFill>
              </a:rPr>
              <a:t>Low death rates</a:t>
            </a:r>
          </a:p>
        </p:txBody>
      </p:sp>
      <p:pic>
        <p:nvPicPr>
          <p:cNvPr id="20" name="Picture 2" descr="C:\Users\ecojpr\AppData\Local\Microsoft\Windows\Temporary Internet Files\Content.IE5\H0P94DF5\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857" y="609197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034256" y="6091972"/>
            <a:ext cx="5921875" cy="400110"/>
          </a:xfrm>
          <a:prstGeom prst="rect">
            <a:avLst/>
          </a:prstGeom>
          <a:noFill/>
        </p:spPr>
        <p:txBody>
          <a:bodyPr wrap="square" rtlCol="0">
            <a:spAutoFit/>
          </a:bodyPr>
          <a:lstStyle/>
          <a:p>
            <a:r>
              <a:rPr lang="en-US" sz="2000" b="1" dirty="0">
                <a:latin typeface="Agency FB" pitchFamily="34" charset="0"/>
              </a:rPr>
              <a:t>Explain why the population structure varies between countries.</a:t>
            </a:r>
          </a:p>
        </p:txBody>
      </p:sp>
    </p:spTree>
    <p:extLst>
      <p:ext uri="{BB962C8B-B14F-4D97-AF65-F5344CB8AC3E}">
        <p14:creationId xmlns:p14="http://schemas.microsoft.com/office/powerpoint/2010/main" val="83205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Progressive: Population Pyramid of Mexico, 2015</a:t>
            </a: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98398" y="1697174"/>
            <a:ext cx="5097144" cy="4469010"/>
          </a:xfrm>
          <a:prstGeom prst="rect">
            <a:avLst/>
          </a:prstGeom>
        </p:spPr>
      </p:pic>
      <p:sp>
        <p:nvSpPr>
          <p:cNvPr id="8" name="Content Placeholder 7"/>
          <p:cNvSpPr>
            <a:spLocks noGrp="1"/>
          </p:cNvSpPr>
          <p:nvPr>
            <p:ph sz="half" idx="2"/>
          </p:nvPr>
        </p:nvSpPr>
        <p:spPr/>
        <p:txBody>
          <a:bodyPr/>
          <a:lstStyle/>
          <a:p>
            <a:r>
              <a:rPr lang="en-US" altLang="en-US" dirty="0"/>
              <a:t>Mexican pyramid</a:t>
            </a:r>
          </a:p>
          <a:p>
            <a:pPr lvl="1"/>
            <a:r>
              <a:rPr lang="en-US" altLang="en-US" dirty="0"/>
              <a:t>Much wider base than the others.</a:t>
            </a:r>
          </a:p>
          <a:p>
            <a:pPr lvl="1"/>
            <a:r>
              <a:rPr lang="en-US" altLang="en-US" dirty="0"/>
              <a:t>Beginning of transition (declining base).</a:t>
            </a:r>
          </a:p>
          <a:p>
            <a:pPr lvl="1"/>
            <a:r>
              <a:rPr lang="en-US" altLang="en-US" dirty="0"/>
              <a:t>Rapidly growing population where the percentage of people under 15 years of age is high.</a:t>
            </a:r>
            <a:endParaRPr lang="en-US" dirty="0"/>
          </a:p>
        </p:txBody>
      </p:sp>
    </p:spTree>
    <p:extLst>
      <p:ext uri="{BB962C8B-B14F-4D97-AF65-F5344CB8AC3E}">
        <p14:creationId xmlns:p14="http://schemas.microsoft.com/office/powerpoint/2010/main" val="2479674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Intermediate: Population Pyramid of United States, 2015</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39286" y="1691157"/>
            <a:ext cx="5392181" cy="4727689"/>
          </a:xfrm>
        </p:spPr>
      </p:pic>
      <p:sp>
        <p:nvSpPr>
          <p:cNvPr id="8" name="Content Placeholder 7"/>
          <p:cNvSpPr>
            <a:spLocks noGrp="1"/>
          </p:cNvSpPr>
          <p:nvPr>
            <p:ph sz="half" idx="2"/>
          </p:nvPr>
        </p:nvSpPr>
        <p:spPr/>
        <p:txBody>
          <a:bodyPr/>
          <a:lstStyle/>
          <a:p>
            <a:r>
              <a:rPr lang="en-US" altLang="en-US" dirty="0"/>
              <a:t>USA pyramid</a:t>
            </a:r>
          </a:p>
          <a:p>
            <a:pPr lvl="1"/>
            <a:r>
              <a:rPr lang="en-US" altLang="en-US" dirty="0"/>
              <a:t>Intermediate situation:</a:t>
            </a:r>
          </a:p>
          <a:p>
            <a:pPr lvl="2"/>
            <a:r>
              <a:rPr lang="en-US" altLang="en-US" dirty="0"/>
              <a:t>Aging population.</a:t>
            </a:r>
          </a:p>
          <a:p>
            <a:pPr lvl="2"/>
            <a:r>
              <a:rPr lang="en-US" altLang="en-US" dirty="0"/>
              <a:t>Large amounts of recent immigration.</a:t>
            </a:r>
          </a:p>
          <a:p>
            <a:pPr lvl="2"/>
            <a:r>
              <a:rPr lang="en-US" altLang="en-US" dirty="0"/>
              <a:t>The baby boom generation.</a:t>
            </a:r>
          </a:p>
          <a:p>
            <a:pPr lvl="2"/>
            <a:r>
              <a:rPr lang="en-US" altLang="en-US" dirty="0"/>
              <a:t>Low birth rates during the 1970s and early 1980s.</a:t>
            </a:r>
          </a:p>
          <a:p>
            <a:pPr lvl="2"/>
            <a:r>
              <a:rPr lang="en-US" altLang="en-US" dirty="0"/>
              <a:t>Limited immigration.</a:t>
            </a:r>
          </a:p>
          <a:p>
            <a:pPr lvl="1"/>
            <a:r>
              <a:rPr lang="en-US" altLang="en-US" dirty="0"/>
              <a:t>Preponderance of women at the top of the pyramid, an indication of their longer average life span.</a:t>
            </a:r>
          </a:p>
        </p:txBody>
      </p:sp>
    </p:spTree>
    <p:extLst>
      <p:ext uri="{BB962C8B-B14F-4D97-AF65-F5344CB8AC3E}">
        <p14:creationId xmlns:p14="http://schemas.microsoft.com/office/powerpoint/2010/main" val="267561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Regressive: Population Pyramid of Sweden, 2015</a:t>
            </a: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9650" y="1591363"/>
            <a:ext cx="5395913" cy="4730962"/>
          </a:xfrm>
          <a:prstGeom prst="rect">
            <a:avLst/>
          </a:prstGeom>
        </p:spPr>
      </p:pic>
      <p:sp>
        <p:nvSpPr>
          <p:cNvPr id="3" name="Content Placeholder 2">
            <a:extLst>
              <a:ext uri="{FF2B5EF4-FFF2-40B4-BE49-F238E27FC236}">
                <a16:creationId xmlns:a16="http://schemas.microsoft.com/office/drawing/2014/main" id="{62813B2E-0747-4963-AC9A-A166A5BAFDC7}"/>
              </a:ext>
            </a:extLst>
          </p:cNvPr>
          <p:cNvSpPr>
            <a:spLocks noGrp="1"/>
          </p:cNvSpPr>
          <p:nvPr>
            <p:ph sz="half" idx="2"/>
          </p:nvPr>
        </p:nvSpPr>
        <p:spPr/>
        <p:txBody>
          <a:bodyPr/>
          <a:lstStyle/>
          <a:p>
            <a:r>
              <a:rPr lang="en-US" dirty="0"/>
              <a:t>Sweden’s pyramid</a:t>
            </a:r>
          </a:p>
          <a:p>
            <a:pPr lvl="1"/>
            <a:r>
              <a:rPr lang="en-US" dirty="0"/>
              <a:t>Does not appear to be a pyramid at all.</a:t>
            </a:r>
          </a:p>
          <a:p>
            <a:pPr lvl="1"/>
            <a:r>
              <a:rPr lang="en-US" dirty="0"/>
              <a:t>Youngest component is smaller than its middle-aged population and only slightly larger than its aged population.</a:t>
            </a:r>
          </a:p>
          <a:p>
            <a:pPr lvl="1"/>
            <a:r>
              <a:rPr lang="en-US" dirty="0"/>
              <a:t>No-growth situation, since some deaths occur from all age groupings.</a:t>
            </a:r>
          </a:p>
          <a:p>
            <a:pPr lvl="1"/>
            <a:r>
              <a:rPr lang="en-US" dirty="0"/>
              <a:t>Sweden has a higher death rate than Mexico.</a:t>
            </a:r>
          </a:p>
        </p:txBody>
      </p:sp>
    </p:spTree>
    <p:extLst>
      <p:ext uri="{BB962C8B-B14F-4D97-AF65-F5344CB8AC3E}">
        <p14:creationId xmlns:p14="http://schemas.microsoft.com/office/powerpoint/2010/main" val="415662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a:t>B – Demographic Theory</a:t>
            </a:r>
          </a:p>
        </p:txBody>
      </p:sp>
      <p:sp>
        <p:nvSpPr>
          <p:cNvPr id="39940" name="Rectangle 3"/>
          <p:cNvSpPr>
            <a:spLocks noGrp="1" noChangeArrowheads="1"/>
          </p:cNvSpPr>
          <p:nvPr>
            <p:ph type="body" idx="1"/>
          </p:nvPr>
        </p:nvSpPr>
        <p:spPr/>
        <p:txBody>
          <a:bodyPr/>
          <a:lstStyle/>
          <a:p>
            <a:pPr marL="457200" indent="-457200">
              <a:buAutoNum type="arabicPeriod"/>
            </a:pPr>
            <a:r>
              <a:rPr lang="en-US" dirty="0"/>
              <a:t>The Malthusian Trap</a:t>
            </a:r>
          </a:p>
          <a:p>
            <a:pPr marL="457200" indent="-457200">
              <a:buAutoNum type="arabicPeriod"/>
            </a:pPr>
            <a:r>
              <a:rPr lang="en-US" dirty="0"/>
              <a:t>Demographic Transition Theory</a:t>
            </a:r>
          </a:p>
        </p:txBody>
      </p:sp>
    </p:spTree>
    <p:extLst>
      <p:ext uri="{BB962C8B-B14F-4D97-AF65-F5344CB8AC3E}">
        <p14:creationId xmlns:p14="http://schemas.microsoft.com/office/powerpoint/2010/main" val="3762840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The Malthusian Trap</a:t>
            </a:r>
          </a:p>
        </p:txBody>
      </p:sp>
      <p:sp>
        <p:nvSpPr>
          <p:cNvPr id="5" name="Content Placeholder 4"/>
          <p:cNvSpPr>
            <a:spLocks noGrp="1"/>
          </p:cNvSpPr>
          <p:nvPr>
            <p:ph idx="1"/>
          </p:nvPr>
        </p:nvSpPr>
        <p:spPr/>
        <p:txBody>
          <a:bodyPr/>
          <a:lstStyle/>
          <a:p>
            <a:r>
              <a:rPr lang="en-US" dirty="0"/>
              <a:t>Malthusian theory</a:t>
            </a:r>
          </a:p>
          <a:p>
            <a:pPr lvl="1"/>
            <a:r>
              <a:rPr lang="en-US" dirty="0"/>
              <a:t>Based on demographic observations made in the late 18</a:t>
            </a:r>
            <a:r>
              <a:rPr lang="en-US" baseline="30000" dirty="0"/>
              <a:t>th</a:t>
            </a:r>
            <a:r>
              <a:rPr lang="en-US" dirty="0"/>
              <a:t> century.</a:t>
            </a:r>
          </a:p>
          <a:p>
            <a:pPr lvl="1"/>
            <a:r>
              <a:rPr lang="en-US" dirty="0"/>
              <a:t>Early phases of industrialization in Great Britain with fast population growth.</a:t>
            </a:r>
          </a:p>
          <a:p>
            <a:pPr lvl="1"/>
            <a:r>
              <a:rPr lang="en-US" dirty="0"/>
              <a:t>Considers that population grows in an exponential fashion while resource (food supply) growth is linear.</a:t>
            </a:r>
          </a:p>
          <a:p>
            <a:pPr lvl="1"/>
            <a:r>
              <a:rPr lang="en-US" dirty="0"/>
              <a:t>Agricultural output facing declining marginal returns:</a:t>
            </a:r>
          </a:p>
          <a:p>
            <a:pPr lvl="2"/>
            <a:r>
              <a:rPr lang="en-US" dirty="0"/>
              <a:t>Available agricultural land is limited.</a:t>
            </a:r>
          </a:p>
          <a:p>
            <a:pPr lvl="2"/>
            <a:r>
              <a:rPr lang="en-US" dirty="0"/>
              <a:t>New agricultural land being developed tends to be marginal (less suitable for crop production).</a:t>
            </a:r>
          </a:p>
        </p:txBody>
      </p:sp>
    </p:spTree>
    <p:extLst>
      <p:ext uri="{BB962C8B-B14F-4D97-AF65-F5344CB8AC3E}">
        <p14:creationId xmlns:p14="http://schemas.microsoft.com/office/powerpoint/2010/main" val="378859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Diminishing Marginal Returns</a:t>
            </a:r>
          </a:p>
        </p:txBody>
      </p:sp>
      <p:sp>
        <p:nvSpPr>
          <p:cNvPr id="5" name="Freeform 3"/>
          <p:cNvSpPr>
            <a:spLocks/>
          </p:cNvSpPr>
          <p:nvPr/>
        </p:nvSpPr>
        <p:spPr bwMode="auto">
          <a:xfrm>
            <a:off x="3045476" y="1717780"/>
            <a:ext cx="7010400" cy="4419600"/>
          </a:xfrm>
          <a:custGeom>
            <a:avLst/>
            <a:gdLst>
              <a:gd name="T0" fmla="*/ 0 w 2737"/>
              <a:gd name="T1" fmla="*/ 0 h 1345"/>
              <a:gd name="T2" fmla="*/ 0 w 2737"/>
              <a:gd name="T3" fmla="*/ 4416314 h 1345"/>
              <a:gd name="T4" fmla="*/ 7007839 w 2737"/>
              <a:gd name="T5" fmla="*/ 4416314 h 1345"/>
              <a:gd name="T6" fmla="*/ 0 60000 65536"/>
              <a:gd name="T7" fmla="*/ 0 60000 65536"/>
              <a:gd name="T8" fmla="*/ 0 60000 65536"/>
              <a:gd name="T9" fmla="*/ 0 w 2737"/>
              <a:gd name="T10" fmla="*/ 0 h 1345"/>
              <a:gd name="T11" fmla="*/ 2737 w 2737"/>
              <a:gd name="T12" fmla="*/ 1345 h 1345"/>
            </a:gdLst>
            <a:ahLst/>
            <a:cxnLst>
              <a:cxn ang="T6">
                <a:pos x="T0" y="T1"/>
              </a:cxn>
              <a:cxn ang="T7">
                <a:pos x="T2" y="T3"/>
              </a:cxn>
              <a:cxn ang="T8">
                <a:pos x="T4" y="T5"/>
              </a:cxn>
            </a:cxnLst>
            <a:rect l="T9" t="T10" r="T11" b="T12"/>
            <a:pathLst>
              <a:path w="2737" h="1345">
                <a:moveTo>
                  <a:pt x="0" y="0"/>
                </a:moveTo>
                <a:lnTo>
                  <a:pt x="0" y="1344"/>
                </a:lnTo>
                <a:lnTo>
                  <a:pt x="2736" y="1344"/>
                </a:lnTo>
              </a:path>
            </a:pathLst>
          </a:custGeom>
          <a:noFill/>
          <a:ln w="38100" cap="rnd">
            <a:solidFill>
              <a:srgbClr val="808080"/>
            </a:solidFill>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15"/>
          <p:cNvSpPr>
            <a:spLocks noChangeArrowheads="1"/>
          </p:cNvSpPr>
          <p:nvPr/>
        </p:nvSpPr>
        <p:spPr bwMode="auto">
          <a:xfrm>
            <a:off x="9106552" y="6151668"/>
            <a:ext cx="75341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b="1" i="0" dirty="0">
                <a:latin typeface="Arial Narrow" pitchFamily="34" charset="0"/>
              </a:rPr>
              <a:t>Inputs</a:t>
            </a:r>
          </a:p>
        </p:txBody>
      </p:sp>
      <p:sp>
        <p:nvSpPr>
          <p:cNvPr id="7" name="Rectangle 21"/>
          <p:cNvSpPr>
            <a:spLocks noChangeArrowheads="1"/>
          </p:cNvSpPr>
          <p:nvPr/>
        </p:nvSpPr>
        <p:spPr bwMode="auto">
          <a:xfrm>
            <a:off x="2627699" y="1394723"/>
            <a:ext cx="80470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b="1" i="0" dirty="0">
                <a:latin typeface="Arial Narrow" pitchFamily="34" charset="0"/>
              </a:rPr>
              <a:t>Output</a:t>
            </a:r>
          </a:p>
        </p:txBody>
      </p:sp>
      <p:sp>
        <p:nvSpPr>
          <p:cNvPr id="8" name="Freeform 7"/>
          <p:cNvSpPr/>
          <p:nvPr/>
        </p:nvSpPr>
        <p:spPr bwMode="auto">
          <a:xfrm>
            <a:off x="3159021" y="2906704"/>
            <a:ext cx="6700942" cy="3094425"/>
          </a:xfrm>
          <a:custGeom>
            <a:avLst/>
            <a:gdLst>
              <a:gd name="connsiteX0" fmla="*/ 65353 w 6986937"/>
              <a:gd name="connsiteY0" fmla="*/ 3397207 h 3397207"/>
              <a:gd name="connsiteX1" fmla="*/ 997920 w 6986937"/>
              <a:gd name="connsiteY1" fmla="*/ 1168736 h 3397207"/>
              <a:gd name="connsiteX2" fmla="*/ 6986937 w 6986937"/>
              <a:gd name="connsiteY2" fmla="*/ 0 h 3397207"/>
              <a:gd name="connsiteX0" fmla="*/ 7347 w 6928931"/>
              <a:gd name="connsiteY0" fmla="*/ 3397207 h 3397207"/>
              <a:gd name="connsiteX1" fmla="*/ 2205540 w 6928931"/>
              <a:gd name="connsiteY1" fmla="*/ 902288 h 3397207"/>
              <a:gd name="connsiteX2" fmla="*/ 6928931 w 6928931"/>
              <a:gd name="connsiteY2" fmla="*/ 0 h 3397207"/>
              <a:gd name="connsiteX0" fmla="*/ 0 w 6921584"/>
              <a:gd name="connsiteY0" fmla="*/ 3397207 h 3397207"/>
              <a:gd name="connsiteX1" fmla="*/ 2198193 w 6921584"/>
              <a:gd name="connsiteY1" fmla="*/ 902288 h 3397207"/>
              <a:gd name="connsiteX2" fmla="*/ 6921584 w 6921584"/>
              <a:gd name="connsiteY2" fmla="*/ 0 h 3397207"/>
              <a:gd name="connsiteX0" fmla="*/ 0 w 6903417"/>
              <a:gd name="connsiteY0" fmla="*/ 3094425 h 3094425"/>
              <a:gd name="connsiteX1" fmla="*/ 2198193 w 6903417"/>
              <a:gd name="connsiteY1" fmla="*/ 599506 h 3094425"/>
              <a:gd name="connsiteX2" fmla="*/ 6903417 w 6903417"/>
              <a:gd name="connsiteY2" fmla="*/ 0 h 3094425"/>
              <a:gd name="connsiteX0" fmla="*/ 0 w 6903417"/>
              <a:gd name="connsiteY0" fmla="*/ 3094425 h 3094425"/>
              <a:gd name="connsiteX1" fmla="*/ 2198193 w 6903417"/>
              <a:gd name="connsiteY1" fmla="*/ 599506 h 3094425"/>
              <a:gd name="connsiteX2" fmla="*/ 6903417 w 6903417"/>
              <a:gd name="connsiteY2" fmla="*/ 0 h 3094425"/>
            </a:gdLst>
            <a:ahLst/>
            <a:cxnLst>
              <a:cxn ang="0">
                <a:pos x="connsiteX0" y="connsiteY0"/>
              </a:cxn>
              <a:cxn ang="0">
                <a:pos x="connsiteX1" y="connsiteY1"/>
              </a:cxn>
              <a:cxn ang="0">
                <a:pos x="connsiteX2" y="connsiteY2"/>
              </a:cxn>
            </a:cxnLst>
            <a:rect l="l" t="t" r="r" b="b"/>
            <a:pathLst>
              <a:path w="6903417" h="3094425">
                <a:moveTo>
                  <a:pt x="0" y="3094425"/>
                </a:moveTo>
                <a:cubicBezTo>
                  <a:pt x="113543" y="2172456"/>
                  <a:pt x="1047624" y="1115243"/>
                  <a:pt x="2198193" y="599506"/>
                </a:cubicBezTo>
                <a:cubicBezTo>
                  <a:pt x="3348762" y="83769"/>
                  <a:pt x="4497818" y="125654"/>
                  <a:pt x="6903417" y="0"/>
                </a:cubicBezTo>
              </a:path>
            </a:pathLst>
          </a:custGeom>
          <a:noFill/>
          <a:ln w="381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3" name="Straight Connector 2">
            <a:extLst>
              <a:ext uri="{FF2B5EF4-FFF2-40B4-BE49-F238E27FC236}">
                <a16:creationId xmlns:a16="http://schemas.microsoft.com/office/drawing/2014/main" id="{55E3B73C-D14C-48BE-9D65-02B8F9714CBF}"/>
              </a:ext>
            </a:extLst>
          </p:cNvPr>
          <p:cNvCxnSpPr/>
          <p:nvPr/>
        </p:nvCxnSpPr>
        <p:spPr bwMode="auto">
          <a:xfrm flipV="1">
            <a:off x="3605349" y="2547255"/>
            <a:ext cx="0" cy="338328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0" name="Straight Connector 9">
            <a:extLst>
              <a:ext uri="{FF2B5EF4-FFF2-40B4-BE49-F238E27FC236}">
                <a16:creationId xmlns:a16="http://schemas.microsoft.com/office/drawing/2014/main" id="{CFFC471D-8890-477C-809C-CFB95345D762}"/>
              </a:ext>
            </a:extLst>
          </p:cNvPr>
          <p:cNvCxnSpPr/>
          <p:nvPr/>
        </p:nvCxnSpPr>
        <p:spPr bwMode="auto">
          <a:xfrm flipV="1">
            <a:off x="4942116" y="2547255"/>
            <a:ext cx="0" cy="338328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1" name="Straight Connector 10">
            <a:extLst>
              <a:ext uri="{FF2B5EF4-FFF2-40B4-BE49-F238E27FC236}">
                <a16:creationId xmlns:a16="http://schemas.microsoft.com/office/drawing/2014/main" id="{8DB48766-6D97-4C44-918D-C749BAABC596}"/>
              </a:ext>
            </a:extLst>
          </p:cNvPr>
          <p:cNvCxnSpPr/>
          <p:nvPr/>
        </p:nvCxnSpPr>
        <p:spPr bwMode="auto">
          <a:xfrm flipV="1">
            <a:off x="6453053" y="2547255"/>
            <a:ext cx="0" cy="338328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9610C46F-DE98-401B-A617-1F2EFDA43CAA}"/>
              </a:ext>
            </a:extLst>
          </p:cNvPr>
          <p:cNvCxnSpPr/>
          <p:nvPr/>
        </p:nvCxnSpPr>
        <p:spPr bwMode="auto">
          <a:xfrm>
            <a:off x="3159021" y="4911635"/>
            <a:ext cx="3749040" cy="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5" name="Straight Connector 14">
            <a:extLst>
              <a:ext uri="{FF2B5EF4-FFF2-40B4-BE49-F238E27FC236}">
                <a16:creationId xmlns:a16="http://schemas.microsoft.com/office/drawing/2014/main" id="{C6DFD650-6905-4240-8668-F5203E8C6747}"/>
              </a:ext>
            </a:extLst>
          </p:cNvPr>
          <p:cNvCxnSpPr/>
          <p:nvPr/>
        </p:nvCxnSpPr>
        <p:spPr bwMode="auto">
          <a:xfrm>
            <a:off x="3159021" y="3688081"/>
            <a:ext cx="3749040" cy="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6" name="Straight Connector 15">
            <a:extLst>
              <a:ext uri="{FF2B5EF4-FFF2-40B4-BE49-F238E27FC236}">
                <a16:creationId xmlns:a16="http://schemas.microsoft.com/office/drawing/2014/main" id="{C4E22C35-B5C7-48E2-BA4E-C2799859D60D}"/>
              </a:ext>
            </a:extLst>
          </p:cNvPr>
          <p:cNvCxnSpPr/>
          <p:nvPr/>
        </p:nvCxnSpPr>
        <p:spPr bwMode="auto">
          <a:xfrm>
            <a:off x="3159021" y="3161213"/>
            <a:ext cx="3749040" cy="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8" name="Straight Arrow Connector 17">
            <a:extLst>
              <a:ext uri="{FF2B5EF4-FFF2-40B4-BE49-F238E27FC236}">
                <a16:creationId xmlns:a16="http://schemas.microsoft.com/office/drawing/2014/main" id="{422F3993-B130-46BC-BB9B-03EDD144D2BE}"/>
              </a:ext>
            </a:extLst>
          </p:cNvPr>
          <p:cNvCxnSpPr/>
          <p:nvPr/>
        </p:nvCxnSpPr>
        <p:spPr bwMode="auto">
          <a:xfrm>
            <a:off x="3709853" y="5695402"/>
            <a:ext cx="109728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CAEF9D59-EEDB-48A0-B5A2-378F3432DA9B}"/>
              </a:ext>
            </a:extLst>
          </p:cNvPr>
          <p:cNvCxnSpPr/>
          <p:nvPr/>
        </p:nvCxnSpPr>
        <p:spPr bwMode="auto">
          <a:xfrm>
            <a:off x="5203373" y="5695402"/>
            <a:ext cx="109728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52A34BA3-EE37-4369-BDDB-784A2E50B4F4}"/>
              </a:ext>
            </a:extLst>
          </p:cNvPr>
          <p:cNvSpPr txBox="1"/>
          <p:nvPr/>
        </p:nvSpPr>
        <p:spPr>
          <a:xfrm>
            <a:off x="4051678" y="5271084"/>
            <a:ext cx="343364" cy="369332"/>
          </a:xfrm>
          <a:prstGeom prst="rect">
            <a:avLst/>
          </a:prstGeom>
          <a:noFill/>
        </p:spPr>
        <p:txBody>
          <a:bodyPr wrap="none" rtlCol="0">
            <a:spAutoFit/>
          </a:bodyPr>
          <a:lstStyle/>
          <a:p>
            <a:r>
              <a:rPr lang="en-US" i="1" dirty="0">
                <a:latin typeface="Arial Narrow" panose="020B0606020202030204" pitchFamily="34" charset="0"/>
              </a:rPr>
              <a:t>I1</a:t>
            </a:r>
          </a:p>
        </p:txBody>
      </p:sp>
      <p:sp>
        <p:nvSpPr>
          <p:cNvPr id="21" name="TextBox 20">
            <a:extLst>
              <a:ext uri="{FF2B5EF4-FFF2-40B4-BE49-F238E27FC236}">
                <a16:creationId xmlns:a16="http://schemas.microsoft.com/office/drawing/2014/main" id="{0E97EC6C-D75D-413B-8816-ABC90B3D70BC}"/>
              </a:ext>
            </a:extLst>
          </p:cNvPr>
          <p:cNvSpPr txBox="1"/>
          <p:nvPr/>
        </p:nvSpPr>
        <p:spPr>
          <a:xfrm>
            <a:off x="5567266" y="5271084"/>
            <a:ext cx="343364" cy="369332"/>
          </a:xfrm>
          <a:prstGeom prst="rect">
            <a:avLst/>
          </a:prstGeom>
          <a:noFill/>
        </p:spPr>
        <p:txBody>
          <a:bodyPr wrap="none" rtlCol="0">
            <a:spAutoFit/>
          </a:bodyPr>
          <a:lstStyle/>
          <a:p>
            <a:r>
              <a:rPr lang="en-US" i="1" dirty="0">
                <a:latin typeface="Arial Narrow" panose="020B0606020202030204" pitchFamily="34" charset="0"/>
              </a:rPr>
              <a:t>I2</a:t>
            </a:r>
          </a:p>
        </p:txBody>
      </p:sp>
      <p:sp>
        <p:nvSpPr>
          <p:cNvPr id="22" name="TextBox 21">
            <a:extLst>
              <a:ext uri="{FF2B5EF4-FFF2-40B4-BE49-F238E27FC236}">
                <a16:creationId xmlns:a16="http://schemas.microsoft.com/office/drawing/2014/main" id="{9D4D2A18-D27F-4CE5-B359-8FC60E5AB9FA}"/>
              </a:ext>
            </a:extLst>
          </p:cNvPr>
          <p:cNvSpPr txBox="1"/>
          <p:nvPr/>
        </p:nvSpPr>
        <p:spPr>
          <a:xfrm>
            <a:off x="3922878" y="3278176"/>
            <a:ext cx="437940" cy="369332"/>
          </a:xfrm>
          <a:prstGeom prst="rect">
            <a:avLst/>
          </a:prstGeom>
          <a:noFill/>
        </p:spPr>
        <p:txBody>
          <a:bodyPr wrap="none" rtlCol="0">
            <a:spAutoFit/>
          </a:bodyPr>
          <a:lstStyle/>
          <a:p>
            <a:r>
              <a:rPr lang="en-US" i="1" dirty="0">
                <a:latin typeface="Arial Narrow" panose="020B0606020202030204" pitchFamily="34" charset="0"/>
              </a:rPr>
              <a:t>O2</a:t>
            </a:r>
          </a:p>
        </p:txBody>
      </p:sp>
      <p:cxnSp>
        <p:nvCxnSpPr>
          <p:cNvPr id="24" name="Straight Arrow Connector 23">
            <a:extLst>
              <a:ext uri="{FF2B5EF4-FFF2-40B4-BE49-F238E27FC236}">
                <a16:creationId xmlns:a16="http://schemas.microsoft.com/office/drawing/2014/main" id="{D7155C04-3C47-4778-9EFA-56203B897BCA}"/>
              </a:ext>
            </a:extLst>
          </p:cNvPr>
          <p:cNvCxnSpPr/>
          <p:nvPr/>
        </p:nvCxnSpPr>
        <p:spPr bwMode="auto">
          <a:xfrm flipV="1">
            <a:off x="3936275" y="3799028"/>
            <a:ext cx="0" cy="100584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ADFA5D2-FB85-4A91-B3C8-A69646216746}"/>
              </a:ext>
            </a:extLst>
          </p:cNvPr>
          <p:cNvCxnSpPr/>
          <p:nvPr/>
        </p:nvCxnSpPr>
        <p:spPr bwMode="auto">
          <a:xfrm flipV="1">
            <a:off x="3936275" y="3200400"/>
            <a:ext cx="0" cy="4572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6" name="TextBox 25">
            <a:extLst>
              <a:ext uri="{FF2B5EF4-FFF2-40B4-BE49-F238E27FC236}">
                <a16:creationId xmlns:a16="http://schemas.microsoft.com/office/drawing/2014/main" id="{78A839CC-2E25-461E-9594-B0AAAAA1FA0C}"/>
              </a:ext>
            </a:extLst>
          </p:cNvPr>
          <p:cNvSpPr txBox="1"/>
          <p:nvPr/>
        </p:nvSpPr>
        <p:spPr>
          <a:xfrm>
            <a:off x="3961495" y="4485616"/>
            <a:ext cx="437940" cy="369332"/>
          </a:xfrm>
          <a:prstGeom prst="rect">
            <a:avLst/>
          </a:prstGeom>
          <a:noFill/>
        </p:spPr>
        <p:txBody>
          <a:bodyPr wrap="none" rtlCol="0">
            <a:spAutoFit/>
          </a:bodyPr>
          <a:lstStyle/>
          <a:p>
            <a:r>
              <a:rPr lang="en-US" i="1" dirty="0">
                <a:latin typeface="Arial Narrow" panose="020B0606020202030204" pitchFamily="34" charset="0"/>
              </a:rPr>
              <a:t>O1</a:t>
            </a:r>
          </a:p>
        </p:txBody>
      </p:sp>
    </p:spTree>
    <p:extLst>
      <p:ext uri="{BB962C8B-B14F-4D97-AF65-F5344CB8AC3E}">
        <p14:creationId xmlns:p14="http://schemas.microsoft.com/office/powerpoint/2010/main" val="3267443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defRPr/>
            </a:pPr>
            <a:r>
              <a:rPr lang="en-US" dirty="0"/>
              <a:t>1. The Malthusian Trap</a:t>
            </a:r>
          </a:p>
        </p:txBody>
      </p:sp>
      <p:sp>
        <p:nvSpPr>
          <p:cNvPr id="26627" name="Rectangle 3"/>
          <p:cNvSpPr>
            <a:spLocks noGrp="1" noChangeArrowheads="1"/>
          </p:cNvSpPr>
          <p:nvPr>
            <p:ph idx="1"/>
          </p:nvPr>
        </p:nvSpPr>
        <p:spPr/>
        <p:txBody>
          <a:bodyPr/>
          <a:lstStyle/>
          <a:p>
            <a:pPr eaLnBrk="1" hangingPunct="1"/>
            <a:r>
              <a:rPr lang="en-US" dirty="0"/>
              <a:t>The “Malthusian crisis”</a:t>
            </a:r>
          </a:p>
          <a:p>
            <a:pPr lvl="1" eaLnBrk="1" hangingPunct="1"/>
            <a:r>
              <a:rPr lang="en-US" dirty="0"/>
              <a:t>Differential growth:</a:t>
            </a:r>
          </a:p>
          <a:p>
            <a:pPr lvl="2"/>
            <a:r>
              <a:rPr lang="en-US" dirty="0"/>
              <a:t>If growth persists, the population will eventually surpass available resources.</a:t>
            </a:r>
          </a:p>
          <a:p>
            <a:pPr lvl="2"/>
            <a:r>
              <a:rPr lang="en-US" dirty="0"/>
              <a:t>An increase in inputs such as land and labor did not lead to an inconsistent growth in outputs.</a:t>
            </a:r>
          </a:p>
          <a:p>
            <a:pPr lvl="1" eaLnBrk="1" hangingPunct="1"/>
            <a:r>
              <a:rPr lang="en-US" dirty="0"/>
              <a:t>The outcomes are “Malthusian crises”:</a:t>
            </a:r>
          </a:p>
          <a:p>
            <a:pPr lvl="2" eaLnBrk="1" hangingPunct="1"/>
            <a:r>
              <a:rPr lang="en-US" dirty="0"/>
              <a:t>Food shortages.</a:t>
            </a:r>
          </a:p>
          <a:p>
            <a:pPr lvl="2" eaLnBrk="1" hangingPunct="1"/>
            <a:r>
              <a:rPr lang="en-US" dirty="0"/>
              <a:t>Famines.</a:t>
            </a:r>
          </a:p>
          <a:p>
            <a:pPr lvl="2" eaLnBrk="1" hangingPunct="1"/>
            <a:r>
              <a:rPr lang="en-US" dirty="0"/>
              <a:t>War and epidemics.</a:t>
            </a:r>
          </a:p>
          <a:p>
            <a:pPr lvl="1" eaLnBrk="1" hangingPunct="1"/>
            <a:r>
              <a:rPr lang="en-US" dirty="0"/>
              <a:t>“Fix” the population in accordance with available resources.</a:t>
            </a:r>
          </a:p>
          <a:p>
            <a:pPr lvl="1" eaLnBrk="1" hangingPunct="1"/>
            <a:r>
              <a:rPr lang="en-US" dirty="0"/>
              <a:t>Necessity of a “moral restraint” on reproduction.</a:t>
            </a:r>
          </a:p>
        </p:txBody>
      </p:sp>
    </p:spTree>
    <p:extLst>
      <p:ext uri="{BB962C8B-B14F-4D97-AF65-F5344CB8AC3E}">
        <p14:creationId xmlns:p14="http://schemas.microsoft.com/office/powerpoint/2010/main" val="1374853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40" name="Rectangle 36"/>
          <p:cNvSpPr>
            <a:spLocks noChangeArrowheads="1"/>
          </p:cNvSpPr>
          <p:nvPr/>
        </p:nvSpPr>
        <p:spPr bwMode="auto">
          <a:xfrm>
            <a:off x="7684151" y="5222981"/>
            <a:ext cx="166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b="1">
                <a:latin typeface="Arial Narrow" pitchFamily="34" charset="0"/>
              </a:rPr>
              <a:t>Overexploitation</a:t>
            </a:r>
          </a:p>
        </p:txBody>
      </p:sp>
      <p:sp>
        <p:nvSpPr>
          <p:cNvPr id="431106" name="Rectangle 2"/>
          <p:cNvSpPr>
            <a:spLocks noGrp="1" noChangeArrowheads="1"/>
          </p:cNvSpPr>
          <p:nvPr>
            <p:ph type="title"/>
          </p:nvPr>
        </p:nvSpPr>
        <p:spPr/>
        <p:txBody>
          <a:bodyPr/>
          <a:lstStyle/>
          <a:p>
            <a:pPr>
              <a:defRPr/>
            </a:pPr>
            <a:r>
              <a:rPr lang="en-US" dirty="0"/>
              <a:t>1. The Malthusian Trap</a:t>
            </a:r>
          </a:p>
        </p:txBody>
      </p:sp>
      <p:sp>
        <p:nvSpPr>
          <p:cNvPr id="27655" name="Freeform 3"/>
          <p:cNvSpPr>
            <a:spLocks/>
          </p:cNvSpPr>
          <p:nvPr/>
        </p:nvSpPr>
        <p:spPr bwMode="auto">
          <a:xfrm>
            <a:off x="3045476" y="1717780"/>
            <a:ext cx="7010400" cy="4419600"/>
          </a:xfrm>
          <a:custGeom>
            <a:avLst/>
            <a:gdLst>
              <a:gd name="T0" fmla="*/ 0 w 2737"/>
              <a:gd name="T1" fmla="*/ 0 h 1345"/>
              <a:gd name="T2" fmla="*/ 0 w 2737"/>
              <a:gd name="T3" fmla="*/ 4416314 h 1345"/>
              <a:gd name="T4" fmla="*/ 7007839 w 2737"/>
              <a:gd name="T5" fmla="*/ 4416314 h 1345"/>
              <a:gd name="T6" fmla="*/ 0 60000 65536"/>
              <a:gd name="T7" fmla="*/ 0 60000 65536"/>
              <a:gd name="T8" fmla="*/ 0 60000 65536"/>
              <a:gd name="T9" fmla="*/ 0 w 2737"/>
              <a:gd name="T10" fmla="*/ 0 h 1345"/>
              <a:gd name="T11" fmla="*/ 2737 w 2737"/>
              <a:gd name="T12" fmla="*/ 1345 h 1345"/>
            </a:gdLst>
            <a:ahLst/>
            <a:cxnLst>
              <a:cxn ang="T6">
                <a:pos x="T0" y="T1"/>
              </a:cxn>
              <a:cxn ang="T7">
                <a:pos x="T2" y="T3"/>
              </a:cxn>
              <a:cxn ang="T8">
                <a:pos x="T4" y="T5"/>
              </a:cxn>
            </a:cxnLst>
            <a:rect l="T9" t="T10" r="T11" b="T12"/>
            <a:pathLst>
              <a:path w="2737" h="1345">
                <a:moveTo>
                  <a:pt x="0" y="0"/>
                </a:moveTo>
                <a:lnTo>
                  <a:pt x="0" y="1344"/>
                </a:lnTo>
                <a:lnTo>
                  <a:pt x="2736" y="1344"/>
                </a:lnTo>
              </a:path>
            </a:pathLst>
          </a:custGeom>
          <a:noFill/>
          <a:ln w="38100" cap="rnd">
            <a:solidFill>
              <a:srgbClr val="808080"/>
            </a:solidFill>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39"/>
          <p:cNvGrpSpPr>
            <a:grpSpLocks/>
          </p:cNvGrpSpPr>
          <p:nvPr/>
        </p:nvGrpSpPr>
        <p:grpSpPr bwMode="auto">
          <a:xfrm>
            <a:off x="3291539" y="2144818"/>
            <a:ext cx="5175250" cy="3687762"/>
            <a:chOff x="1163" y="1229"/>
            <a:chExt cx="3260" cy="2323"/>
          </a:xfrm>
        </p:grpSpPr>
        <p:sp>
          <p:nvSpPr>
            <p:cNvPr id="27684" name="Arc 4"/>
            <p:cNvSpPr>
              <a:spLocks/>
            </p:cNvSpPr>
            <p:nvPr/>
          </p:nvSpPr>
          <p:spPr bwMode="auto">
            <a:xfrm>
              <a:off x="1163" y="1229"/>
              <a:ext cx="3260" cy="2323"/>
            </a:xfrm>
            <a:custGeom>
              <a:avLst/>
              <a:gdLst>
                <a:gd name="T0" fmla="*/ 504 w 21074"/>
                <a:gd name="T1" fmla="*/ 55 h 21598"/>
                <a:gd name="T2" fmla="*/ 7 w 21074"/>
                <a:gd name="T3" fmla="*/ 250 h 21598"/>
                <a:gd name="T4" fmla="*/ 0 w 21074"/>
                <a:gd name="T5" fmla="*/ 0 h 21598"/>
                <a:gd name="T6" fmla="*/ 0 60000 65536"/>
                <a:gd name="T7" fmla="*/ 0 60000 65536"/>
                <a:gd name="T8" fmla="*/ 0 60000 65536"/>
                <a:gd name="T9" fmla="*/ 0 w 21074"/>
                <a:gd name="T10" fmla="*/ 0 h 21598"/>
                <a:gd name="T11" fmla="*/ 21074 w 21074"/>
                <a:gd name="T12" fmla="*/ 21598 h 21598"/>
              </a:gdLst>
              <a:ahLst/>
              <a:cxnLst>
                <a:cxn ang="T6">
                  <a:pos x="T0" y="T1"/>
                </a:cxn>
                <a:cxn ang="T7">
                  <a:pos x="T2" y="T3"/>
                </a:cxn>
                <a:cxn ang="T8">
                  <a:pos x="T4" y="T5"/>
                </a:cxn>
              </a:cxnLst>
              <a:rect l="T9" t="T10" r="T11" b="T12"/>
              <a:pathLst>
                <a:path w="21074" h="21598" fill="none" extrusionOk="0">
                  <a:moveTo>
                    <a:pt x="21073" y="4737"/>
                  </a:moveTo>
                  <a:cubicBezTo>
                    <a:pt x="18880" y="14495"/>
                    <a:pt x="10275" y="21470"/>
                    <a:pt x="275" y="21598"/>
                  </a:cubicBezTo>
                </a:path>
                <a:path w="21074" h="21598" stroke="0" extrusionOk="0">
                  <a:moveTo>
                    <a:pt x="21073" y="4737"/>
                  </a:moveTo>
                  <a:cubicBezTo>
                    <a:pt x="18880" y="14495"/>
                    <a:pt x="10275" y="21470"/>
                    <a:pt x="275" y="21598"/>
                  </a:cubicBezTo>
                  <a:lnTo>
                    <a:pt x="0" y="0"/>
                  </a:lnTo>
                  <a:close/>
                </a:path>
              </a:pathLst>
            </a:custGeom>
            <a:noFill/>
            <a:ln w="50800" cap="rnd">
              <a:solidFill>
                <a:schemeClr val="accent3">
                  <a:lumMod val="75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5" name="Rectangle 7"/>
            <p:cNvSpPr>
              <a:spLocks noChangeArrowheads="1"/>
            </p:cNvSpPr>
            <p:nvPr/>
          </p:nvSpPr>
          <p:spPr bwMode="auto">
            <a:xfrm>
              <a:off x="2819" y="3216"/>
              <a:ext cx="8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000" b="1" dirty="0">
                  <a:latin typeface="Arial Narrow" pitchFamily="34" charset="0"/>
                </a:rPr>
                <a:t>Population</a:t>
              </a:r>
            </a:p>
          </p:txBody>
        </p:sp>
      </p:grpSp>
      <p:grpSp>
        <p:nvGrpSpPr>
          <p:cNvPr id="3" name="Group 40"/>
          <p:cNvGrpSpPr>
            <a:grpSpLocks/>
          </p:cNvGrpSpPr>
          <p:nvPr/>
        </p:nvGrpSpPr>
        <p:grpSpPr bwMode="auto">
          <a:xfrm>
            <a:off x="3350277" y="3698980"/>
            <a:ext cx="6638925" cy="736600"/>
            <a:chOff x="1200" y="2208"/>
            <a:chExt cx="4182" cy="464"/>
          </a:xfrm>
        </p:grpSpPr>
        <p:sp>
          <p:nvSpPr>
            <p:cNvPr id="27682" name="Line 5"/>
            <p:cNvSpPr>
              <a:spLocks noChangeShapeType="1"/>
            </p:cNvSpPr>
            <p:nvPr/>
          </p:nvSpPr>
          <p:spPr bwMode="auto">
            <a:xfrm flipV="1">
              <a:off x="1200" y="2208"/>
              <a:ext cx="4182" cy="464"/>
            </a:xfrm>
            <a:prstGeom prst="line">
              <a:avLst/>
            </a:prstGeom>
            <a:noFill/>
            <a:ln w="44450">
              <a:solidFill>
                <a:schemeClr val="accent2">
                  <a:lumMod val="75000"/>
                </a:scheme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3" name="Rectangle 8"/>
            <p:cNvSpPr>
              <a:spLocks noChangeArrowheads="1"/>
            </p:cNvSpPr>
            <p:nvPr/>
          </p:nvSpPr>
          <p:spPr bwMode="auto">
            <a:xfrm>
              <a:off x="1296" y="2294"/>
              <a:ext cx="79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000" b="1">
                  <a:latin typeface="Arial Narrow" pitchFamily="34" charset="0"/>
                </a:rPr>
                <a:t>Resources</a:t>
              </a:r>
            </a:p>
          </p:txBody>
        </p:sp>
      </p:grpSp>
      <p:grpSp>
        <p:nvGrpSpPr>
          <p:cNvPr id="4" name="Group 43"/>
          <p:cNvGrpSpPr>
            <a:grpSpLocks/>
          </p:cNvGrpSpPr>
          <p:nvPr/>
        </p:nvGrpSpPr>
        <p:grpSpPr bwMode="auto">
          <a:xfrm>
            <a:off x="4417076" y="2403581"/>
            <a:ext cx="5562600" cy="1744663"/>
            <a:chOff x="1872" y="1392"/>
            <a:chExt cx="3504" cy="1099"/>
          </a:xfrm>
        </p:grpSpPr>
        <p:sp>
          <p:nvSpPr>
            <p:cNvPr id="27679" name="Line 6"/>
            <p:cNvSpPr>
              <a:spLocks noChangeShapeType="1"/>
            </p:cNvSpPr>
            <p:nvPr/>
          </p:nvSpPr>
          <p:spPr bwMode="auto">
            <a:xfrm flipV="1">
              <a:off x="2784" y="1920"/>
              <a:ext cx="2592" cy="571"/>
            </a:xfrm>
            <a:prstGeom prst="line">
              <a:avLst/>
            </a:prstGeom>
            <a:noFill/>
            <a:ln w="38100">
              <a:solidFill>
                <a:schemeClr val="accent2">
                  <a:lumMod val="75000"/>
                </a:schemeClr>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0" name="Rectangle 13"/>
            <p:cNvSpPr>
              <a:spLocks noChangeArrowheads="1"/>
            </p:cNvSpPr>
            <p:nvPr/>
          </p:nvSpPr>
          <p:spPr bwMode="auto">
            <a:xfrm>
              <a:off x="1872" y="1392"/>
              <a:ext cx="1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b="1" dirty="0">
                  <a:latin typeface="Arial Narrow" pitchFamily="34" charset="0"/>
                </a:rPr>
                <a:t>Technological Innovation</a:t>
              </a:r>
            </a:p>
          </p:txBody>
        </p:sp>
        <p:sp>
          <p:nvSpPr>
            <p:cNvPr id="27681" name="Line 14"/>
            <p:cNvSpPr>
              <a:spLocks noChangeShapeType="1"/>
            </p:cNvSpPr>
            <p:nvPr/>
          </p:nvSpPr>
          <p:spPr bwMode="auto">
            <a:xfrm flipH="1">
              <a:off x="2784" y="1632"/>
              <a:ext cx="96" cy="822"/>
            </a:xfrm>
            <a:prstGeom prst="line">
              <a:avLst/>
            </a:prstGeom>
            <a:noFill/>
            <a:ln w="25400">
              <a:solidFill>
                <a:srgbClr val="80808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659" name="Rectangle 15"/>
          <p:cNvSpPr>
            <a:spLocks noChangeArrowheads="1"/>
          </p:cNvSpPr>
          <p:nvPr/>
        </p:nvSpPr>
        <p:spPr bwMode="auto">
          <a:xfrm>
            <a:off x="9106551" y="6151668"/>
            <a:ext cx="62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b="1" i="0">
                <a:latin typeface="Arial Narrow" pitchFamily="34" charset="0"/>
              </a:rPr>
              <a:t>Time</a:t>
            </a:r>
          </a:p>
        </p:txBody>
      </p:sp>
      <p:grpSp>
        <p:nvGrpSpPr>
          <p:cNvPr id="5" name="Group 45"/>
          <p:cNvGrpSpPr>
            <a:grpSpLocks/>
          </p:cNvGrpSpPr>
          <p:nvPr/>
        </p:nvGrpSpPr>
        <p:grpSpPr bwMode="auto">
          <a:xfrm>
            <a:off x="6245876" y="2403581"/>
            <a:ext cx="3657600" cy="1446213"/>
            <a:chOff x="3024" y="1392"/>
            <a:chExt cx="2304" cy="911"/>
          </a:xfrm>
        </p:grpSpPr>
        <p:sp>
          <p:nvSpPr>
            <p:cNvPr id="27677" name="Line 16"/>
            <p:cNvSpPr>
              <a:spLocks noChangeShapeType="1"/>
            </p:cNvSpPr>
            <p:nvPr/>
          </p:nvSpPr>
          <p:spPr bwMode="auto">
            <a:xfrm flipV="1">
              <a:off x="3504" y="1392"/>
              <a:ext cx="1824" cy="911"/>
            </a:xfrm>
            <a:prstGeom prst="line">
              <a:avLst/>
            </a:prstGeom>
            <a:noFill/>
            <a:ln w="38100">
              <a:solidFill>
                <a:schemeClr val="accent2">
                  <a:lumMod val="75000"/>
                </a:schemeClr>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19"/>
            <p:cNvSpPr>
              <a:spLocks noChangeShapeType="1"/>
            </p:cNvSpPr>
            <p:nvPr/>
          </p:nvSpPr>
          <p:spPr bwMode="auto">
            <a:xfrm>
              <a:off x="3024" y="1632"/>
              <a:ext cx="464" cy="666"/>
            </a:xfrm>
            <a:prstGeom prst="line">
              <a:avLst/>
            </a:prstGeom>
            <a:noFill/>
            <a:ln w="25400">
              <a:solidFill>
                <a:srgbClr val="80808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661" name="Rectangle 21"/>
          <p:cNvSpPr>
            <a:spLocks noChangeArrowheads="1"/>
          </p:cNvSpPr>
          <p:nvPr/>
        </p:nvSpPr>
        <p:spPr bwMode="auto">
          <a:xfrm>
            <a:off x="2573195" y="1394724"/>
            <a:ext cx="9537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b="1" i="0" dirty="0">
                <a:latin typeface="Arial Narrow" pitchFamily="34" charset="0"/>
              </a:rPr>
              <a:t>Quantity</a:t>
            </a:r>
          </a:p>
        </p:txBody>
      </p:sp>
      <p:grpSp>
        <p:nvGrpSpPr>
          <p:cNvPr id="6" name="Group 44"/>
          <p:cNvGrpSpPr>
            <a:grpSpLocks/>
          </p:cNvGrpSpPr>
          <p:nvPr/>
        </p:nvGrpSpPr>
        <p:grpSpPr bwMode="auto">
          <a:xfrm>
            <a:off x="8177864" y="2219430"/>
            <a:ext cx="811212" cy="2012950"/>
            <a:chOff x="4241" y="1276"/>
            <a:chExt cx="511" cy="1268"/>
          </a:xfrm>
        </p:grpSpPr>
        <p:sp>
          <p:nvSpPr>
            <p:cNvPr id="27673" name="Rectangle 12"/>
            <p:cNvSpPr>
              <a:spLocks noChangeArrowheads="1"/>
            </p:cNvSpPr>
            <p:nvPr/>
          </p:nvSpPr>
          <p:spPr bwMode="auto">
            <a:xfrm>
              <a:off x="4241" y="1276"/>
              <a:ext cx="22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dirty="0"/>
                <a:t>t2</a:t>
              </a:r>
            </a:p>
          </p:txBody>
        </p:sp>
        <p:sp>
          <p:nvSpPr>
            <p:cNvPr id="27674" name="Line 31"/>
            <p:cNvSpPr>
              <a:spLocks noChangeShapeType="1"/>
            </p:cNvSpPr>
            <p:nvPr/>
          </p:nvSpPr>
          <p:spPr bwMode="auto">
            <a:xfrm flipV="1">
              <a:off x="4416" y="1392"/>
              <a:ext cx="96" cy="336"/>
            </a:xfrm>
            <a:prstGeom prst="line">
              <a:avLst/>
            </a:prstGeom>
            <a:noFill/>
            <a:ln w="38100">
              <a:solidFill>
                <a:schemeClr val="accent3">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33"/>
            <p:cNvSpPr>
              <a:spLocks noChangeShapeType="1"/>
            </p:cNvSpPr>
            <p:nvPr/>
          </p:nvSpPr>
          <p:spPr bwMode="auto">
            <a:xfrm>
              <a:off x="4512" y="1488"/>
              <a:ext cx="240" cy="1056"/>
            </a:xfrm>
            <a:prstGeom prst="line">
              <a:avLst/>
            </a:prstGeom>
            <a:noFill/>
            <a:ln w="38100">
              <a:solidFill>
                <a:schemeClr val="accent3">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Oval 10"/>
            <p:cNvSpPr>
              <a:spLocks noChangeArrowheads="1"/>
            </p:cNvSpPr>
            <p:nvPr/>
          </p:nvSpPr>
          <p:spPr bwMode="auto">
            <a:xfrm>
              <a:off x="4416" y="1394"/>
              <a:ext cx="142" cy="142"/>
            </a:xfrm>
            <a:prstGeom prst="ellipse">
              <a:avLst/>
            </a:prstGeom>
            <a:solidFill>
              <a:schemeClr val="bg1"/>
            </a:solidFill>
            <a:ln w="25400">
              <a:solidFill>
                <a:schemeClr val="tx1"/>
              </a:solidFill>
              <a:round/>
              <a:headEnd/>
              <a:tailEnd/>
            </a:ln>
          </p:spPr>
          <p:txBody>
            <a:bodyPr wrap="none" anchor="ctr"/>
            <a:lstStyle/>
            <a:p>
              <a:endParaRPr lang="en-US"/>
            </a:p>
          </p:txBody>
        </p:sp>
      </p:grpSp>
      <p:grpSp>
        <p:nvGrpSpPr>
          <p:cNvPr id="7" name="Group 47"/>
          <p:cNvGrpSpPr>
            <a:grpSpLocks/>
          </p:cNvGrpSpPr>
          <p:nvPr/>
        </p:nvGrpSpPr>
        <p:grpSpPr bwMode="auto">
          <a:xfrm>
            <a:off x="8330264" y="1686030"/>
            <a:ext cx="811212" cy="2012950"/>
            <a:chOff x="4337" y="940"/>
            <a:chExt cx="511" cy="1268"/>
          </a:xfrm>
        </p:grpSpPr>
        <p:grpSp>
          <p:nvGrpSpPr>
            <p:cNvPr id="27668" name="Group 46"/>
            <p:cNvGrpSpPr>
              <a:grpSpLocks/>
            </p:cNvGrpSpPr>
            <p:nvPr/>
          </p:nvGrpSpPr>
          <p:grpSpPr bwMode="auto">
            <a:xfrm>
              <a:off x="4337" y="940"/>
              <a:ext cx="511" cy="1268"/>
              <a:chOff x="4337" y="940"/>
              <a:chExt cx="511" cy="1268"/>
            </a:xfrm>
          </p:grpSpPr>
          <p:sp>
            <p:nvSpPr>
              <p:cNvPr id="27670" name="Rectangle 18"/>
              <p:cNvSpPr>
                <a:spLocks noChangeArrowheads="1"/>
              </p:cNvSpPr>
              <p:nvPr/>
            </p:nvSpPr>
            <p:spPr bwMode="auto">
              <a:xfrm>
                <a:off x="4337" y="940"/>
                <a:ext cx="22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dirty="0"/>
                  <a:t>t3</a:t>
                </a:r>
              </a:p>
            </p:txBody>
          </p:sp>
          <p:sp>
            <p:nvSpPr>
              <p:cNvPr id="27671" name="Line 32"/>
              <p:cNvSpPr>
                <a:spLocks noChangeShapeType="1"/>
              </p:cNvSpPr>
              <p:nvPr/>
            </p:nvSpPr>
            <p:spPr bwMode="auto">
              <a:xfrm flipV="1">
                <a:off x="4512" y="1056"/>
                <a:ext cx="96" cy="336"/>
              </a:xfrm>
              <a:prstGeom prst="line">
                <a:avLst/>
              </a:prstGeom>
              <a:noFill/>
              <a:ln w="38100">
                <a:solidFill>
                  <a:schemeClr val="accent3">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34"/>
              <p:cNvSpPr>
                <a:spLocks noChangeShapeType="1"/>
              </p:cNvSpPr>
              <p:nvPr/>
            </p:nvSpPr>
            <p:spPr bwMode="auto">
              <a:xfrm>
                <a:off x="4608" y="1152"/>
                <a:ext cx="240" cy="1056"/>
              </a:xfrm>
              <a:prstGeom prst="line">
                <a:avLst/>
              </a:prstGeom>
              <a:noFill/>
              <a:ln w="38100">
                <a:solidFill>
                  <a:schemeClr val="accent3">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69" name="Oval 17"/>
            <p:cNvSpPr>
              <a:spLocks noChangeArrowheads="1"/>
            </p:cNvSpPr>
            <p:nvPr/>
          </p:nvSpPr>
          <p:spPr bwMode="auto">
            <a:xfrm>
              <a:off x="4514" y="1058"/>
              <a:ext cx="142" cy="142"/>
            </a:xfrm>
            <a:prstGeom prst="ellipse">
              <a:avLst/>
            </a:prstGeom>
            <a:solidFill>
              <a:schemeClr val="bg1"/>
            </a:solidFill>
            <a:ln w="25400">
              <a:solidFill>
                <a:schemeClr val="tx1"/>
              </a:solidFill>
              <a:round/>
              <a:headEnd/>
              <a:tailEnd/>
            </a:ln>
          </p:spPr>
          <p:txBody>
            <a:bodyPr wrap="none" anchor="ctr"/>
            <a:lstStyle/>
            <a:p>
              <a:endParaRPr lang="en-US"/>
            </a:p>
          </p:txBody>
        </p:sp>
      </p:grpSp>
      <p:grpSp>
        <p:nvGrpSpPr>
          <p:cNvPr id="9" name="Group 41"/>
          <p:cNvGrpSpPr>
            <a:grpSpLocks/>
          </p:cNvGrpSpPr>
          <p:nvPr/>
        </p:nvGrpSpPr>
        <p:grpSpPr bwMode="auto">
          <a:xfrm>
            <a:off x="8052452" y="2708380"/>
            <a:ext cx="735013" cy="1676400"/>
            <a:chOff x="4145" y="1584"/>
            <a:chExt cx="463" cy="1056"/>
          </a:xfrm>
        </p:grpSpPr>
        <p:sp>
          <p:nvSpPr>
            <p:cNvPr id="27665" name="Rectangle 11"/>
            <p:cNvSpPr>
              <a:spLocks noChangeArrowheads="1"/>
            </p:cNvSpPr>
            <p:nvPr/>
          </p:nvSpPr>
          <p:spPr bwMode="auto">
            <a:xfrm>
              <a:off x="4145" y="1584"/>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t1</a:t>
              </a:r>
            </a:p>
          </p:txBody>
        </p:sp>
        <p:sp>
          <p:nvSpPr>
            <p:cNvPr id="27666" name="Line 30"/>
            <p:cNvSpPr>
              <a:spLocks noChangeShapeType="1"/>
            </p:cNvSpPr>
            <p:nvPr/>
          </p:nvSpPr>
          <p:spPr bwMode="auto">
            <a:xfrm>
              <a:off x="4416" y="1728"/>
              <a:ext cx="192" cy="912"/>
            </a:xfrm>
            <a:prstGeom prst="line">
              <a:avLst/>
            </a:prstGeom>
            <a:noFill/>
            <a:ln w="508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Oval 9"/>
            <p:cNvSpPr>
              <a:spLocks noChangeArrowheads="1"/>
            </p:cNvSpPr>
            <p:nvPr/>
          </p:nvSpPr>
          <p:spPr bwMode="auto">
            <a:xfrm>
              <a:off x="4320" y="1680"/>
              <a:ext cx="142" cy="142"/>
            </a:xfrm>
            <a:prstGeom prst="ellipse">
              <a:avLst/>
            </a:prstGeom>
            <a:solidFill>
              <a:schemeClr val="bg1"/>
            </a:solidFill>
            <a:ln w="25400">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168083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t>1. The Malthusian Trap</a:t>
            </a:r>
          </a:p>
        </p:txBody>
      </p:sp>
      <p:sp>
        <p:nvSpPr>
          <p:cNvPr id="28675" name="Rectangle 3"/>
          <p:cNvSpPr>
            <a:spLocks noGrp="1" noChangeArrowheads="1"/>
          </p:cNvSpPr>
          <p:nvPr>
            <p:ph idx="1"/>
          </p:nvPr>
        </p:nvSpPr>
        <p:spPr/>
        <p:txBody>
          <a:bodyPr/>
          <a:lstStyle/>
          <a:p>
            <a:pPr eaLnBrk="1" hangingPunct="1"/>
            <a:r>
              <a:rPr lang="en-US" dirty="0"/>
              <a:t>The Malthusian Crisis has not occurred</a:t>
            </a:r>
          </a:p>
          <a:p>
            <a:pPr lvl="1" eaLnBrk="1" hangingPunct="1"/>
            <a:r>
              <a:rPr lang="en-US" dirty="0"/>
              <a:t>Malthus has been criticized on several accounts during the last 200 years.</a:t>
            </a:r>
          </a:p>
          <a:p>
            <a:pPr lvl="1" eaLnBrk="1" hangingPunct="1"/>
            <a:r>
              <a:rPr lang="en-US" dirty="0"/>
              <a:t>Religious view (Protestantism).</a:t>
            </a:r>
          </a:p>
          <a:p>
            <a:pPr lvl="1" eaLnBrk="1" hangingPunct="1"/>
            <a:r>
              <a:rPr lang="en-US" dirty="0"/>
              <a:t>Did not foresee:</a:t>
            </a:r>
          </a:p>
          <a:p>
            <a:pPr lvl="2"/>
            <a:r>
              <a:rPr lang="en-US" dirty="0"/>
              <a:t>Impacts of the industrial revolution on food production.</a:t>
            </a:r>
          </a:p>
          <a:p>
            <a:pPr lvl="2"/>
            <a:r>
              <a:rPr lang="en-US" dirty="0"/>
              <a:t>The opening of mid latitude grasslands (North America, Argentina, Australia).</a:t>
            </a:r>
          </a:p>
          <a:p>
            <a:pPr lvl="2"/>
            <a:r>
              <a:rPr lang="en-US" dirty="0"/>
              <a:t>That technology has a substantial impact on the availability of resources (non-linear growth).</a:t>
            </a:r>
          </a:p>
          <a:p>
            <a:pPr lvl="2" eaLnBrk="1" hangingPunct="1"/>
            <a:r>
              <a:rPr lang="en-US" dirty="0"/>
              <a:t>Changes in the economy that changed the role of children in industrializing societies.</a:t>
            </a:r>
          </a:p>
          <a:p>
            <a:pPr lvl="2" eaLnBrk="1" hangingPunct="1"/>
            <a:r>
              <a:rPr lang="en-US" dirty="0"/>
              <a:t>Declining birth rates; population growth no longer exponential.</a:t>
            </a:r>
          </a:p>
        </p:txBody>
      </p:sp>
      <p:pic>
        <p:nvPicPr>
          <p:cNvPr id="4"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689" y="5586751"/>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96089" y="5586750"/>
            <a:ext cx="4667826" cy="707886"/>
          </a:xfrm>
          <a:prstGeom prst="rect">
            <a:avLst/>
          </a:prstGeom>
          <a:noFill/>
        </p:spPr>
        <p:txBody>
          <a:bodyPr wrap="square" rtlCol="0">
            <a:spAutoFit/>
          </a:bodyPr>
          <a:lstStyle/>
          <a:p>
            <a:r>
              <a:rPr lang="en-US" sz="2000" b="1" dirty="0">
                <a:latin typeface="Agency FB" pitchFamily="34" charset="0"/>
              </a:rPr>
              <a:t>Explain what is a Malthusian trap and why it has not occurred.</a:t>
            </a:r>
          </a:p>
        </p:txBody>
      </p:sp>
    </p:spTree>
    <p:extLst>
      <p:ext uri="{BB962C8B-B14F-4D97-AF65-F5344CB8AC3E}">
        <p14:creationId xmlns:p14="http://schemas.microsoft.com/office/powerpoint/2010/main" val="193918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a:t>A – Population Distribution and Structure</a:t>
            </a:r>
          </a:p>
        </p:txBody>
      </p:sp>
      <p:sp>
        <p:nvSpPr>
          <p:cNvPr id="39940" name="Rectangle 3"/>
          <p:cNvSpPr>
            <a:spLocks noGrp="1" noChangeArrowheads="1"/>
          </p:cNvSpPr>
          <p:nvPr>
            <p:ph type="body" idx="1"/>
          </p:nvPr>
        </p:nvSpPr>
        <p:spPr/>
        <p:txBody>
          <a:bodyPr/>
          <a:lstStyle/>
          <a:p>
            <a:pPr marL="457200" indent="-457200">
              <a:buAutoNum type="arabicPeriod"/>
            </a:pPr>
            <a:r>
              <a:rPr lang="en-US" dirty="0"/>
              <a:t>Global Population Distribution</a:t>
            </a:r>
          </a:p>
          <a:p>
            <a:pPr marL="457200" indent="-457200">
              <a:buAutoNum type="arabicPeriod"/>
            </a:pPr>
            <a:r>
              <a:rPr lang="en-US" dirty="0"/>
              <a:t>Fertility and Mortality</a:t>
            </a:r>
          </a:p>
          <a:p>
            <a:pPr marL="457200" indent="-457200">
              <a:buAutoNum type="arabicPeriod"/>
            </a:pPr>
            <a:r>
              <a:rPr lang="en-US" dirty="0"/>
              <a:t>Population Structure</a:t>
            </a:r>
          </a:p>
        </p:txBody>
      </p:sp>
    </p:spTree>
    <p:extLst>
      <p:ext uri="{BB962C8B-B14F-4D97-AF65-F5344CB8AC3E}">
        <p14:creationId xmlns:p14="http://schemas.microsoft.com/office/powerpoint/2010/main" val="342575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Growth in Population and Grain (Wheat and Rice) Production, 1961-2017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4368650"/>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7797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5" name="Rectangle 7"/>
          <p:cNvSpPr>
            <a:spLocks noGrp="1" noChangeArrowheads="1"/>
          </p:cNvSpPr>
          <p:nvPr>
            <p:ph type="title"/>
          </p:nvPr>
        </p:nvSpPr>
        <p:spPr/>
        <p:txBody>
          <a:bodyPr/>
          <a:lstStyle/>
          <a:p>
            <a:pPr>
              <a:defRPr/>
            </a:pPr>
            <a:r>
              <a:rPr lang="en-US" dirty="0"/>
              <a:t>1. The Malthusian Trap</a:t>
            </a:r>
          </a:p>
        </p:txBody>
      </p:sp>
      <p:sp>
        <p:nvSpPr>
          <p:cNvPr id="4" name="Content Placeholder 3"/>
          <p:cNvSpPr>
            <a:spLocks noGrp="1"/>
          </p:cNvSpPr>
          <p:nvPr>
            <p:ph sz="half" idx="1"/>
          </p:nvPr>
        </p:nvSpPr>
        <p:spPr/>
        <p:txBody>
          <a:bodyPr/>
          <a:lstStyle/>
          <a:p>
            <a:r>
              <a:rPr lang="en-US" sz="2400"/>
              <a:t>Creative pressure</a:t>
            </a:r>
          </a:p>
          <a:p>
            <a:pPr lvl="1"/>
            <a:r>
              <a:rPr lang="en-US" sz="2000"/>
              <a:t>Opposed to the Malthusian perspective.</a:t>
            </a:r>
          </a:p>
          <a:p>
            <a:pPr lvl="1"/>
            <a:r>
              <a:rPr lang="en-US" sz="2000"/>
              <a:t>Often labeled as the economic optimistic view.</a:t>
            </a:r>
          </a:p>
          <a:p>
            <a:pPr lvl="1"/>
            <a:r>
              <a:rPr lang="en-US" sz="2000"/>
              <a:t>Brought forward in the early 1960s.</a:t>
            </a:r>
          </a:p>
          <a:p>
            <a:pPr lvl="1"/>
            <a:r>
              <a:rPr lang="en-US" sz="2000"/>
              <a:t>Population has a positive impact on economic growth.</a:t>
            </a:r>
          </a:p>
          <a:p>
            <a:pPr lvl="1"/>
            <a:r>
              <a:rPr lang="en-US" sz="2000"/>
              <a:t>Resources limited by humanity’s potential to invent.</a:t>
            </a:r>
          </a:p>
          <a:p>
            <a:pPr lvl="1"/>
            <a:r>
              <a:rPr lang="en-US" sz="2000"/>
              <a:t>“Necessity is the mother of all inventions”.</a:t>
            </a:r>
          </a:p>
          <a:p>
            <a:pPr lvl="1"/>
            <a:r>
              <a:rPr lang="en-US" sz="2000"/>
              <a:t>Scarcity and degradation are the sign of market failures.</a:t>
            </a:r>
          </a:p>
          <a:p>
            <a:pPr lvl="1"/>
            <a:r>
              <a:rPr lang="en-US" sz="2000"/>
              <a:t>Population pressure forces the finding of solutions.</a:t>
            </a:r>
            <a:endParaRPr lang="en-US"/>
          </a:p>
        </p:txBody>
      </p:sp>
      <p:sp>
        <p:nvSpPr>
          <p:cNvPr id="5" name="Content Placeholder 4"/>
          <p:cNvSpPr>
            <a:spLocks noGrp="1"/>
          </p:cNvSpPr>
          <p:nvPr>
            <p:ph sz="half" idx="2"/>
          </p:nvPr>
        </p:nvSpPr>
        <p:spPr/>
        <p:txBody>
          <a:bodyPr/>
          <a:lstStyle/>
          <a:p>
            <a:endParaRPr lang="en-US"/>
          </a:p>
        </p:txBody>
      </p:sp>
      <p:sp>
        <p:nvSpPr>
          <p:cNvPr id="43015" name="Rectangle 11"/>
          <p:cNvSpPr>
            <a:spLocks noChangeArrowheads="1"/>
          </p:cNvSpPr>
          <p:nvPr/>
        </p:nvSpPr>
        <p:spPr bwMode="auto">
          <a:xfrm>
            <a:off x="7331364" y="1447800"/>
            <a:ext cx="1981200" cy="609600"/>
          </a:xfrm>
          <a:prstGeom prst="rect">
            <a:avLst/>
          </a:prstGeom>
          <a:solidFill>
            <a:schemeClr val="accent3">
              <a:lumMod val="40000"/>
              <a:lumOff val="60000"/>
            </a:schemeClr>
          </a:solidFill>
          <a:ln w="25400">
            <a:solidFill>
              <a:srgbClr val="808080"/>
            </a:solidFill>
            <a:miter lim="800000"/>
            <a:headEnd/>
            <a:tailEnd/>
          </a:ln>
          <a:effectLst>
            <a:outerShdw blurRad="50800" dist="38100" dir="2700000" algn="tl" rotWithShape="0">
              <a:prstClr val="black">
                <a:alpha val="40000"/>
              </a:prstClr>
            </a:outerShdw>
          </a:effectLst>
        </p:spPr>
        <p:txBody>
          <a:bodyPr anchor="ctr"/>
          <a:lstStyle/>
          <a:p>
            <a:pPr algn="ctr" eaLnBrk="0" hangingPunct="0"/>
            <a:r>
              <a:rPr lang="en-US" b="1" i="0" dirty="0">
                <a:latin typeface="Arial Narrow" pitchFamily="34" charset="0"/>
              </a:rPr>
              <a:t>Demographic growth</a:t>
            </a:r>
          </a:p>
        </p:txBody>
      </p:sp>
      <p:sp>
        <p:nvSpPr>
          <p:cNvPr id="43016" name="Rectangle 12"/>
          <p:cNvSpPr>
            <a:spLocks noChangeArrowheads="1"/>
          </p:cNvSpPr>
          <p:nvPr/>
        </p:nvSpPr>
        <p:spPr bwMode="auto">
          <a:xfrm>
            <a:off x="7255164" y="2438400"/>
            <a:ext cx="2133600" cy="685800"/>
          </a:xfrm>
          <a:prstGeom prst="rect">
            <a:avLst/>
          </a:prstGeom>
          <a:solidFill>
            <a:schemeClr val="accent3">
              <a:lumMod val="40000"/>
              <a:lumOff val="60000"/>
            </a:schemeClr>
          </a:solidFill>
          <a:ln w="25400">
            <a:solidFill>
              <a:srgbClr val="808080"/>
            </a:solidFill>
            <a:miter lim="800000"/>
            <a:headEnd/>
            <a:tailEnd/>
          </a:ln>
          <a:effectLst>
            <a:outerShdw blurRad="50800" dist="38100" dir="2700000" algn="tl" rotWithShape="0">
              <a:prstClr val="black">
                <a:alpha val="40000"/>
              </a:prstClr>
            </a:outerShdw>
          </a:effectLst>
        </p:spPr>
        <p:txBody>
          <a:bodyPr anchor="ctr"/>
          <a:lstStyle/>
          <a:p>
            <a:pPr algn="ctr" eaLnBrk="0" hangingPunct="0"/>
            <a:r>
              <a:rPr lang="en-US" sz="1600" b="1" dirty="0">
                <a:latin typeface="Arial Narrow" pitchFamily="34" charset="0"/>
              </a:rPr>
              <a:t>Higher occupation</a:t>
            </a:r>
          </a:p>
          <a:p>
            <a:pPr algn="ctr" eaLnBrk="0" hangingPunct="0"/>
            <a:r>
              <a:rPr lang="en-US" sz="1600" b="1" dirty="0">
                <a:latin typeface="Arial Narrow" pitchFamily="34" charset="0"/>
              </a:rPr>
              <a:t>densities</a:t>
            </a:r>
          </a:p>
        </p:txBody>
      </p:sp>
      <p:sp>
        <p:nvSpPr>
          <p:cNvPr id="43017" name="Rectangle 13"/>
          <p:cNvSpPr>
            <a:spLocks noChangeArrowheads="1"/>
          </p:cNvSpPr>
          <p:nvPr/>
        </p:nvSpPr>
        <p:spPr bwMode="auto">
          <a:xfrm>
            <a:off x="7178964" y="3581400"/>
            <a:ext cx="2286000" cy="762000"/>
          </a:xfrm>
          <a:prstGeom prst="rect">
            <a:avLst/>
          </a:prstGeom>
          <a:solidFill>
            <a:schemeClr val="accent5">
              <a:lumMod val="40000"/>
              <a:lumOff val="60000"/>
            </a:schemeClr>
          </a:solidFill>
          <a:ln w="25400">
            <a:solidFill>
              <a:srgbClr val="808080"/>
            </a:solidFill>
            <a:miter lim="800000"/>
            <a:headEnd/>
            <a:tailEnd/>
          </a:ln>
          <a:effectLst>
            <a:outerShdw blurRad="50800" dist="38100" dir="2700000" algn="tl" rotWithShape="0">
              <a:prstClr val="black">
                <a:alpha val="40000"/>
              </a:prstClr>
            </a:outerShdw>
          </a:effectLst>
        </p:spPr>
        <p:txBody>
          <a:bodyPr anchor="ctr"/>
          <a:lstStyle/>
          <a:p>
            <a:pPr algn="ctr" eaLnBrk="0" hangingPunct="0"/>
            <a:r>
              <a:rPr lang="en-US" sz="1600" b="1">
                <a:latin typeface="Arial Narrow" pitchFamily="34" charset="0"/>
              </a:rPr>
              <a:t>Pressures to increase</a:t>
            </a:r>
          </a:p>
          <a:p>
            <a:pPr algn="ctr" eaLnBrk="0" hangingPunct="0"/>
            <a:r>
              <a:rPr lang="en-US" sz="1600" b="1">
                <a:latin typeface="Arial Narrow" pitchFamily="34" charset="0"/>
              </a:rPr>
              <a:t>productivity</a:t>
            </a:r>
          </a:p>
        </p:txBody>
      </p:sp>
      <p:sp>
        <p:nvSpPr>
          <p:cNvPr id="43018" name="Rectangle 14"/>
          <p:cNvSpPr>
            <a:spLocks noChangeArrowheads="1"/>
          </p:cNvSpPr>
          <p:nvPr/>
        </p:nvSpPr>
        <p:spPr bwMode="auto">
          <a:xfrm>
            <a:off x="7559964" y="4735514"/>
            <a:ext cx="1524000" cy="522287"/>
          </a:xfrm>
          <a:prstGeom prst="rect">
            <a:avLst/>
          </a:prstGeom>
          <a:solidFill>
            <a:schemeClr val="accent5">
              <a:lumMod val="40000"/>
              <a:lumOff val="60000"/>
            </a:schemeClr>
          </a:solidFill>
          <a:ln w="25400">
            <a:solidFill>
              <a:srgbClr val="808080"/>
            </a:solidFill>
            <a:miter lim="800000"/>
            <a:headEnd/>
            <a:tailEnd/>
          </a:ln>
          <a:effectLst>
            <a:outerShdw blurRad="50800" dist="38100" dir="2700000" algn="tl" rotWithShape="0">
              <a:prstClr val="black">
                <a:alpha val="40000"/>
              </a:prstClr>
            </a:outerShdw>
          </a:effectLst>
        </p:spPr>
        <p:txBody>
          <a:bodyPr anchor="ctr"/>
          <a:lstStyle/>
          <a:p>
            <a:pPr algn="ctr" eaLnBrk="0" hangingPunct="0"/>
            <a:r>
              <a:rPr lang="en-US" b="1" i="0">
                <a:latin typeface="Arial Narrow" pitchFamily="34" charset="0"/>
              </a:rPr>
              <a:t>Innovations</a:t>
            </a:r>
          </a:p>
        </p:txBody>
      </p:sp>
      <p:cxnSp>
        <p:nvCxnSpPr>
          <p:cNvPr id="43019" name="AutoShape 15"/>
          <p:cNvCxnSpPr>
            <a:cxnSpLocks noChangeShapeType="1"/>
            <a:stCxn id="43015" idx="2"/>
            <a:endCxn id="43016" idx="0"/>
          </p:cNvCxnSpPr>
          <p:nvPr/>
        </p:nvCxnSpPr>
        <p:spPr bwMode="auto">
          <a:xfrm>
            <a:off x="8321964" y="2057400"/>
            <a:ext cx="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020" name="AutoShape 16"/>
          <p:cNvCxnSpPr>
            <a:cxnSpLocks noChangeShapeType="1"/>
            <a:stCxn id="43016" idx="2"/>
            <a:endCxn id="43017" idx="0"/>
          </p:cNvCxnSpPr>
          <p:nvPr/>
        </p:nvCxnSpPr>
        <p:spPr bwMode="auto">
          <a:xfrm>
            <a:off x="8321964" y="3124200"/>
            <a:ext cx="0" cy="4572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021" name="AutoShape 17"/>
          <p:cNvCxnSpPr>
            <a:cxnSpLocks noChangeShapeType="1"/>
            <a:stCxn id="43017" idx="2"/>
            <a:endCxn id="43018" idx="0"/>
          </p:cNvCxnSpPr>
          <p:nvPr/>
        </p:nvCxnSpPr>
        <p:spPr bwMode="auto">
          <a:xfrm>
            <a:off x="8321964" y="4343401"/>
            <a:ext cx="0" cy="39211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022" name="AutoShape 18"/>
          <p:cNvCxnSpPr>
            <a:cxnSpLocks noChangeShapeType="1"/>
            <a:stCxn id="43018" idx="2"/>
            <a:endCxn id="43023" idx="0"/>
          </p:cNvCxnSpPr>
          <p:nvPr/>
        </p:nvCxnSpPr>
        <p:spPr bwMode="auto">
          <a:xfrm>
            <a:off x="8321964" y="5257800"/>
            <a:ext cx="0" cy="4572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023" name="Rectangle 19"/>
          <p:cNvSpPr>
            <a:spLocks noChangeArrowheads="1"/>
          </p:cNvSpPr>
          <p:nvPr/>
        </p:nvSpPr>
        <p:spPr bwMode="auto">
          <a:xfrm>
            <a:off x="7178964" y="5715000"/>
            <a:ext cx="2286000" cy="522288"/>
          </a:xfrm>
          <a:prstGeom prst="rect">
            <a:avLst/>
          </a:prstGeom>
          <a:solidFill>
            <a:schemeClr val="accent6">
              <a:lumMod val="40000"/>
              <a:lumOff val="60000"/>
            </a:schemeClr>
          </a:solidFill>
          <a:ln w="25400">
            <a:solidFill>
              <a:srgbClr val="808080"/>
            </a:solidFill>
            <a:miter lim="800000"/>
            <a:headEnd/>
            <a:tailEnd/>
          </a:ln>
          <a:effectLst>
            <a:outerShdw blurRad="50800" dist="38100" dir="2700000" algn="tl" rotWithShape="0">
              <a:prstClr val="black">
                <a:alpha val="40000"/>
              </a:prstClr>
            </a:outerShdw>
          </a:effectLst>
        </p:spPr>
        <p:txBody>
          <a:bodyPr anchor="ctr"/>
          <a:lstStyle/>
          <a:p>
            <a:pPr algn="ctr" eaLnBrk="0" hangingPunct="0"/>
            <a:r>
              <a:rPr lang="en-US" b="1" i="0">
                <a:latin typeface="Arial Narrow" pitchFamily="34" charset="0"/>
              </a:rPr>
              <a:t>Productivity growth</a:t>
            </a:r>
          </a:p>
        </p:txBody>
      </p:sp>
      <p:cxnSp>
        <p:nvCxnSpPr>
          <p:cNvPr id="43024" name="AutoShape 21"/>
          <p:cNvCxnSpPr>
            <a:cxnSpLocks noChangeShapeType="1"/>
            <a:stCxn id="43023" idx="1"/>
            <a:endCxn id="43015" idx="1"/>
          </p:cNvCxnSpPr>
          <p:nvPr/>
        </p:nvCxnSpPr>
        <p:spPr bwMode="auto">
          <a:xfrm rot="10800000" flipH="1">
            <a:off x="7178964" y="1752600"/>
            <a:ext cx="152400" cy="4223544"/>
          </a:xfrm>
          <a:prstGeom prst="bentConnector3">
            <a:avLst>
              <a:gd name="adj1" fmla="val -150000"/>
            </a:avLst>
          </a:prstGeom>
          <a:noFill/>
          <a:ln w="381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3025" name="Text Box 25"/>
          <p:cNvSpPr txBox="1">
            <a:spLocks noChangeArrowheads="1"/>
          </p:cNvSpPr>
          <p:nvPr/>
        </p:nvSpPr>
        <p:spPr bwMode="auto">
          <a:xfrm>
            <a:off x="6460123" y="335056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400" b="1" i="0">
                <a:latin typeface="Arial Narrow" pitchFamily="34" charset="0"/>
              </a:rPr>
              <a:t>?</a:t>
            </a:r>
          </a:p>
        </p:txBody>
      </p:sp>
      <p:sp>
        <p:nvSpPr>
          <p:cNvPr id="43026" name="Text Box 26"/>
          <p:cNvSpPr txBox="1">
            <a:spLocks noChangeArrowheads="1"/>
          </p:cNvSpPr>
          <p:nvPr/>
        </p:nvSpPr>
        <p:spPr bwMode="auto">
          <a:xfrm rot="-5400000">
            <a:off x="9304299" y="1931163"/>
            <a:ext cx="1026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a:latin typeface="Arial Narrow" pitchFamily="34" charset="0"/>
              </a:rPr>
              <a:t>Problem</a:t>
            </a:r>
          </a:p>
        </p:txBody>
      </p:sp>
      <p:sp>
        <p:nvSpPr>
          <p:cNvPr id="43027" name="Text Box 27"/>
          <p:cNvSpPr txBox="1">
            <a:spLocks noChangeArrowheads="1"/>
          </p:cNvSpPr>
          <p:nvPr/>
        </p:nvSpPr>
        <p:spPr bwMode="auto">
          <a:xfrm rot="-5400000">
            <a:off x="9290370" y="4110831"/>
            <a:ext cx="105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dirty="0">
                <a:latin typeface="Arial Narrow" pitchFamily="34" charset="0"/>
              </a:rPr>
              <a:t>Solution</a:t>
            </a:r>
          </a:p>
        </p:txBody>
      </p:sp>
      <p:sp>
        <p:nvSpPr>
          <p:cNvPr id="43028" name="Text Box 28"/>
          <p:cNvSpPr txBox="1">
            <a:spLocks noChangeArrowheads="1"/>
          </p:cNvSpPr>
          <p:nvPr/>
        </p:nvSpPr>
        <p:spPr bwMode="auto">
          <a:xfrm rot="-5400000">
            <a:off x="9269033" y="5514944"/>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a:latin typeface="Arial Narrow" pitchFamily="34" charset="0"/>
              </a:rPr>
              <a:t>Outcome</a:t>
            </a:r>
          </a:p>
        </p:txBody>
      </p:sp>
    </p:spTree>
    <p:extLst>
      <p:ext uri="{BB962C8B-B14F-4D97-AF65-F5344CB8AC3E}">
        <p14:creationId xmlns:p14="http://schemas.microsoft.com/office/powerpoint/2010/main" val="4062639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Malthusian Trap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5681825"/>
              </p:ext>
            </p:extLst>
          </p:nvPr>
        </p:nvGraphicFramePr>
        <p:xfrm>
          <a:off x="1009650" y="1311275"/>
          <a:ext cx="10993439" cy="3307080"/>
        </p:xfrm>
        <a:graphic>
          <a:graphicData uri="http://schemas.openxmlformats.org/drawingml/2006/table">
            <a:tbl>
              <a:tblPr firstRow="1" bandRow="1">
                <a:tableStyleId>{37CE84F3-28C3-443E-9E96-99CF82512B78}</a:tableStyleId>
              </a:tblPr>
              <a:tblGrid>
                <a:gridCol w="2084257">
                  <a:extLst>
                    <a:ext uri="{9D8B030D-6E8A-4147-A177-3AD203B41FA5}">
                      <a16:colId xmlns:a16="http://schemas.microsoft.com/office/drawing/2014/main" val="20000"/>
                    </a:ext>
                  </a:extLst>
                </a:gridCol>
                <a:gridCol w="8909182">
                  <a:extLst>
                    <a:ext uri="{9D8B030D-6E8A-4147-A177-3AD203B41FA5}">
                      <a16:colId xmlns:a16="http://schemas.microsoft.com/office/drawing/2014/main" val="20001"/>
                    </a:ext>
                  </a:extLst>
                </a:gridCol>
              </a:tblGrid>
              <a:tr h="370840">
                <a:tc gridSpan="2">
                  <a:txBody>
                    <a:bodyPr/>
                    <a:lstStyle/>
                    <a:p>
                      <a:r>
                        <a:rPr lang="en-US" sz="1800" dirty="0"/>
                        <a:t>Mitigating Resource Depletion</a:t>
                      </a:r>
                    </a:p>
                  </a:txBody>
                  <a:tcPr marL="121914" marR="121914"/>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800" dirty="0"/>
                        <a:t>Discovery</a:t>
                      </a:r>
                    </a:p>
                  </a:txBody>
                  <a:tcPr marL="121914" marR="121914"/>
                </a:tc>
                <a:tc>
                  <a:txBody>
                    <a:bodyPr/>
                    <a:lstStyle/>
                    <a:p>
                      <a:r>
                        <a:rPr lang="en-US" sz="1800" dirty="0"/>
                        <a:t>An entirely new class of resources is made available. Often adds to existing resources. Offers new economic opportunities.</a:t>
                      </a:r>
                    </a:p>
                  </a:txBody>
                  <a:tcPr marL="121914" marR="121914"/>
                </a:tc>
                <a:extLst>
                  <a:ext uri="{0D108BD9-81ED-4DB2-BD59-A6C34878D82A}">
                    <a16:rowId xmlns:a16="http://schemas.microsoft.com/office/drawing/2014/main" val="10001"/>
                  </a:ext>
                </a:extLst>
              </a:tr>
              <a:tr h="370840">
                <a:tc>
                  <a:txBody>
                    <a:bodyPr/>
                    <a:lstStyle/>
                    <a:p>
                      <a:r>
                        <a:rPr lang="en-US" sz="1800" dirty="0"/>
                        <a:t>Substitution</a:t>
                      </a:r>
                    </a:p>
                  </a:txBody>
                  <a:tcPr marL="121914" marR="121914"/>
                </a:tc>
                <a:tc>
                  <a:txBody>
                    <a:bodyPr/>
                    <a:lstStyle/>
                    <a:p>
                      <a:r>
                        <a:rPr lang="en-US" sz="1800" dirty="0"/>
                        <a:t>An alternative resource is used. Some mineral resources maybe substituted by other, more abundant resources. Composites replacing metals. Fish farming replacing fishing. Telecommunications substituting</a:t>
                      </a:r>
                      <a:r>
                        <a:rPr lang="en-US" sz="1800" baseline="0" dirty="0"/>
                        <a:t> for travel.</a:t>
                      </a:r>
                      <a:endParaRPr lang="en-US" sz="1800" dirty="0"/>
                    </a:p>
                  </a:txBody>
                  <a:tcPr marL="121914" marR="121914"/>
                </a:tc>
                <a:extLst>
                  <a:ext uri="{0D108BD9-81ED-4DB2-BD59-A6C34878D82A}">
                    <a16:rowId xmlns:a16="http://schemas.microsoft.com/office/drawing/2014/main" val="10002"/>
                  </a:ext>
                </a:extLst>
              </a:tr>
              <a:tr h="370840">
                <a:tc>
                  <a:txBody>
                    <a:bodyPr/>
                    <a:lstStyle/>
                    <a:p>
                      <a:r>
                        <a:rPr lang="en-US" sz="1800" dirty="0"/>
                        <a:t>Reduce consumption</a:t>
                      </a:r>
                    </a:p>
                  </a:txBody>
                  <a:tcPr marL="121914" marR="121914"/>
                </a:tc>
                <a:tc>
                  <a:txBody>
                    <a:bodyPr/>
                    <a:lstStyle/>
                    <a:p>
                      <a:r>
                        <a:rPr lang="en-US" sz="1800" dirty="0"/>
                        <a:t>Reducing demand through more efficient use. Reducing demand through coercion.</a:t>
                      </a:r>
                    </a:p>
                  </a:txBody>
                  <a:tcPr marL="121914" marR="121914"/>
                </a:tc>
                <a:extLst>
                  <a:ext uri="{0D108BD9-81ED-4DB2-BD59-A6C34878D82A}">
                    <a16:rowId xmlns:a16="http://schemas.microsoft.com/office/drawing/2014/main" val="10003"/>
                  </a:ext>
                </a:extLst>
              </a:tr>
              <a:tr h="370840">
                <a:tc>
                  <a:txBody>
                    <a:bodyPr/>
                    <a:lstStyle/>
                    <a:p>
                      <a:r>
                        <a:rPr lang="en-US" sz="1800" dirty="0"/>
                        <a:t>Recycling</a:t>
                      </a:r>
                    </a:p>
                  </a:txBody>
                  <a:tcPr marL="121914" marR="121914"/>
                </a:tc>
                <a:tc>
                  <a:txBody>
                    <a:bodyPr/>
                    <a:lstStyle/>
                    <a:p>
                      <a:r>
                        <a:rPr lang="en-US" sz="1800" dirty="0"/>
                        <a:t>The output (waste) becomes an input.</a:t>
                      </a:r>
                    </a:p>
                    <a:p>
                      <a:r>
                        <a:rPr lang="en-US" sz="1800" dirty="0"/>
                        <a:t>Some commodities difficult to recycle.</a:t>
                      </a:r>
                    </a:p>
                  </a:txBody>
                  <a:tcPr marL="121914" marR="121914"/>
                </a:tc>
                <a:extLst>
                  <a:ext uri="{0D108BD9-81ED-4DB2-BD59-A6C34878D82A}">
                    <a16:rowId xmlns:a16="http://schemas.microsoft.com/office/drawing/2014/main" val="10004"/>
                  </a:ext>
                </a:extLst>
              </a:tr>
              <a:tr h="370840">
                <a:tc>
                  <a:txBody>
                    <a:bodyPr/>
                    <a:lstStyle/>
                    <a:p>
                      <a:r>
                        <a:rPr lang="en-US" sz="1800" dirty="0"/>
                        <a:t>Re-use</a:t>
                      </a:r>
                    </a:p>
                  </a:txBody>
                  <a:tcPr marL="121914" marR="121914"/>
                </a:tc>
                <a:tc>
                  <a:txBody>
                    <a:bodyPr/>
                    <a:lstStyle/>
                    <a:p>
                      <a:r>
                        <a:rPr lang="en-US" sz="1800" dirty="0"/>
                        <a:t>Some finished</a:t>
                      </a:r>
                      <a:r>
                        <a:rPr lang="en-US" sz="1800" baseline="0" dirty="0"/>
                        <a:t> goods reused (e.g. clothing, engines, tires).</a:t>
                      </a:r>
                      <a:endParaRPr lang="en-US" sz="1800" dirty="0"/>
                    </a:p>
                  </a:txBody>
                  <a:tcPr marL="121914" marR="12191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7813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3" name="Rectangle 7"/>
          <p:cNvSpPr>
            <a:spLocks noGrp="1" noChangeArrowheads="1"/>
          </p:cNvSpPr>
          <p:nvPr>
            <p:ph type="title"/>
          </p:nvPr>
        </p:nvSpPr>
        <p:spPr/>
        <p:txBody>
          <a:bodyPr/>
          <a:lstStyle/>
          <a:p>
            <a:pPr>
              <a:defRPr/>
            </a:pPr>
            <a:r>
              <a:rPr lang="en-US" dirty="0"/>
              <a:t>1. The Malthusian Trap</a:t>
            </a:r>
          </a:p>
        </p:txBody>
      </p:sp>
      <p:sp>
        <p:nvSpPr>
          <p:cNvPr id="45059" name="Rectangle 8"/>
          <p:cNvSpPr>
            <a:spLocks noGrp="1" noChangeArrowheads="1"/>
          </p:cNvSpPr>
          <p:nvPr>
            <p:ph idx="1"/>
          </p:nvPr>
        </p:nvSpPr>
        <p:spPr/>
        <p:txBody>
          <a:bodyPr/>
          <a:lstStyle/>
          <a:p>
            <a:pPr eaLnBrk="1" hangingPunct="1"/>
            <a:r>
              <a:rPr lang="en-US" dirty="0"/>
              <a:t>Technological innovation and agriculture</a:t>
            </a:r>
          </a:p>
          <a:p>
            <a:pPr lvl="1" eaLnBrk="1" hangingPunct="1"/>
            <a:r>
              <a:rPr lang="en-US" dirty="0"/>
              <a:t>Intensification of agriculture (more output per unit of land).</a:t>
            </a:r>
          </a:p>
          <a:p>
            <a:pPr lvl="1" eaLnBrk="1" hangingPunct="1"/>
            <a:r>
              <a:rPr lang="en-US" dirty="0"/>
              <a:t>Genetically modified crops.</a:t>
            </a:r>
          </a:p>
          <a:p>
            <a:pPr lvl="1"/>
            <a:r>
              <a:rPr lang="en-US" dirty="0"/>
              <a:t>New methods of fertilization; Nitrogen fertilizer (Haber-Bosch process feeds some 3.5 billion humans annually).</a:t>
            </a:r>
          </a:p>
          <a:p>
            <a:pPr lvl="1" eaLnBrk="1" hangingPunct="1"/>
            <a:r>
              <a:rPr lang="en-US" dirty="0"/>
              <a:t>Pesticide use.</a:t>
            </a:r>
          </a:p>
          <a:p>
            <a:pPr lvl="1" eaLnBrk="1" hangingPunct="1"/>
            <a:r>
              <a:rPr lang="en-US" dirty="0"/>
              <a:t>Irrigation.</a:t>
            </a:r>
          </a:p>
          <a:p>
            <a:pPr lvl="1" eaLnBrk="1" hangingPunct="1"/>
            <a:r>
              <a:rPr lang="en-US" dirty="0"/>
              <a:t>Multi-cropping systems in which more than one crop would be realized per year.</a:t>
            </a:r>
          </a:p>
          <a:p>
            <a:pPr lvl="1" eaLnBrk="1" hangingPunct="1"/>
            <a:r>
              <a:rPr lang="en-US" dirty="0"/>
              <a:t>Mechanization and automation.</a:t>
            </a:r>
          </a:p>
          <a:p>
            <a:pPr lvl="1" eaLnBrk="1" hangingPunct="1"/>
            <a:r>
              <a:rPr lang="en-US" dirty="0"/>
              <a:t>Monitoring of inputs with information technologies (weather, humidity, soil).</a:t>
            </a:r>
          </a:p>
          <a:p>
            <a:r>
              <a:rPr lang="en-US" dirty="0"/>
              <a:t>Technological limits</a:t>
            </a:r>
          </a:p>
          <a:p>
            <a:pPr lvl="1"/>
            <a:r>
              <a:rPr lang="en-US" dirty="0"/>
              <a:t>May be available but too expensive for some regions (e.g. desalination).</a:t>
            </a:r>
          </a:p>
          <a:p>
            <a:pPr lvl="1"/>
            <a:r>
              <a:rPr lang="en-US" dirty="0"/>
              <a:t>Limits to yield.</a:t>
            </a:r>
          </a:p>
        </p:txBody>
      </p:sp>
    </p:spTree>
    <p:extLst>
      <p:ext uri="{BB962C8B-B14F-4D97-AF65-F5344CB8AC3E}">
        <p14:creationId xmlns:p14="http://schemas.microsoft.com/office/powerpoint/2010/main" val="2778224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a:defRPr/>
            </a:pPr>
            <a:r>
              <a:rPr lang="en-US" dirty="0"/>
              <a:t>1. The Malthusian Trap</a:t>
            </a:r>
          </a:p>
        </p:txBody>
      </p:sp>
      <p:sp>
        <p:nvSpPr>
          <p:cNvPr id="46083" name="Rectangle 3"/>
          <p:cNvSpPr>
            <a:spLocks noGrp="1" noChangeArrowheads="1"/>
          </p:cNvSpPr>
          <p:nvPr>
            <p:ph idx="1"/>
          </p:nvPr>
        </p:nvSpPr>
        <p:spPr/>
        <p:txBody>
          <a:bodyPr/>
          <a:lstStyle/>
          <a:p>
            <a:pPr eaLnBrk="1" hangingPunct="1"/>
            <a:r>
              <a:rPr lang="en-US" dirty="0"/>
              <a:t>Limits of food production by environmental factors</a:t>
            </a:r>
          </a:p>
          <a:p>
            <a:pPr lvl="1" eaLnBrk="1" hangingPunct="1"/>
            <a:r>
              <a:rPr lang="en-US" dirty="0"/>
              <a:t>Substitution is not possible for many resources.</a:t>
            </a:r>
          </a:p>
          <a:p>
            <a:pPr lvl="1" eaLnBrk="1" hangingPunct="1"/>
            <a:r>
              <a:rPr lang="en-US" dirty="0"/>
              <a:t>Soil exhaustion and erosion.</a:t>
            </a:r>
          </a:p>
          <a:p>
            <a:pPr lvl="1" eaLnBrk="1" hangingPunct="1"/>
            <a:r>
              <a:rPr lang="en-US" dirty="0"/>
              <a:t>Evolutionary factors such as the development of greater resistance to pesticides.</a:t>
            </a:r>
          </a:p>
          <a:p>
            <a:pPr lvl="1" eaLnBrk="1" hangingPunct="1"/>
            <a:r>
              <a:rPr lang="en-US" dirty="0"/>
              <a:t>Climate change.</a:t>
            </a:r>
          </a:p>
          <a:p>
            <a:pPr lvl="1" eaLnBrk="1" hangingPunct="1"/>
            <a:r>
              <a:rPr lang="en-US" dirty="0"/>
              <a:t>Loss of productive soils due to land use conversion to other purposes, such as urbanization.</a:t>
            </a:r>
          </a:p>
          <a:p>
            <a:pPr lvl="1" eaLnBrk="1" hangingPunct="1"/>
            <a:r>
              <a:rPr lang="en-US" dirty="0"/>
              <a:t>Water shortages and pollution.</a:t>
            </a:r>
          </a:p>
        </p:txBody>
      </p:sp>
    </p:spTree>
    <p:extLst>
      <p:ext uri="{BB962C8B-B14F-4D97-AF65-F5344CB8AC3E}">
        <p14:creationId xmlns:p14="http://schemas.microsoft.com/office/powerpoint/2010/main" val="316423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Demographic Transition Theory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27218471"/>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907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85" name="Rectangle 53"/>
          <p:cNvSpPr>
            <a:spLocks noGrp="1" noChangeArrowheads="1"/>
          </p:cNvSpPr>
          <p:nvPr>
            <p:ph type="title"/>
          </p:nvPr>
        </p:nvSpPr>
        <p:spPr/>
        <p:txBody>
          <a:bodyPr/>
          <a:lstStyle/>
          <a:p>
            <a:pPr eaLnBrk="1" hangingPunct="1">
              <a:defRPr/>
            </a:pPr>
            <a:r>
              <a:rPr lang="en-US"/>
              <a:t>Stages in Demographic Transition</a:t>
            </a:r>
          </a:p>
        </p:txBody>
      </p:sp>
      <p:graphicFrame>
        <p:nvGraphicFramePr>
          <p:cNvPr id="607389" name="Group 157"/>
          <p:cNvGraphicFramePr>
            <a:graphicFrameLocks noGrp="1"/>
          </p:cNvGraphicFramePr>
          <p:nvPr>
            <p:ph idx="1"/>
            <p:extLst>
              <p:ext uri="{D42A27DB-BD31-4B8C-83A1-F6EECF244321}">
                <p14:modId xmlns:p14="http://schemas.microsoft.com/office/powerpoint/2010/main" val="2218244567"/>
              </p:ext>
            </p:extLst>
          </p:nvPr>
        </p:nvGraphicFramePr>
        <p:xfrm>
          <a:off x="1009650" y="1311275"/>
          <a:ext cx="10993440" cy="5359720"/>
        </p:xfrm>
        <a:graphic>
          <a:graphicData uri="http://schemas.openxmlformats.org/drawingml/2006/table">
            <a:tbl>
              <a:tblPr firstRow="1" bandRow="1">
                <a:tableStyleId>{37CE84F3-28C3-443E-9E96-99CF82512B78}</a:tableStyleId>
              </a:tblPr>
              <a:tblGrid>
                <a:gridCol w="2748360">
                  <a:extLst>
                    <a:ext uri="{9D8B030D-6E8A-4147-A177-3AD203B41FA5}">
                      <a16:colId xmlns:a16="http://schemas.microsoft.com/office/drawing/2014/main" val="20000"/>
                    </a:ext>
                  </a:extLst>
                </a:gridCol>
                <a:gridCol w="2748360">
                  <a:extLst>
                    <a:ext uri="{9D8B030D-6E8A-4147-A177-3AD203B41FA5}">
                      <a16:colId xmlns:a16="http://schemas.microsoft.com/office/drawing/2014/main" val="20001"/>
                    </a:ext>
                  </a:extLst>
                </a:gridCol>
                <a:gridCol w="2748360">
                  <a:extLst>
                    <a:ext uri="{9D8B030D-6E8A-4147-A177-3AD203B41FA5}">
                      <a16:colId xmlns:a16="http://schemas.microsoft.com/office/drawing/2014/main" val="20002"/>
                    </a:ext>
                  </a:extLst>
                </a:gridCol>
                <a:gridCol w="2748360">
                  <a:extLst>
                    <a:ext uri="{9D8B030D-6E8A-4147-A177-3AD203B41FA5}">
                      <a16:colId xmlns:a16="http://schemas.microsoft.com/office/drawing/2014/main" val="20003"/>
                    </a:ext>
                  </a:extLst>
                </a:gridCol>
              </a:tblGrid>
              <a:tr h="43656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 Preindustrial Society</a:t>
                      </a:r>
                      <a:endParaRPr kumimoji="0" lang="en-US" sz="16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II: Early Industrial Society</a:t>
                      </a:r>
                      <a:endParaRPr kumimoji="0" lang="en-US" sz="16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III: Late Industrial Society</a:t>
                      </a:r>
                      <a:endParaRPr kumimoji="0" lang="en-US" sz="16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IV: Postindustrial Society</a:t>
                      </a:r>
                      <a:endParaRPr kumimoji="0" lang="en-US" sz="16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0"/>
                  </a:ext>
                </a:extLst>
              </a:tr>
              <a:tr h="39846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High birth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High birth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Falling birth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Low birth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1"/>
                  </a:ext>
                </a:extLst>
              </a:tr>
              <a:tr h="212566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No or little Family Planning.</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Parents have many children because few survive.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Many children are needed to work the land.</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Children are a sign of virility.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Religious beliefs and cultural traditions encourage large families.</a:t>
                      </a: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Family Planning.</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Lower infant mortality rates.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Industrialization means less need for labor.</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Increased desire for material possessions and less desire for large families.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Emancipation of women.</a:t>
                      </a: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Children as liabilities instead of assets (no economic contribution as labor).</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Cost more than $250,000 to raise </a:t>
                      </a:r>
                      <a:r>
                        <a:rPr kumimoji="0" lang="en-US" sz="1400" u="none" strike="noStrike" cap="none" normalizeH="0" baseline="0">
                          <a:ln>
                            <a:noFill/>
                          </a:ln>
                          <a:effectLst/>
                        </a:rPr>
                        <a:t>a child.</a:t>
                      </a:r>
                      <a:endParaRPr kumimoji="0" lang="en-US" sz="1400" u="none" strike="noStrike" cap="none" normalizeH="0" baseline="0" dirty="0">
                        <a:ln>
                          <a:noFill/>
                        </a:ln>
                        <a:effectLst/>
                      </a:endParaRPr>
                    </a:p>
                  </a:txBody>
                  <a:tcPr marL="124147" marR="124147" marT="46038" marB="46038" horzOverflow="overflow"/>
                </a:tc>
                <a:extLst>
                  <a:ext uri="{0D108BD9-81ED-4DB2-BD59-A6C34878D82A}">
                    <a16:rowId xmlns:a16="http://schemas.microsoft.com/office/drawing/2014/main" val="10002"/>
                  </a:ext>
                </a:extLst>
              </a:tr>
              <a:tr h="35560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High death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Falling death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Low death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Low death rates</a:t>
                      </a:r>
                      <a:endParaRPr kumimoji="0" lang="en-US" sz="1600" b="1" i="0" u="none" strike="noStrike" cap="none" normalizeH="0" baseline="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3"/>
                  </a:ext>
                </a:extLst>
              </a:tr>
              <a:tr h="1900238">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Disease and plague (e.g. bubonic, cholera, kwashiorkor).</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Famine, uncertain food supplies and poor diet.</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Poor hygiene, no clean water or sewage disposal.</a:t>
                      </a: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Improved medicine.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Improved sanitation and waters supply.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Improvements in food production in terms of quality and quantity.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Improved transport to move food.</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Decrease in child mortality.</a:t>
                      </a: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Modern medicine.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Optimal life expectancy.</a:t>
                      </a:r>
                      <a:endParaRPr kumimoji="0" lang="en-US" sz="14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1459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8" name="Rectangle 4"/>
          <p:cNvSpPr>
            <a:spLocks noGrp="1" noChangeArrowheads="1"/>
          </p:cNvSpPr>
          <p:nvPr>
            <p:ph type="title"/>
          </p:nvPr>
        </p:nvSpPr>
        <p:spPr/>
        <p:txBody>
          <a:bodyPr/>
          <a:lstStyle/>
          <a:p>
            <a:pPr eaLnBrk="1" hangingPunct="1">
              <a:defRPr/>
            </a:pPr>
            <a:r>
              <a:rPr lang="en-US"/>
              <a:t>Survivorship of the British Population, 17</a:t>
            </a:r>
            <a:r>
              <a:rPr lang="en-US" baseline="30000"/>
              <a:t>th</a:t>
            </a:r>
            <a:r>
              <a:rPr lang="en-US"/>
              <a:t> and 20</a:t>
            </a:r>
            <a:r>
              <a:rPr lang="en-US" baseline="30000"/>
              <a:t>th</a:t>
            </a:r>
            <a:r>
              <a:rPr lang="en-US"/>
              <a:t> Centuries</a:t>
            </a:r>
          </a:p>
        </p:txBody>
      </p:sp>
      <p:graphicFrame>
        <p:nvGraphicFramePr>
          <p:cNvPr id="4" name="Object 5"/>
          <p:cNvGraphicFramePr>
            <a:graphicFrameLocks noGrp="1" noChangeAspect="1"/>
          </p:cNvGraphicFramePr>
          <p:nvPr>
            <p:ph idx="1"/>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43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C6EB-009E-4D62-9FBC-64C4214C3D28}"/>
              </a:ext>
            </a:extLst>
          </p:cNvPr>
          <p:cNvSpPr>
            <a:spLocks noGrp="1"/>
          </p:cNvSpPr>
          <p:nvPr>
            <p:ph type="title"/>
          </p:nvPr>
        </p:nvSpPr>
        <p:spPr/>
        <p:txBody>
          <a:bodyPr/>
          <a:lstStyle/>
          <a:p>
            <a:r>
              <a:rPr lang="en-US" dirty="0"/>
              <a:t>Total Fertility Rate, Selected Units, 1960-2019</a:t>
            </a:r>
          </a:p>
        </p:txBody>
      </p:sp>
      <p:graphicFrame>
        <p:nvGraphicFramePr>
          <p:cNvPr id="6" name="Content Placeholder 5">
            <a:extLst>
              <a:ext uri="{FF2B5EF4-FFF2-40B4-BE49-F238E27FC236}">
                <a16:creationId xmlns:a16="http://schemas.microsoft.com/office/drawing/2014/main" id="{A0A10967-17C9-45E5-A078-83FA64D96C3B}"/>
              </a:ext>
            </a:extLst>
          </p:cNvPr>
          <p:cNvGraphicFramePr>
            <a:graphicFrameLocks noGrp="1"/>
          </p:cNvGraphicFramePr>
          <p:nvPr>
            <p:ph idx="1"/>
            <p:extLst>
              <p:ext uri="{D42A27DB-BD31-4B8C-83A1-F6EECF244321}">
                <p14:modId xmlns:p14="http://schemas.microsoft.com/office/powerpoint/2010/main" val="48384803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C:\Users\ecojpr\AppData\Local\Microsoft\Windows\Temporary Internet Files\Content.IE5\H0P94DF5\MC900442072[1].wmf">
            <a:extLst>
              <a:ext uri="{FF2B5EF4-FFF2-40B4-BE49-F238E27FC236}">
                <a16:creationId xmlns:a16="http://schemas.microsoft.com/office/drawing/2014/main" id="{539E2DD8-FB4C-4155-BD80-0E4040E9E7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838" y="202822"/>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BA0B7E-98E9-4FD5-903D-3FF1AB3A15B9}"/>
              </a:ext>
            </a:extLst>
          </p:cNvPr>
          <p:cNvSpPr txBox="1"/>
          <p:nvPr/>
        </p:nvSpPr>
        <p:spPr>
          <a:xfrm>
            <a:off x="8667238" y="80711"/>
            <a:ext cx="3524762" cy="1015663"/>
          </a:xfrm>
          <a:prstGeom prst="rect">
            <a:avLst/>
          </a:prstGeom>
          <a:noFill/>
        </p:spPr>
        <p:txBody>
          <a:bodyPr wrap="square" rtlCol="0">
            <a:spAutoFit/>
          </a:bodyPr>
          <a:lstStyle/>
          <a:p>
            <a:r>
              <a:rPr lang="en-US" sz="2000" b="1" dirty="0">
                <a:latin typeface="Agency FB" pitchFamily="34" charset="0"/>
              </a:rPr>
              <a:t>Explain what is the demographic transition and how it impacts the world’s population.</a:t>
            </a:r>
          </a:p>
        </p:txBody>
      </p:sp>
    </p:spTree>
    <p:extLst>
      <p:ext uri="{BB962C8B-B14F-4D97-AF65-F5344CB8AC3E}">
        <p14:creationId xmlns:p14="http://schemas.microsoft.com/office/powerpoint/2010/main" val="1740689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Global Population (1950-2010) and Growth Scenarios, 2010-2050</a:t>
            </a:r>
          </a:p>
        </p:txBody>
      </p:sp>
      <p:graphicFrame>
        <p:nvGraphicFramePr>
          <p:cNvPr id="8" name="Content Placeholder 4"/>
          <p:cNvGraphicFramePr>
            <a:graphicFrameLocks noGrp="1" noChangeAspect="1"/>
          </p:cNvGraphicFramePr>
          <p:nvPr>
            <p:ph idx="1"/>
            <p:extLst>
              <p:ext uri="{D42A27DB-BD31-4B8C-83A1-F6EECF244321}">
                <p14:modId xmlns:p14="http://schemas.microsoft.com/office/powerpoint/2010/main" val="3748925267"/>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402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4" name="Rectangle 8"/>
          <p:cNvSpPr>
            <a:spLocks noGrp="1" noChangeArrowheads="1"/>
          </p:cNvSpPr>
          <p:nvPr>
            <p:ph type="title"/>
          </p:nvPr>
        </p:nvSpPr>
        <p:spPr/>
        <p:txBody>
          <a:bodyPr/>
          <a:lstStyle/>
          <a:p>
            <a:pPr eaLnBrk="1" hangingPunct="1">
              <a:defRPr/>
            </a:pPr>
            <a:r>
              <a:rPr lang="en-US" dirty="0"/>
              <a:t>World Population, 1000BC-2050AD (in billions)</a:t>
            </a:r>
          </a:p>
        </p:txBody>
      </p:sp>
      <p:graphicFrame>
        <p:nvGraphicFramePr>
          <p:cNvPr id="2" name="Object 9"/>
          <p:cNvGraphicFramePr>
            <a:graphicFrameLocks noGrp="1" noChangeAspect="1"/>
          </p:cNvGraphicFramePr>
          <p:nvPr>
            <p:ph idx="1"/>
            <p:extLst>
              <p:ext uri="{D42A27DB-BD31-4B8C-83A1-F6EECF244321}">
                <p14:modId xmlns:p14="http://schemas.microsoft.com/office/powerpoint/2010/main" val="18205527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904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7D3C9-F977-4037-BAE3-115EC6B7CEAE}"/>
              </a:ext>
            </a:extLst>
          </p:cNvPr>
          <p:cNvSpPr>
            <a:spLocks noGrp="1"/>
          </p:cNvSpPr>
          <p:nvPr>
            <p:ph type="title"/>
          </p:nvPr>
        </p:nvSpPr>
        <p:spPr/>
        <p:txBody>
          <a:bodyPr/>
          <a:lstStyle/>
          <a:p>
            <a:r>
              <a:rPr lang="en-US" dirty="0" err="1"/>
              <a:t>Cornucopians</a:t>
            </a:r>
            <a:r>
              <a:rPr lang="en-US" dirty="0"/>
              <a:t> and Neo-Malthusians</a:t>
            </a:r>
          </a:p>
        </p:txBody>
      </p:sp>
      <p:sp>
        <p:nvSpPr>
          <p:cNvPr id="4" name="Content Placeholder 3">
            <a:extLst>
              <a:ext uri="{FF2B5EF4-FFF2-40B4-BE49-F238E27FC236}">
                <a16:creationId xmlns:a16="http://schemas.microsoft.com/office/drawing/2014/main" id="{1BE8FE2F-E096-4BD0-B334-1D2380B29B6D}"/>
              </a:ext>
            </a:extLst>
          </p:cNvPr>
          <p:cNvSpPr>
            <a:spLocks noGrp="1"/>
          </p:cNvSpPr>
          <p:nvPr>
            <p:ph idx="1"/>
          </p:nvPr>
        </p:nvSpPr>
        <p:spPr/>
        <p:txBody>
          <a:bodyPr/>
          <a:lstStyle/>
          <a:p>
            <a:r>
              <a:rPr lang="en-US" dirty="0" err="1"/>
              <a:t>Cornucopians</a:t>
            </a:r>
            <a:endParaRPr lang="en-US" dirty="0"/>
          </a:p>
          <a:p>
            <a:pPr lvl="1"/>
            <a:r>
              <a:rPr lang="en-US" dirty="0"/>
              <a:t>Those who believe that science and technology can solve resource shortages.</a:t>
            </a:r>
          </a:p>
          <a:p>
            <a:pPr lvl="1"/>
            <a:r>
              <a:rPr lang="en-US" dirty="0"/>
              <a:t>In this view, human beings are our greatest resource rather than a burden to be limited.</a:t>
            </a:r>
          </a:p>
          <a:p>
            <a:r>
              <a:rPr lang="en-US" dirty="0"/>
              <a:t>Neo-Malthusians</a:t>
            </a:r>
          </a:p>
          <a:p>
            <a:pPr lvl="1"/>
            <a:r>
              <a:rPr lang="en-US" dirty="0"/>
              <a:t>Modern-day followers of Thomas Malthus.</a:t>
            </a:r>
          </a:p>
          <a:p>
            <a:pPr lvl="1"/>
            <a:r>
              <a:rPr lang="en-US" dirty="0"/>
              <a:t>Argue that Earth’s support systems are being strained beyond their capacity by the widespread adoption of wasteful Western lifestyles.</a:t>
            </a:r>
          </a:p>
          <a:p>
            <a:pPr lvl="1"/>
            <a:r>
              <a:rPr lang="en-US" dirty="0"/>
              <a:t>Remedy: Birth control and family planning.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F7660-164D-4EC8-BA96-19D04B1A760A}"/>
              </a:ext>
            </a:extLst>
          </p:cNvPr>
          <p:cNvSpPr>
            <a:spLocks noGrp="1"/>
          </p:cNvSpPr>
          <p:nvPr>
            <p:ph type="title"/>
          </p:nvPr>
        </p:nvSpPr>
        <p:spPr/>
        <p:txBody>
          <a:bodyPr/>
          <a:lstStyle/>
          <a:p>
            <a:r>
              <a:rPr lang="en-US" dirty="0"/>
              <a:t>Neo-Malthusian Anti-Natalist Perspective</a:t>
            </a:r>
          </a:p>
        </p:txBody>
      </p:sp>
      <p:sp>
        <p:nvSpPr>
          <p:cNvPr id="5" name="Content Placeholder 4">
            <a:extLst>
              <a:ext uri="{FF2B5EF4-FFF2-40B4-BE49-F238E27FC236}">
                <a16:creationId xmlns:a16="http://schemas.microsoft.com/office/drawing/2014/main" id="{0F3A637C-1489-48B1-A6F1-7861DC9A28E6}"/>
              </a:ext>
            </a:extLst>
          </p:cNvPr>
          <p:cNvSpPr>
            <a:spLocks noGrp="1"/>
          </p:cNvSpPr>
          <p:nvPr>
            <p:ph sz="half" idx="1"/>
          </p:nvPr>
        </p:nvSpPr>
        <p:spPr/>
        <p:txBody>
          <a:bodyPr/>
          <a:lstStyle/>
          <a:p>
            <a:r>
              <a:rPr lang="en-US" sz="2400" dirty="0"/>
              <a:t>Neo-Malthusianism</a:t>
            </a:r>
          </a:p>
          <a:p>
            <a:pPr lvl="1" eaLnBrk="1" hangingPunct="1"/>
            <a:r>
              <a:rPr lang="en-US" sz="2000" dirty="0"/>
              <a:t>Enduring Malthusian view in the contemporary environmental movement:</a:t>
            </a:r>
          </a:p>
          <a:p>
            <a:pPr lvl="2"/>
            <a:r>
              <a:rPr lang="en-US" sz="1600" dirty="0"/>
              <a:t>“every life saved this year in a poor country diminishes the quality of life for subsequent generations.” Paul Ehrlich (The Population Bomb).</a:t>
            </a:r>
          </a:p>
          <a:p>
            <a:endParaRPr lang="en-US" sz="2400" dirty="0"/>
          </a:p>
        </p:txBody>
      </p:sp>
      <p:pic>
        <p:nvPicPr>
          <p:cNvPr id="8" name="Picture 2" descr="Image">
            <a:extLst>
              <a:ext uri="{FF2B5EF4-FFF2-40B4-BE49-F238E27FC236}">
                <a16:creationId xmlns:a16="http://schemas.microsoft.com/office/drawing/2014/main" id="{AF54F8CC-ABE6-49F1-9A83-CE8511F1E1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21749" y="1311275"/>
            <a:ext cx="3968353" cy="52911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233EE8-988D-4731-89C8-71784F0CDE5A}"/>
              </a:ext>
            </a:extLst>
          </p:cNvPr>
          <p:cNvSpPr txBox="1"/>
          <p:nvPr/>
        </p:nvSpPr>
        <p:spPr>
          <a:xfrm>
            <a:off x="7399075" y="6233081"/>
            <a:ext cx="2619855" cy="369332"/>
          </a:xfrm>
          <a:prstGeom prst="rect">
            <a:avLst/>
          </a:prstGeom>
          <a:noFill/>
        </p:spPr>
        <p:txBody>
          <a:bodyPr wrap="square">
            <a:spAutoFit/>
          </a:bodyPr>
          <a:lstStyle/>
          <a:p>
            <a:r>
              <a:rPr lang="en-US" b="1" dirty="0">
                <a:solidFill>
                  <a:schemeClr val="bg1"/>
                </a:solidFill>
                <a:latin typeface="Arial Narrow" panose="020B0606020202030204" pitchFamily="34" charset="0"/>
              </a:rPr>
              <a:t>Future or Climate killer?</a:t>
            </a:r>
          </a:p>
        </p:txBody>
      </p:sp>
    </p:spTree>
    <p:extLst>
      <p:ext uri="{BB962C8B-B14F-4D97-AF65-F5344CB8AC3E}">
        <p14:creationId xmlns:p14="http://schemas.microsoft.com/office/powerpoint/2010/main" val="1286291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a:t>C – Migration</a:t>
            </a:r>
          </a:p>
        </p:txBody>
      </p:sp>
      <p:sp>
        <p:nvSpPr>
          <p:cNvPr id="39940" name="Rectangle 3"/>
          <p:cNvSpPr>
            <a:spLocks noGrp="1" noChangeArrowheads="1"/>
          </p:cNvSpPr>
          <p:nvPr>
            <p:ph type="body" idx="1"/>
          </p:nvPr>
        </p:nvSpPr>
        <p:spPr/>
        <p:txBody>
          <a:bodyPr/>
          <a:lstStyle/>
          <a:p>
            <a:pPr marL="457200" indent="-457200">
              <a:buAutoNum type="arabicPeriod"/>
            </a:pPr>
            <a:r>
              <a:rPr lang="en-US" dirty="0"/>
              <a:t>Causes of Migration</a:t>
            </a:r>
          </a:p>
          <a:p>
            <a:pPr marL="457200" indent="-457200">
              <a:buAutoNum type="arabicPeriod"/>
            </a:pPr>
            <a:r>
              <a:rPr lang="en-US" dirty="0"/>
              <a:t>Patterns of Migration</a:t>
            </a:r>
          </a:p>
        </p:txBody>
      </p:sp>
    </p:spTree>
    <p:extLst>
      <p:ext uri="{BB962C8B-B14F-4D97-AF65-F5344CB8AC3E}">
        <p14:creationId xmlns:p14="http://schemas.microsoft.com/office/powerpoint/2010/main" val="1570038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7" name="Rectangle 9"/>
          <p:cNvSpPr>
            <a:spLocks noGrp="1" noChangeArrowheads="1"/>
          </p:cNvSpPr>
          <p:nvPr>
            <p:ph type="title"/>
          </p:nvPr>
        </p:nvSpPr>
        <p:spPr/>
        <p:txBody>
          <a:bodyPr/>
          <a:lstStyle/>
          <a:p>
            <a:pPr>
              <a:defRPr/>
            </a:pPr>
            <a:r>
              <a:rPr lang="en-US" dirty="0"/>
              <a:t>1. Causes of Migration</a:t>
            </a:r>
          </a:p>
        </p:txBody>
      </p:sp>
      <p:sp>
        <p:nvSpPr>
          <p:cNvPr id="59395" name="Rectangle 10"/>
          <p:cNvSpPr>
            <a:spLocks noGrp="1" noChangeArrowheads="1"/>
          </p:cNvSpPr>
          <p:nvPr>
            <p:ph idx="1"/>
          </p:nvPr>
        </p:nvSpPr>
        <p:spPr/>
        <p:txBody>
          <a:bodyPr/>
          <a:lstStyle/>
          <a:p>
            <a:pPr eaLnBrk="1" hangingPunct="1"/>
            <a:r>
              <a:rPr lang="en-US" dirty="0"/>
              <a:t>Context</a:t>
            </a:r>
          </a:p>
          <a:p>
            <a:pPr lvl="1" eaLnBrk="1" hangingPunct="1"/>
            <a:r>
              <a:rPr lang="en-US" dirty="0"/>
              <a:t>Migrations as the response of individual decision-makers.</a:t>
            </a:r>
          </a:p>
          <a:p>
            <a:pPr lvl="1" eaLnBrk="1" hangingPunct="1"/>
            <a:r>
              <a:rPr lang="en-US" dirty="0"/>
              <a:t>Negative or push factors in his current area of residence.</a:t>
            </a:r>
          </a:p>
          <a:p>
            <a:pPr lvl="1" eaLnBrk="1" hangingPunct="1"/>
            <a:r>
              <a:rPr lang="en-US" dirty="0"/>
              <a:t>Positive or pull factors in the potential destination.</a:t>
            </a:r>
          </a:p>
          <a:p>
            <a:pPr lvl="1" eaLnBrk="1" hangingPunct="1"/>
            <a:r>
              <a:rPr lang="en-US" dirty="0"/>
              <a:t>Intervening obstacles.</a:t>
            </a:r>
          </a:p>
          <a:p>
            <a:pPr eaLnBrk="1" hangingPunct="1"/>
            <a:r>
              <a:rPr lang="en-US" dirty="0"/>
              <a:t>The problem of perception</a:t>
            </a:r>
          </a:p>
          <a:p>
            <a:pPr lvl="1" eaLnBrk="1" hangingPunct="1"/>
            <a:r>
              <a:rPr lang="en-US" dirty="0"/>
              <a:t>Assumes rational behavior on the part of the migrant:</a:t>
            </a:r>
          </a:p>
          <a:p>
            <a:pPr lvl="2" eaLnBrk="1" hangingPunct="1"/>
            <a:r>
              <a:rPr lang="en-US" dirty="0"/>
              <a:t>Not necessarily true since a migrant cannot be truly informed.</a:t>
            </a:r>
          </a:p>
          <a:p>
            <a:pPr lvl="2" eaLnBrk="1" hangingPunct="1"/>
            <a:r>
              <a:rPr lang="en-US" dirty="0"/>
              <a:t>The key word is perception of the pull factors.</a:t>
            </a:r>
          </a:p>
          <a:p>
            <a:pPr lvl="2" eaLnBrk="1" hangingPunct="1"/>
            <a:r>
              <a:rPr lang="en-US" dirty="0"/>
              <a:t>Information is never complete.</a:t>
            </a:r>
          </a:p>
          <a:p>
            <a:pPr lvl="2" eaLnBrk="1" hangingPunct="1"/>
            <a:r>
              <a:rPr lang="en-US" dirty="0"/>
              <a:t>Decisions are made based upon perceptions of reality at the destination relative to the known reality at the source.</a:t>
            </a:r>
          </a:p>
          <a:p>
            <a:pPr lvl="1" eaLnBrk="1" hangingPunct="1"/>
            <a:r>
              <a:rPr lang="en-US" dirty="0"/>
              <a:t>When the migrant’s information is highly inaccurate, a return migration may be one possible outcome.</a:t>
            </a:r>
          </a:p>
        </p:txBody>
      </p:sp>
    </p:spTree>
    <p:extLst>
      <p:ext uri="{BB962C8B-B14F-4D97-AF65-F5344CB8AC3E}">
        <p14:creationId xmlns:p14="http://schemas.microsoft.com/office/powerpoint/2010/main" val="2046534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408" name="Rectangle 24"/>
          <p:cNvSpPr>
            <a:spLocks noGrp="1" noChangeArrowheads="1"/>
          </p:cNvSpPr>
          <p:nvPr>
            <p:ph type="title"/>
          </p:nvPr>
        </p:nvSpPr>
        <p:spPr/>
        <p:txBody>
          <a:bodyPr/>
          <a:lstStyle/>
          <a:p>
            <a:pPr eaLnBrk="1" hangingPunct="1">
              <a:defRPr/>
            </a:pPr>
            <a:r>
              <a:rPr lang="en-US"/>
              <a:t>1. Push - Pull Theory</a:t>
            </a:r>
          </a:p>
        </p:txBody>
      </p:sp>
      <p:graphicFrame>
        <p:nvGraphicFramePr>
          <p:cNvPr id="1040429" name="Group 45"/>
          <p:cNvGraphicFramePr>
            <a:graphicFrameLocks noGrp="1"/>
          </p:cNvGraphicFramePr>
          <p:nvPr>
            <p:ph idx="1"/>
            <p:extLst>
              <p:ext uri="{D42A27DB-BD31-4B8C-83A1-F6EECF244321}">
                <p14:modId xmlns:p14="http://schemas.microsoft.com/office/powerpoint/2010/main" val="518954229"/>
              </p:ext>
            </p:extLst>
          </p:nvPr>
        </p:nvGraphicFramePr>
        <p:xfrm>
          <a:off x="1009650" y="1311275"/>
          <a:ext cx="10993437" cy="5133975"/>
        </p:xfrm>
        <a:graphic>
          <a:graphicData uri="http://schemas.openxmlformats.org/drawingml/2006/table">
            <a:tbl>
              <a:tblPr firstCol="1">
                <a:tableStyleId>{0E3FDE45-AF77-4B5C-9715-49D594BDF05E}</a:tableStyleId>
              </a:tblPr>
              <a:tblGrid>
                <a:gridCol w="3234244">
                  <a:extLst>
                    <a:ext uri="{9D8B030D-6E8A-4147-A177-3AD203B41FA5}">
                      <a16:colId xmlns:a16="http://schemas.microsoft.com/office/drawing/2014/main" val="20000"/>
                    </a:ext>
                  </a:extLst>
                </a:gridCol>
                <a:gridCol w="7759193">
                  <a:extLst>
                    <a:ext uri="{9D8B030D-6E8A-4147-A177-3AD203B41FA5}">
                      <a16:colId xmlns:a16="http://schemas.microsoft.com/office/drawing/2014/main" val="20001"/>
                    </a:ext>
                  </a:extLst>
                </a:gridCol>
              </a:tblGrid>
              <a:tr h="1711325">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dirty="0">
                          <a:ln>
                            <a:noFill/>
                          </a:ln>
                          <a:effectLst/>
                        </a:rPr>
                        <a:t>Push Factors</a:t>
                      </a:r>
                      <a:endParaRPr kumimoji="0" lang="en-US" sz="24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High unemployment and little opportunity.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Poverty.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a:ln>
                            <a:noFill/>
                          </a:ln>
                          <a:effectLst/>
                        </a:rPr>
                        <a:t>High crime and corruption.</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Repression (political, religious).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Recent disaster (drought, earthquake or war).</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0"/>
                  </a:ext>
                </a:extLst>
              </a:tr>
              <a:tr h="1711325">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Pull Factors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2400" b="1" i="0" u="none" strike="noStrike" cap="none" normalizeH="0" baseline="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High job availability and higher wages.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More exciting lifestyle.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Access to social services (healthcare and education).</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Greater safety and security.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1"/>
                  </a:ext>
                </a:extLst>
              </a:tr>
              <a:tr h="1711325">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dirty="0">
                          <a:ln>
                            <a:noFill/>
                          </a:ln>
                          <a:effectLst/>
                        </a:rPr>
                        <a:t>Intervening opportunities</a:t>
                      </a:r>
                      <a:endParaRPr kumimoji="0" lang="en-US" sz="24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Migration costs / transportation.</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Immigration laws and policies of the destination country.</a:t>
                      </a:r>
                      <a:endParaRPr kumimoji="0" lang="en-US" sz="2000" b="0"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2"/>
                  </a:ext>
                </a:extLst>
              </a:tr>
            </a:tbl>
          </a:graphicData>
        </a:graphic>
      </p:graphicFrame>
      <p:pic>
        <p:nvPicPr>
          <p:cNvPr id="4"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939" y="252286"/>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83735" y="252286"/>
            <a:ext cx="4667826" cy="707886"/>
          </a:xfrm>
          <a:prstGeom prst="rect">
            <a:avLst/>
          </a:prstGeom>
          <a:noFill/>
        </p:spPr>
        <p:txBody>
          <a:bodyPr wrap="square" rtlCol="0">
            <a:spAutoFit/>
          </a:bodyPr>
          <a:lstStyle/>
          <a:p>
            <a:r>
              <a:rPr lang="en-US" sz="2000" b="1" dirty="0">
                <a:latin typeface="Agency FB" pitchFamily="34" charset="0"/>
              </a:rPr>
              <a:t>Explain immigration to the United States from the push-pull theory perspective.</a:t>
            </a:r>
          </a:p>
        </p:txBody>
      </p:sp>
    </p:spTree>
    <p:extLst>
      <p:ext uri="{BB962C8B-B14F-4D97-AF65-F5344CB8AC3E}">
        <p14:creationId xmlns:p14="http://schemas.microsoft.com/office/powerpoint/2010/main" val="797546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1026"/>
          <p:cNvSpPr>
            <a:spLocks noGrp="1" noChangeArrowheads="1"/>
          </p:cNvSpPr>
          <p:nvPr>
            <p:ph type="title"/>
          </p:nvPr>
        </p:nvSpPr>
        <p:spPr/>
        <p:txBody>
          <a:bodyPr/>
          <a:lstStyle/>
          <a:p>
            <a:pPr>
              <a:defRPr/>
            </a:pPr>
            <a:r>
              <a:rPr lang="en-US" dirty="0"/>
              <a:t>1. Causes of Migration</a:t>
            </a:r>
          </a:p>
        </p:txBody>
      </p:sp>
      <p:sp>
        <p:nvSpPr>
          <p:cNvPr id="62467" name="Rectangle 1027"/>
          <p:cNvSpPr>
            <a:spLocks noGrp="1" noChangeArrowheads="1"/>
          </p:cNvSpPr>
          <p:nvPr>
            <p:ph type="body" sz="half" idx="2"/>
          </p:nvPr>
        </p:nvSpPr>
        <p:spPr>
          <a:xfrm>
            <a:off x="5335589" y="1447800"/>
            <a:ext cx="5191125" cy="5137150"/>
          </a:xfrm>
        </p:spPr>
        <p:txBody>
          <a:bodyPr/>
          <a:lstStyle/>
          <a:p>
            <a:pPr eaLnBrk="1" hangingPunct="1"/>
            <a:r>
              <a:rPr lang="en-US" sz="2400" dirty="0"/>
              <a:t>Labor mobility</a:t>
            </a:r>
          </a:p>
          <a:p>
            <a:pPr lvl="1" eaLnBrk="1" hangingPunct="1"/>
            <a:r>
              <a:rPr lang="en-US" sz="2000" dirty="0"/>
              <a:t>The primary issue behind migration.</a:t>
            </a:r>
          </a:p>
          <a:p>
            <a:pPr lvl="1" eaLnBrk="1" hangingPunct="1"/>
            <a:r>
              <a:rPr lang="en-US" sz="2000" dirty="0"/>
              <a:t>Notably the case at the national level.</a:t>
            </a:r>
          </a:p>
          <a:p>
            <a:pPr lvl="1" eaLnBrk="1" hangingPunct="1"/>
            <a:r>
              <a:rPr lang="en-US" sz="2000" dirty="0"/>
              <a:t>Equilibrate the geographical differences in labor supply and demand.</a:t>
            </a:r>
          </a:p>
          <a:p>
            <a:pPr lvl="1" eaLnBrk="1" hangingPunct="1"/>
            <a:r>
              <a:rPr lang="en-US" sz="2000" dirty="0"/>
              <a:t>Accelerated with the globalization of the economy.</a:t>
            </a:r>
          </a:p>
          <a:p>
            <a:pPr eaLnBrk="1" hangingPunct="1"/>
            <a:r>
              <a:rPr lang="en-US" sz="2400" dirty="0"/>
              <a:t>Remittances</a:t>
            </a:r>
          </a:p>
          <a:p>
            <a:pPr lvl="1" eaLnBrk="1" hangingPunct="1"/>
            <a:r>
              <a:rPr lang="en-US" sz="2000" dirty="0"/>
              <a:t>Capital sent by workers working abroad to their family / relatives at home.</a:t>
            </a:r>
          </a:p>
          <a:p>
            <a:pPr lvl="1" eaLnBrk="1" hangingPunct="1"/>
            <a:r>
              <a:rPr lang="en-US" sz="2000" dirty="0"/>
              <a:t>$73 billion in 2016 ($85 billion in 2000):</a:t>
            </a:r>
          </a:p>
          <a:p>
            <a:pPr lvl="2" eaLnBrk="1" hangingPunct="1"/>
            <a:r>
              <a:rPr lang="en-US" sz="1800" dirty="0"/>
              <a:t>2</a:t>
            </a:r>
            <a:r>
              <a:rPr lang="en-US" sz="1800" baseline="30000" dirty="0"/>
              <a:t>nd</a:t>
            </a:r>
            <a:r>
              <a:rPr lang="en-US" sz="1800" dirty="0"/>
              <a:t> most important most important source of income for Mexico (after oil and before tourism).</a:t>
            </a:r>
          </a:p>
          <a:p>
            <a:pPr lvl="2" eaLnBrk="1" hangingPunct="1"/>
            <a:r>
              <a:rPr lang="en-US" sz="1800" dirty="0"/>
              <a:t>Now higher than official aid.</a:t>
            </a:r>
          </a:p>
        </p:txBody>
      </p:sp>
      <p:sp>
        <p:nvSpPr>
          <p:cNvPr id="62468" name="Oval 1030"/>
          <p:cNvSpPr>
            <a:spLocks noChangeArrowheads="1"/>
          </p:cNvSpPr>
          <p:nvPr/>
        </p:nvSpPr>
        <p:spPr bwMode="auto">
          <a:xfrm>
            <a:off x="3041650" y="1524000"/>
            <a:ext cx="2057400" cy="2057400"/>
          </a:xfrm>
          <a:prstGeom prst="ellipse">
            <a:avLst/>
          </a:prstGeom>
          <a:solidFill>
            <a:srgbClr val="99CC00"/>
          </a:solidFill>
          <a:ln w="38100">
            <a:solidFill>
              <a:srgbClr val="003300"/>
            </a:solidFill>
            <a:round/>
            <a:headEnd/>
            <a:tailEnd/>
          </a:ln>
        </p:spPr>
        <p:txBody>
          <a:bodyPr wrap="none" anchor="ctr"/>
          <a:lstStyle/>
          <a:p>
            <a:pPr algn="ctr" eaLnBrk="0" hangingPunct="0"/>
            <a:r>
              <a:rPr lang="en-US" sz="2000" b="1">
                <a:latin typeface="Arial Narrow" panose="020B0606020202030204" pitchFamily="34" charset="0"/>
              </a:rPr>
              <a:t>Labor shortages</a:t>
            </a:r>
          </a:p>
          <a:p>
            <a:pPr algn="ctr" eaLnBrk="0" hangingPunct="0"/>
            <a:r>
              <a:rPr lang="en-US" sz="2000" b="1">
                <a:latin typeface="Arial Narrow" panose="020B0606020202030204" pitchFamily="34" charset="0"/>
              </a:rPr>
              <a:t>High wages</a:t>
            </a:r>
          </a:p>
        </p:txBody>
      </p:sp>
      <p:sp>
        <p:nvSpPr>
          <p:cNvPr id="62469" name="Oval 1031"/>
          <p:cNvSpPr>
            <a:spLocks noChangeArrowheads="1"/>
          </p:cNvSpPr>
          <p:nvPr/>
        </p:nvSpPr>
        <p:spPr bwMode="auto">
          <a:xfrm>
            <a:off x="3041650" y="4343400"/>
            <a:ext cx="2057400" cy="2057400"/>
          </a:xfrm>
          <a:prstGeom prst="ellipse">
            <a:avLst/>
          </a:prstGeom>
          <a:solidFill>
            <a:srgbClr val="FFCC00"/>
          </a:solidFill>
          <a:ln w="38100">
            <a:solidFill>
              <a:srgbClr val="800000"/>
            </a:solidFill>
            <a:round/>
            <a:headEnd/>
            <a:tailEnd/>
          </a:ln>
        </p:spPr>
        <p:txBody>
          <a:bodyPr wrap="none" anchor="ctr"/>
          <a:lstStyle/>
          <a:p>
            <a:pPr algn="ctr" eaLnBrk="0" hangingPunct="0"/>
            <a:r>
              <a:rPr lang="en-US" sz="2000" b="1">
                <a:latin typeface="Arial Narrow" panose="020B0606020202030204" pitchFamily="34" charset="0"/>
              </a:rPr>
              <a:t>Surplus labor</a:t>
            </a:r>
          </a:p>
          <a:p>
            <a:pPr algn="ctr" eaLnBrk="0" hangingPunct="0"/>
            <a:r>
              <a:rPr lang="en-US" sz="2000" b="1">
                <a:latin typeface="Arial Narrow" panose="020B0606020202030204" pitchFamily="34" charset="0"/>
              </a:rPr>
              <a:t>Low wages</a:t>
            </a:r>
          </a:p>
        </p:txBody>
      </p:sp>
      <p:sp>
        <p:nvSpPr>
          <p:cNvPr id="62470" name="AutoShape 1032"/>
          <p:cNvSpPr>
            <a:spLocks noChangeArrowheads="1"/>
          </p:cNvSpPr>
          <p:nvPr/>
        </p:nvSpPr>
        <p:spPr bwMode="auto">
          <a:xfrm>
            <a:off x="3727450" y="3429000"/>
            <a:ext cx="685800" cy="1143000"/>
          </a:xfrm>
          <a:prstGeom prst="upArrow">
            <a:avLst>
              <a:gd name="adj1" fmla="val 50000"/>
              <a:gd name="adj2" fmla="val 41667"/>
            </a:avLst>
          </a:prstGeom>
          <a:solidFill>
            <a:schemeClr val="bg1">
              <a:lumMod val="85000"/>
            </a:schemeClr>
          </a:solidFill>
          <a:ln w="19050">
            <a:solidFill>
              <a:schemeClr val="tx1"/>
            </a:solidFill>
            <a:miter lim="800000"/>
            <a:headEnd/>
            <a:tailEnd/>
          </a:ln>
        </p:spPr>
        <p:txBody>
          <a:bodyPr wrap="none" anchor="ctr"/>
          <a:lstStyle/>
          <a:p>
            <a:endParaRPr lang="en-US">
              <a:latin typeface="Arial Narrow" panose="020B0606020202030204" pitchFamily="34" charset="0"/>
            </a:endParaRPr>
          </a:p>
        </p:txBody>
      </p:sp>
      <p:sp>
        <p:nvSpPr>
          <p:cNvPr id="62471" name="Text Box 1033"/>
          <p:cNvSpPr txBox="1">
            <a:spLocks noChangeArrowheads="1"/>
          </p:cNvSpPr>
          <p:nvPr/>
        </p:nvSpPr>
        <p:spPr bwMode="auto">
          <a:xfrm>
            <a:off x="2387600" y="3741739"/>
            <a:ext cx="1319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400" b="1" i="0" dirty="0">
                <a:latin typeface="Arial Narrow" panose="020B0606020202030204" pitchFamily="34" charset="0"/>
              </a:rPr>
              <a:t>Migration</a:t>
            </a:r>
          </a:p>
        </p:txBody>
      </p:sp>
    </p:spTree>
    <p:extLst>
      <p:ext uri="{BB962C8B-B14F-4D97-AF65-F5344CB8AC3E}">
        <p14:creationId xmlns:p14="http://schemas.microsoft.com/office/powerpoint/2010/main" val="1842552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6" name="Rectangle 4"/>
          <p:cNvSpPr>
            <a:spLocks noGrp="1" noChangeArrowheads="1"/>
          </p:cNvSpPr>
          <p:nvPr>
            <p:ph type="title"/>
          </p:nvPr>
        </p:nvSpPr>
        <p:spPr/>
        <p:txBody>
          <a:bodyPr/>
          <a:lstStyle/>
          <a:p>
            <a:pPr eaLnBrk="1" hangingPunct="1">
              <a:defRPr/>
            </a:pPr>
            <a:r>
              <a:rPr lang="en-US" dirty="0"/>
              <a:t>Remittances Received, 1970-2020 (US dollars)</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2696611148"/>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0441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Global Net Migration (2010-2015)</a:t>
            </a:r>
          </a:p>
        </p:txBody>
      </p:sp>
      <p:sp>
        <p:nvSpPr>
          <p:cNvPr id="8" name="Action Button: Document 7" title="Read this Web Page">
            <a:hlinkClick r:id="rId3" highlightClick="1"/>
            <a:extLst>
              <a:ext uri="{FF2B5EF4-FFF2-40B4-BE49-F238E27FC236}">
                <a16:creationId xmlns:a16="http://schemas.microsoft.com/office/drawing/2014/main" id="{53BA0834-22FA-41DC-801B-C63D4CF5A107}"/>
              </a:ext>
            </a:extLst>
          </p:cNvPr>
          <p:cNvSpPr/>
          <p:nvPr/>
        </p:nvSpPr>
        <p:spPr bwMode="auto">
          <a:xfrm>
            <a:off x="211861" y="6149100"/>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9" name="TextBox 8">
            <a:extLst>
              <a:ext uri="{FF2B5EF4-FFF2-40B4-BE49-F238E27FC236}">
                <a16:creationId xmlns:a16="http://schemas.microsoft.com/office/drawing/2014/main" id="{0FC8EA17-0D60-4333-953D-AE154EA81D40}"/>
              </a:ext>
            </a:extLst>
          </p:cNvPr>
          <p:cNvSpPr txBox="1"/>
          <p:nvPr/>
        </p:nvSpPr>
        <p:spPr>
          <a:xfrm>
            <a:off x="869320" y="6353115"/>
            <a:ext cx="1701107" cy="400110"/>
          </a:xfrm>
          <a:prstGeom prst="rect">
            <a:avLst/>
          </a:prstGeom>
          <a:noFill/>
        </p:spPr>
        <p:txBody>
          <a:bodyPr wrap="none" rtlCol="0">
            <a:spAutoFit/>
          </a:bodyPr>
          <a:lstStyle/>
          <a:p>
            <a:r>
              <a:rPr lang="en-US" sz="2000" b="1" dirty="0">
                <a:latin typeface="Agency FB" pitchFamily="34" charset="0"/>
              </a:rPr>
              <a:t>Read this content</a:t>
            </a:r>
          </a:p>
        </p:txBody>
      </p:sp>
      <p:pic>
        <p:nvPicPr>
          <p:cNvPr id="10" name="Picture 9" descr="A picture containing map, text&#10;&#10;Description automatically generated">
            <a:extLst>
              <a:ext uri="{FF2B5EF4-FFF2-40B4-BE49-F238E27FC236}">
                <a16:creationId xmlns:a16="http://schemas.microsoft.com/office/drawing/2014/main" id="{65D73B8E-50DB-44F1-A62A-520F3D688D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82" b="4048"/>
          <a:stretch/>
        </p:blipFill>
        <p:spPr>
          <a:xfrm>
            <a:off x="1007339" y="951581"/>
            <a:ext cx="10972800" cy="5510785"/>
          </a:xfrm>
          <a:prstGeom prst="rect">
            <a:avLst/>
          </a:prstGeom>
        </p:spPr>
      </p:pic>
    </p:spTree>
    <p:extLst>
      <p:ext uri="{BB962C8B-B14F-4D97-AF65-F5344CB8AC3E}">
        <p14:creationId xmlns:p14="http://schemas.microsoft.com/office/powerpoint/2010/main" val="4276497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2. Major International Flows</a:t>
            </a:r>
            <a:endParaRPr lang="en-US" dirty="0"/>
          </a:p>
        </p:txBody>
      </p:sp>
      <p:sp>
        <p:nvSpPr>
          <p:cNvPr id="4" name="Content Placeholder 3"/>
          <p:cNvSpPr>
            <a:spLocks noGrp="1"/>
          </p:cNvSpPr>
          <p:nvPr>
            <p:ph idx="1"/>
          </p:nvPr>
        </p:nvSpPr>
        <p:spPr/>
        <p:txBody>
          <a:bodyPr/>
          <a:lstStyle/>
          <a:p>
            <a:r>
              <a:rPr lang="en-US" dirty="0"/>
              <a:t>Three types of flows</a:t>
            </a:r>
          </a:p>
          <a:p>
            <a:pPr lvl="1"/>
            <a:r>
              <a:rPr lang="en-US" dirty="0"/>
              <a:t>Between developed countries:</a:t>
            </a:r>
          </a:p>
          <a:p>
            <a:pPr lvl="2"/>
            <a:r>
              <a:rPr lang="en-US" dirty="0"/>
              <a:t>Dominated by professionals.</a:t>
            </a:r>
          </a:p>
          <a:p>
            <a:pPr lvl="2"/>
            <a:r>
              <a:rPr lang="en-US" dirty="0"/>
              <a:t>Relative ease of movement for skills on demand.</a:t>
            </a:r>
          </a:p>
          <a:p>
            <a:pPr lvl="1"/>
            <a:r>
              <a:rPr lang="en-US" dirty="0"/>
              <a:t>Between developing countries:</a:t>
            </a:r>
          </a:p>
          <a:p>
            <a:pPr lvl="2"/>
            <a:r>
              <a:rPr lang="en-US" dirty="0"/>
              <a:t>Limited legal migration.</a:t>
            </a:r>
          </a:p>
          <a:p>
            <a:pPr lvl="2"/>
            <a:r>
              <a:rPr lang="en-US" dirty="0"/>
              <a:t>Mostly involve forced migrations (refugees of conflicts).</a:t>
            </a:r>
          </a:p>
          <a:p>
            <a:pPr lvl="1"/>
            <a:r>
              <a:rPr lang="en-US" dirty="0"/>
              <a:t>From developing to developed countries:</a:t>
            </a:r>
          </a:p>
          <a:p>
            <a:pPr lvl="2"/>
            <a:r>
              <a:rPr lang="en-US" dirty="0"/>
              <a:t>The dominant flow.</a:t>
            </a:r>
          </a:p>
          <a:p>
            <a:pPr lvl="2"/>
            <a:r>
              <a:rPr lang="en-US" dirty="0"/>
              <a:t>Highly controlled, resulting in an important illegal / refugees segment.</a:t>
            </a:r>
          </a:p>
          <a:p>
            <a:pPr lvl="2"/>
            <a:r>
              <a:rPr lang="en-US" dirty="0"/>
              <a:t>Controlling number of migrants and the level of qualification.</a:t>
            </a:r>
          </a:p>
          <a:p>
            <a:pPr lvl="2"/>
            <a:r>
              <a:rPr lang="en-US" dirty="0"/>
              <a:t>Humanitarian and family reunification allowances. </a:t>
            </a:r>
          </a:p>
          <a:p>
            <a:pPr lvl="1"/>
            <a:r>
              <a:rPr lang="en-US" dirty="0"/>
              <a:t>A fourth more marginal: from developed to developing:</a:t>
            </a:r>
          </a:p>
          <a:p>
            <a:pPr lvl="2"/>
            <a:r>
              <a:rPr lang="en-US" dirty="0"/>
              <a:t>Professionals.</a:t>
            </a:r>
          </a:p>
          <a:p>
            <a:pPr lvl="2"/>
            <a:r>
              <a:rPr lang="en-US" dirty="0"/>
              <a:t>Retirees.</a:t>
            </a:r>
          </a:p>
          <a:p>
            <a:pPr lvl="2"/>
            <a:r>
              <a:rPr lang="en-US" dirty="0"/>
              <a:t>Returning nationals.</a:t>
            </a:r>
          </a:p>
        </p:txBody>
      </p:sp>
    </p:spTree>
    <p:extLst>
      <p:ext uri="{BB962C8B-B14F-4D97-AF65-F5344CB8AC3E}">
        <p14:creationId xmlns:p14="http://schemas.microsoft.com/office/powerpoint/2010/main" val="1422299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 Major International Flows</a:t>
            </a:r>
            <a:endParaRPr lang="en-US" dirty="0"/>
          </a:p>
        </p:txBody>
      </p:sp>
      <p:sp>
        <p:nvSpPr>
          <p:cNvPr id="6146" name="Rectangle 2"/>
          <p:cNvSpPr>
            <a:spLocks noGrp="1" noChangeArrowheads="1"/>
          </p:cNvSpPr>
          <p:nvPr>
            <p:ph idx="1"/>
          </p:nvPr>
        </p:nvSpPr>
        <p:spPr/>
        <p:txBody>
          <a:bodyPr/>
          <a:lstStyle/>
          <a:p>
            <a:pPr marL="609600" indent="-609600" algn="ctr">
              <a:buNone/>
            </a:pPr>
            <a:r>
              <a:rPr lang="en-US" altLang="lt-LT" sz="1600" dirty="0"/>
              <a:t>World migration 2009–2011 (Gallup International) </a:t>
            </a:r>
          </a:p>
        </p:txBody>
      </p:sp>
      <p:sp>
        <p:nvSpPr>
          <p:cNvPr id="6147" name="Rectangle 4"/>
          <p:cNvSpPr>
            <a:spLocks noChangeArrowheads="1"/>
          </p:cNvSpPr>
          <p:nvPr/>
        </p:nvSpPr>
        <p:spPr bwMode="auto">
          <a:xfrm>
            <a:off x="1524000" y="2229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lt-LT"/>
          </a:p>
        </p:txBody>
      </p:sp>
      <p:sp>
        <p:nvSpPr>
          <p:cNvPr id="6148" name="Rectangle 5"/>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lt-LT"/>
          </a:p>
        </p:txBody>
      </p:sp>
      <p:sp>
        <p:nvSpPr>
          <p:cNvPr id="6149" name="Rectangle 6"/>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lt-LT"/>
          </a:p>
        </p:txBody>
      </p:sp>
      <p:sp>
        <p:nvSpPr>
          <p:cNvPr id="6150" name="Rectangle 7"/>
          <p:cNvSpPr>
            <a:spLocks noChangeArrowheads="1"/>
          </p:cNvSpPr>
          <p:nvPr/>
        </p:nvSpPr>
        <p:spPr bwMode="auto">
          <a:xfrm>
            <a:off x="1524000" y="20679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lt-LT"/>
          </a:p>
        </p:txBody>
      </p:sp>
      <p:sp>
        <p:nvSpPr>
          <p:cNvPr id="6151" name="Rectangle 9"/>
          <p:cNvSpPr>
            <a:spLocks noChangeArrowheads="1"/>
          </p:cNvSpPr>
          <p:nvPr/>
        </p:nvSpPr>
        <p:spPr bwMode="auto">
          <a:xfrm>
            <a:off x="1524000" y="19727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lt-LT"/>
          </a:p>
        </p:txBody>
      </p:sp>
      <p:pic>
        <p:nvPicPr>
          <p:cNvPr id="6153" name="Picture 2" descr="C:\Users\User\Desktop\0000022970-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9" y="1714501"/>
            <a:ext cx="43529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943600" y="5537927"/>
            <a:ext cx="4572000" cy="738664"/>
          </a:xfrm>
          <a:prstGeom prst="rect">
            <a:avLst/>
          </a:prstGeom>
        </p:spPr>
        <p:txBody>
          <a:bodyPr>
            <a:spAutoFit/>
          </a:bodyPr>
          <a:lstStyle/>
          <a:p>
            <a:pPr>
              <a:defRPr/>
            </a:pPr>
            <a:r>
              <a:rPr lang="en-US" sz="1400" dirty="0">
                <a:latin typeface="Arial Narrow" panose="020B0606020202030204" pitchFamily="34" charset="0"/>
              </a:rPr>
              <a:t>North-South: From the United States to Mexico (0.6 million</a:t>
            </a:r>
            <a:r>
              <a:rPr lang="en-US" sz="1400">
                <a:latin typeface="Arial Narrow" panose="020B0606020202030204" pitchFamily="34" charset="0"/>
              </a:rPr>
              <a:t>) and </a:t>
            </a:r>
            <a:r>
              <a:rPr lang="en-US" sz="1400" dirty="0">
                <a:latin typeface="Arial Narrow" panose="020B0606020202030204" pitchFamily="34" charset="0"/>
              </a:rPr>
              <a:t>to South Africa (0.3 million); Germans to Turkey (0.3 million); and Portugal to Brazil (0.2 million).</a:t>
            </a:r>
          </a:p>
        </p:txBody>
      </p:sp>
      <p:sp>
        <p:nvSpPr>
          <p:cNvPr id="16" name="Rectangle 15"/>
          <p:cNvSpPr/>
          <p:nvPr/>
        </p:nvSpPr>
        <p:spPr>
          <a:xfrm>
            <a:off x="8453438" y="1571625"/>
            <a:ext cx="2214562" cy="1815882"/>
          </a:xfrm>
          <a:prstGeom prst="rect">
            <a:avLst/>
          </a:prstGeom>
        </p:spPr>
        <p:txBody>
          <a:bodyPr>
            <a:spAutoFit/>
          </a:bodyPr>
          <a:lstStyle/>
          <a:p>
            <a:pPr>
              <a:defRPr/>
            </a:pPr>
            <a:r>
              <a:rPr lang="en-US" sz="1400" dirty="0">
                <a:latin typeface="Arial Narrow" panose="020B0606020202030204" pitchFamily="34" charset="0"/>
              </a:rPr>
              <a:t>South-South:</a:t>
            </a:r>
            <a:br>
              <a:rPr lang="en-US" sz="1400" dirty="0">
                <a:latin typeface="Arial Narrow" panose="020B0606020202030204" pitchFamily="34" charset="0"/>
              </a:rPr>
            </a:br>
            <a:r>
              <a:rPr lang="en-US" sz="1400" dirty="0">
                <a:latin typeface="Arial Narrow" panose="020B0606020202030204" pitchFamily="34" charset="0"/>
              </a:rPr>
              <a:t>Ukraine to the Russian Federation (3.7 million) and vice versa (3.5 million); followed by Bangladesh to Bhutan; Kazakhstan to the Russian Federation; and Afghanistan to Pakistan.</a:t>
            </a:r>
          </a:p>
        </p:txBody>
      </p:sp>
      <p:sp>
        <p:nvSpPr>
          <p:cNvPr id="17" name="Rectangle 16"/>
          <p:cNvSpPr/>
          <p:nvPr/>
        </p:nvSpPr>
        <p:spPr>
          <a:xfrm>
            <a:off x="1666876" y="1428750"/>
            <a:ext cx="2214563" cy="1600438"/>
          </a:xfrm>
          <a:prstGeom prst="rect">
            <a:avLst/>
          </a:prstGeom>
        </p:spPr>
        <p:txBody>
          <a:bodyPr>
            <a:spAutoFit/>
          </a:bodyPr>
          <a:lstStyle/>
          <a:p>
            <a:pPr>
              <a:defRPr/>
            </a:pPr>
            <a:r>
              <a:rPr lang="en-US" sz="1400" dirty="0">
                <a:latin typeface="Arial Narrow" panose="020B0606020202030204" pitchFamily="34" charset="0"/>
              </a:rPr>
              <a:t>South-North: Mexico to the United States (12.2 million, equal to 6% of the global migrants); followed by Turkey to Germany; and China, the Philippines and India to the United States.</a:t>
            </a:r>
          </a:p>
        </p:txBody>
      </p:sp>
      <p:sp>
        <p:nvSpPr>
          <p:cNvPr id="18" name="Rectangle 17"/>
          <p:cNvSpPr/>
          <p:nvPr/>
        </p:nvSpPr>
        <p:spPr>
          <a:xfrm>
            <a:off x="1631156" y="4534346"/>
            <a:ext cx="2286000" cy="1600438"/>
          </a:xfrm>
          <a:prstGeom prst="rect">
            <a:avLst/>
          </a:prstGeom>
        </p:spPr>
        <p:txBody>
          <a:bodyPr>
            <a:spAutoFit/>
          </a:bodyPr>
          <a:lstStyle/>
          <a:p>
            <a:pPr>
              <a:defRPr/>
            </a:pPr>
            <a:r>
              <a:rPr lang="en-US" sz="1400" dirty="0">
                <a:latin typeface="Arial Narrow" panose="020B0606020202030204" pitchFamily="34" charset="0"/>
              </a:rPr>
              <a:t>North-North: Germany to the United States (1.3 million); followed by the United Kingdom to Australia; and Canada, the Republic of Korea and the United Kingdom to the United States.</a:t>
            </a:r>
          </a:p>
        </p:txBody>
      </p:sp>
    </p:spTree>
    <p:extLst>
      <p:ext uri="{BB962C8B-B14F-4D97-AF65-F5344CB8AC3E}">
        <p14:creationId xmlns:p14="http://schemas.microsoft.com/office/powerpoint/2010/main" val="208786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3" name="Rectangle 7"/>
          <p:cNvSpPr>
            <a:spLocks noGrp="1" noChangeArrowheads="1"/>
          </p:cNvSpPr>
          <p:nvPr>
            <p:ph type="title"/>
          </p:nvPr>
        </p:nvSpPr>
        <p:spPr/>
        <p:txBody>
          <a:bodyPr/>
          <a:lstStyle/>
          <a:p>
            <a:pPr eaLnBrk="1" hangingPunct="1">
              <a:defRPr/>
            </a:pPr>
            <a:r>
              <a:rPr lang="en-US" dirty="0"/>
              <a:t>15 Largest Countries, 2018, 2050 (in millions)</a:t>
            </a:r>
          </a:p>
        </p:txBody>
      </p:sp>
      <p:graphicFrame>
        <p:nvGraphicFramePr>
          <p:cNvPr id="5" name="Object 8"/>
          <p:cNvGraphicFramePr>
            <a:graphicFrameLocks noGrp="1" noChangeAspect="1"/>
          </p:cNvGraphicFramePr>
          <p:nvPr>
            <p:ph idx="1"/>
            <p:extLst>
              <p:ext uri="{D42A27DB-BD31-4B8C-83A1-F6EECF244321}">
                <p14:modId xmlns:p14="http://schemas.microsoft.com/office/powerpoint/2010/main" val="1583685205"/>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989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pPr>
              <a:defRPr/>
            </a:pPr>
            <a:r>
              <a:rPr lang="en-US" dirty="0"/>
              <a:t>2. Patterns of Migration</a:t>
            </a:r>
          </a:p>
        </p:txBody>
      </p:sp>
      <p:sp>
        <p:nvSpPr>
          <p:cNvPr id="57347" name="Rectangle 3"/>
          <p:cNvSpPr>
            <a:spLocks noGrp="1" noChangeArrowheads="1"/>
          </p:cNvSpPr>
          <p:nvPr>
            <p:ph idx="1"/>
          </p:nvPr>
        </p:nvSpPr>
        <p:spPr/>
        <p:txBody>
          <a:bodyPr/>
          <a:lstStyle/>
          <a:p>
            <a:pPr eaLnBrk="1" hangingPunct="1"/>
            <a:r>
              <a:rPr lang="en-US" dirty="0"/>
              <a:t>Growing level of temporary migration schemes</a:t>
            </a:r>
          </a:p>
          <a:p>
            <a:pPr lvl="1" eaLnBrk="1" hangingPunct="1"/>
            <a:r>
              <a:rPr lang="en-US" dirty="0"/>
              <a:t>Work permits.</a:t>
            </a:r>
          </a:p>
          <a:p>
            <a:pPr lvl="1" eaLnBrk="1" hangingPunct="1"/>
            <a:r>
              <a:rPr lang="en-US" dirty="0"/>
              <a:t>More in tune with seasonal and economic cycles.</a:t>
            </a:r>
          </a:p>
          <a:p>
            <a:pPr eaLnBrk="1" hangingPunct="1"/>
            <a:r>
              <a:rPr lang="en-US" dirty="0"/>
              <a:t>Skilled migrants are increasingly sought after</a:t>
            </a:r>
          </a:p>
          <a:p>
            <a:pPr lvl="1" eaLnBrk="1" hangingPunct="1"/>
            <a:r>
              <a:rPr lang="en-US" dirty="0"/>
              <a:t>Lower costs.</a:t>
            </a:r>
          </a:p>
          <a:p>
            <a:pPr lvl="1" eaLnBrk="1" hangingPunct="1"/>
            <a:r>
              <a:rPr lang="en-US" dirty="0"/>
              <a:t>Cannot be easily recruited by another corporation.</a:t>
            </a:r>
          </a:p>
          <a:p>
            <a:pPr eaLnBrk="1" hangingPunct="1"/>
            <a:r>
              <a:rPr lang="en-US" dirty="0"/>
              <a:t>Growing anti-immigration stance in many countries</a:t>
            </a:r>
          </a:p>
          <a:p>
            <a:pPr lvl="1" eaLnBrk="1" hangingPunct="1"/>
            <a:r>
              <a:rPr lang="en-US" dirty="0"/>
              <a:t>Health: carry endemic diseases (e.g. rise of diseases in California).</a:t>
            </a:r>
          </a:p>
          <a:p>
            <a:pPr lvl="1" eaLnBrk="1" hangingPunct="1"/>
            <a:r>
              <a:rPr lang="en-US" dirty="0"/>
              <a:t>Economic: depress wages and increase social burden.</a:t>
            </a:r>
          </a:p>
          <a:p>
            <a:pPr lvl="1" eaLnBrk="1" hangingPunct="1"/>
            <a:r>
              <a:rPr lang="en-US" dirty="0"/>
              <a:t>Nationalism: undermine the cohesion of nation-states.</a:t>
            </a:r>
          </a:p>
          <a:p>
            <a:pPr lvl="1" eaLnBrk="1" hangingPunct="1"/>
            <a:r>
              <a:rPr lang="en-US" dirty="0"/>
              <a:t>Environment: cause additional population burdens.</a:t>
            </a:r>
          </a:p>
        </p:txBody>
      </p:sp>
    </p:spTree>
    <p:extLst>
      <p:ext uri="{BB962C8B-B14F-4D97-AF65-F5344CB8AC3E}">
        <p14:creationId xmlns:p14="http://schemas.microsoft.com/office/powerpoint/2010/main" val="232352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a:t>D – Labor</a:t>
            </a:r>
          </a:p>
        </p:txBody>
      </p:sp>
      <p:sp>
        <p:nvSpPr>
          <p:cNvPr id="39940" name="Rectangle 3"/>
          <p:cNvSpPr>
            <a:spLocks noGrp="1" noChangeArrowheads="1"/>
          </p:cNvSpPr>
          <p:nvPr>
            <p:ph type="body" idx="1"/>
          </p:nvPr>
        </p:nvSpPr>
        <p:spPr/>
        <p:txBody>
          <a:bodyPr/>
          <a:lstStyle/>
          <a:p>
            <a:pPr marL="457200" indent="-457200">
              <a:buAutoNum type="arabicPeriod"/>
            </a:pPr>
            <a:r>
              <a:rPr lang="en-US" dirty="0"/>
              <a:t>Changing nature of work and employment</a:t>
            </a:r>
          </a:p>
          <a:p>
            <a:pPr marL="457200" indent="-457200">
              <a:buAutoNum type="arabicPeriod"/>
            </a:pPr>
            <a:r>
              <a:rPr lang="en-US" dirty="0"/>
              <a:t>Income gaps</a:t>
            </a:r>
          </a:p>
        </p:txBody>
      </p:sp>
    </p:spTree>
    <p:extLst>
      <p:ext uri="{BB962C8B-B14F-4D97-AF65-F5344CB8AC3E}">
        <p14:creationId xmlns:p14="http://schemas.microsoft.com/office/powerpoint/2010/main" val="1919643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CD447-EE49-4FEC-9848-D633424AC519}"/>
              </a:ext>
            </a:extLst>
          </p:cNvPr>
          <p:cNvSpPr>
            <a:spLocks noGrp="1"/>
          </p:cNvSpPr>
          <p:nvPr>
            <p:ph type="title"/>
          </p:nvPr>
        </p:nvSpPr>
        <p:spPr/>
        <p:txBody>
          <a:bodyPr/>
          <a:lstStyle/>
          <a:p>
            <a:r>
              <a:rPr lang="en-US" dirty="0"/>
              <a:t>Changing Nature of Work and Employment</a:t>
            </a:r>
          </a:p>
        </p:txBody>
      </p:sp>
      <p:sp>
        <p:nvSpPr>
          <p:cNvPr id="5" name="Content Placeholder 4">
            <a:extLst>
              <a:ext uri="{FF2B5EF4-FFF2-40B4-BE49-F238E27FC236}">
                <a16:creationId xmlns:a16="http://schemas.microsoft.com/office/drawing/2014/main" id="{1858E161-26B0-4FF2-B3DA-3153255C37BB}"/>
              </a:ext>
            </a:extLst>
          </p:cNvPr>
          <p:cNvSpPr>
            <a:spLocks noGrp="1"/>
          </p:cNvSpPr>
          <p:nvPr>
            <p:ph idx="1"/>
          </p:nvPr>
        </p:nvSpPr>
        <p:spPr/>
        <p:txBody>
          <a:bodyPr/>
          <a:lstStyle/>
          <a:p>
            <a:r>
              <a:rPr lang="en-US" dirty="0"/>
              <a:t>Defining labor</a:t>
            </a:r>
          </a:p>
          <a:p>
            <a:pPr lvl="1"/>
            <a:r>
              <a:rPr lang="en-US" dirty="0"/>
              <a:t>Work is an essential activity.</a:t>
            </a:r>
          </a:p>
          <a:p>
            <a:pPr lvl="2"/>
            <a:r>
              <a:rPr lang="en-US" dirty="0"/>
              <a:t>Provides economic value and meaning (status).</a:t>
            </a:r>
          </a:p>
          <a:p>
            <a:pPr lvl="1"/>
            <a:r>
              <a:rPr lang="en-US" dirty="0"/>
              <a:t>Substantial changes in the nature of work with economic and technological changes.</a:t>
            </a:r>
          </a:p>
          <a:p>
            <a:r>
              <a:rPr lang="en-US" dirty="0"/>
              <a:t>Division of labor</a:t>
            </a:r>
          </a:p>
          <a:p>
            <a:pPr lvl="1"/>
            <a:r>
              <a:rPr lang="en-US" dirty="0"/>
              <a:t>Labor classes based on utility and skills.</a:t>
            </a:r>
          </a:p>
          <a:p>
            <a:pPr lvl="1"/>
            <a:r>
              <a:rPr lang="en-US" dirty="0"/>
              <a:t>Advanced economies have laws concerning employment opportunities.</a:t>
            </a:r>
          </a:p>
          <a:p>
            <a:r>
              <a:rPr lang="en-US" dirty="0"/>
              <a:t>Major drivers</a:t>
            </a:r>
          </a:p>
          <a:p>
            <a:pPr lvl="1"/>
            <a:r>
              <a:rPr lang="en-US" dirty="0"/>
              <a:t>Deindustrialization.</a:t>
            </a:r>
          </a:p>
          <a:p>
            <a:pPr lvl="1"/>
            <a:r>
              <a:rPr lang="en-US" dirty="0"/>
              <a:t>Shift towards services.</a:t>
            </a:r>
          </a:p>
          <a:p>
            <a:pPr lvl="1"/>
            <a:r>
              <a:rPr lang="en-US" dirty="0"/>
              <a:t>Increased automation.</a:t>
            </a:r>
          </a:p>
        </p:txBody>
      </p:sp>
    </p:spTree>
    <p:extLst>
      <p:ext uri="{BB962C8B-B14F-4D97-AF65-F5344CB8AC3E}">
        <p14:creationId xmlns:p14="http://schemas.microsoft.com/office/powerpoint/2010/main" val="988362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5747-9FD2-4381-9086-44FDA4A4F740}"/>
              </a:ext>
            </a:extLst>
          </p:cNvPr>
          <p:cNvSpPr>
            <a:spLocks noGrp="1"/>
          </p:cNvSpPr>
          <p:nvPr>
            <p:ph type="title"/>
          </p:nvPr>
        </p:nvSpPr>
        <p:spPr/>
        <p:txBody>
          <a:bodyPr/>
          <a:lstStyle/>
          <a:p>
            <a:r>
              <a:rPr lang="en-US" dirty="0"/>
              <a:t>Changing Nature of Work and Employment</a:t>
            </a:r>
          </a:p>
        </p:txBody>
      </p:sp>
      <p:sp>
        <p:nvSpPr>
          <p:cNvPr id="3" name="Content Placeholder 2">
            <a:extLst>
              <a:ext uri="{FF2B5EF4-FFF2-40B4-BE49-F238E27FC236}">
                <a16:creationId xmlns:a16="http://schemas.microsoft.com/office/drawing/2014/main" id="{71F3BCF4-E588-4C86-985B-32980F133E8A}"/>
              </a:ext>
            </a:extLst>
          </p:cNvPr>
          <p:cNvSpPr>
            <a:spLocks noGrp="1"/>
          </p:cNvSpPr>
          <p:nvPr>
            <p:ph idx="1"/>
          </p:nvPr>
        </p:nvSpPr>
        <p:spPr/>
        <p:txBody>
          <a:bodyPr/>
          <a:lstStyle/>
          <a:p>
            <a:r>
              <a:rPr lang="en-US" dirty="0"/>
              <a:t>Deindustrialization</a:t>
            </a:r>
          </a:p>
          <a:p>
            <a:pPr lvl="1"/>
            <a:r>
              <a:rPr lang="en-US" dirty="0"/>
              <a:t>Shift in manufacturing employment in advanced economies.</a:t>
            </a:r>
          </a:p>
          <a:p>
            <a:pPr lvl="1"/>
            <a:r>
              <a:rPr lang="en-US" dirty="0"/>
              <a:t>In part due to outsourcing and offshoring.</a:t>
            </a:r>
          </a:p>
          <a:p>
            <a:pPr lvl="1"/>
            <a:r>
              <a:rPr lang="en-US" dirty="0"/>
              <a:t>Often accompanied with a shift towards service sector.</a:t>
            </a:r>
          </a:p>
          <a:p>
            <a:pPr lvl="1"/>
            <a:r>
              <a:rPr lang="en-US" dirty="0"/>
              <a:t>Strong regional variations that mainly impacted regions with higher share of manufacturing.</a:t>
            </a:r>
          </a:p>
          <a:p>
            <a:pPr lvl="1"/>
            <a:r>
              <a:rPr lang="en-US" dirty="0"/>
              <a:t>Lead to skill gaps and difficulties in labor transition (“learn to code”).</a:t>
            </a:r>
          </a:p>
          <a:p>
            <a:pPr lvl="1"/>
            <a:r>
              <a:rPr lang="en-US" dirty="0"/>
              <a:t>Increasingly involves developing economies losing their competitiveness.</a:t>
            </a:r>
          </a:p>
        </p:txBody>
      </p:sp>
    </p:spTree>
    <p:extLst>
      <p:ext uri="{BB962C8B-B14F-4D97-AF65-F5344CB8AC3E}">
        <p14:creationId xmlns:p14="http://schemas.microsoft.com/office/powerpoint/2010/main" val="940271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BD60-8AF5-44A4-B521-DE16083D89C1}"/>
              </a:ext>
            </a:extLst>
          </p:cNvPr>
          <p:cNvSpPr>
            <a:spLocks noGrp="1"/>
          </p:cNvSpPr>
          <p:nvPr>
            <p:ph type="title"/>
          </p:nvPr>
        </p:nvSpPr>
        <p:spPr/>
        <p:txBody>
          <a:bodyPr/>
          <a:lstStyle/>
          <a:p>
            <a:r>
              <a:rPr lang="en-US" dirty="0"/>
              <a:t>Changing Nature of Work and Employment</a:t>
            </a:r>
          </a:p>
        </p:txBody>
      </p:sp>
      <p:sp>
        <p:nvSpPr>
          <p:cNvPr id="3" name="Content Placeholder 2">
            <a:extLst>
              <a:ext uri="{FF2B5EF4-FFF2-40B4-BE49-F238E27FC236}">
                <a16:creationId xmlns:a16="http://schemas.microsoft.com/office/drawing/2014/main" id="{94A8A281-824E-4055-B953-5B8CFBEB3175}"/>
              </a:ext>
            </a:extLst>
          </p:cNvPr>
          <p:cNvSpPr>
            <a:spLocks noGrp="1"/>
          </p:cNvSpPr>
          <p:nvPr>
            <p:ph idx="1"/>
          </p:nvPr>
        </p:nvSpPr>
        <p:spPr/>
        <p:txBody>
          <a:bodyPr/>
          <a:lstStyle/>
          <a:p>
            <a:r>
              <a:rPr lang="en-US" dirty="0"/>
              <a:t>Shift towards services</a:t>
            </a:r>
          </a:p>
          <a:p>
            <a:pPr lvl="1"/>
            <a:r>
              <a:rPr lang="en-US" dirty="0"/>
              <a:t>Less than 10% of the workforce in manufacturing (advanced economies).</a:t>
            </a:r>
          </a:p>
          <a:p>
            <a:pPr lvl="1"/>
            <a:r>
              <a:rPr lang="en-US" dirty="0"/>
              <a:t>Will be further discussed in Topic 8 (Location of services).</a:t>
            </a:r>
          </a:p>
          <a:p>
            <a:pPr lvl="1"/>
            <a:r>
              <a:rPr lang="en-US" dirty="0"/>
              <a:t>The assumption of a knowledge-based economy.</a:t>
            </a:r>
          </a:p>
          <a:p>
            <a:pPr lvl="1"/>
            <a:r>
              <a:rPr lang="en-US" dirty="0"/>
              <a:t>Leads towards a prioritization of higher education, particularly STEM fields.</a:t>
            </a:r>
          </a:p>
          <a:p>
            <a:pPr lvl="1"/>
            <a:r>
              <a:rPr lang="en-US" dirty="0"/>
              <a:t>Lead to a dichotomy in service jobs:</a:t>
            </a:r>
          </a:p>
          <a:p>
            <a:pPr lvl="2"/>
            <a:r>
              <a:rPr lang="en-US" dirty="0"/>
              <a:t>Highly paid high added values service jobs (finance, engineering).</a:t>
            </a:r>
          </a:p>
          <a:p>
            <a:pPr lvl="2"/>
            <a:r>
              <a:rPr lang="en-US" dirty="0"/>
              <a:t>Low paid service jobs in a highly competitive setting (retail, personal services).</a:t>
            </a:r>
          </a:p>
        </p:txBody>
      </p:sp>
    </p:spTree>
    <p:extLst>
      <p:ext uri="{BB962C8B-B14F-4D97-AF65-F5344CB8AC3E}">
        <p14:creationId xmlns:p14="http://schemas.microsoft.com/office/powerpoint/2010/main" val="311449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5B1E-88A2-490D-B35C-9A6B1097211F}"/>
              </a:ext>
            </a:extLst>
          </p:cNvPr>
          <p:cNvSpPr>
            <a:spLocks noGrp="1"/>
          </p:cNvSpPr>
          <p:nvPr>
            <p:ph type="title"/>
          </p:nvPr>
        </p:nvSpPr>
        <p:spPr/>
        <p:txBody>
          <a:bodyPr/>
          <a:lstStyle/>
          <a:p>
            <a:r>
              <a:rPr lang="en-US" dirty="0"/>
              <a:t>Changing Nature of Work and Employment</a:t>
            </a:r>
          </a:p>
        </p:txBody>
      </p:sp>
      <p:sp>
        <p:nvSpPr>
          <p:cNvPr id="3" name="Content Placeholder 2">
            <a:extLst>
              <a:ext uri="{FF2B5EF4-FFF2-40B4-BE49-F238E27FC236}">
                <a16:creationId xmlns:a16="http://schemas.microsoft.com/office/drawing/2014/main" id="{E2E02EE5-7A4A-42C2-B32B-76745B20693A}"/>
              </a:ext>
            </a:extLst>
          </p:cNvPr>
          <p:cNvSpPr>
            <a:spLocks noGrp="1"/>
          </p:cNvSpPr>
          <p:nvPr>
            <p:ph idx="1"/>
          </p:nvPr>
        </p:nvSpPr>
        <p:spPr/>
        <p:txBody>
          <a:bodyPr/>
          <a:lstStyle/>
          <a:p>
            <a:r>
              <a:rPr lang="en-US" dirty="0"/>
              <a:t>Automation</a:t>
            </a:r>
          </a:p>
          <a:p>
            <a:pPr lvl="1"/>
            <a:r>
              <a:rPr lang="en-US" dirty="0"/>
              <a:t>Robotic and information technologies replacing human labor.</a:t>
            </a:r>
          </a:p>
          <a:p>
            <a:pPr lvl="1"/>
            <a:r>
              <a:rPr lang="en-US" dirty="0"/>
              <a:t>Substitution of labor by machines and processes.</a:t>
            </a:r>
          </a:p>
          <a:p>
            <a:pPr lvl="1"/>
            <a:r>
              <a:rPr lang="en-US" dirty="0"/>
              <a:t>Took place since the industrial revolution.</a:t>
            </a:r>
          </a:p>
          <a:p>
            <a:pPr lvl="1"/>
            <a:r>
              <a:rPr lang="en-US" dirty="0"/>
              <a:t>Used to be prevalent in the primary (resource) and secondary sectors (manufacturing).</a:t>
            </a:r>
          </a:p>
          <a:p>
            <a:pPr lvl="1"/>
            <a:r>
              <a:rPr lang="en-US" dirty="0"/>
              <a:t>Impacting the service sectors with increasingly sophisticated tasks.</a:t>
            </a:r>
          </a:p>
          <a:p>
            <a:pPr lvl="1"/>
            <a:r>
              <a:rPr lang="en-US" dirty="0"/>
              <a:t>Declining workforce participation rate.</a:t>
            </a:r>
          </a:p>
        </p:txBody>
      </p:sp>
      <p:pic>
        <p:nvPicPr>
          <p:cNvPr id="4" name="Picture 2" descr="C:\Users\ecojpr\AppData\Local\Microsoft\Windows\Temporary Internet Files\Content.IE5\H0P94DF5\MC900442072[1].wmf">
            <a:extLst>
              <a:ext uri="{FF2B5EF4-FFF2-40B4-BE49-F238E27FC236}">
                <a16:creationId xmlns:a16="http://schemas.microsoft.com/office/drawing/2014/main" id="{914A4668-0BF2-4EFB-8F7E-DD3C6CA0A3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076" y="5764999"/>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0DE433-7DE3-4795-8F71-F5AFE32A33D3}"/>
              </a:ext>
            </a:extLst>
          </p:cNvPr>
          <p:cNvSpPr txBox="1"/>
          <p:nvPr/>
        </p:nvSpPr>
        <p:spPr>
          <a:xfrm>
            <a:off x="7246872" y="5764999"/>
            <a:ext cx="4667826" cy="1015663"/>
          </a:xfrm>
          <a:prstGeom prst="rect">
            <a:avLst/>
          </a:prstGeom>
          <a:noFill/>
        </p:spPr>
        <p:txBody>
          <a:bodyPr wrap="square" rtlCol="0">
            <a:spAutoFit/>
          </a:bodyPr>
          <a:lstStyle/>
          <a:p>
            <a:r>
              <a:rPr lang="en-US" sz="2000" b="1" dirty="0">
                <a:latin typeface="Agency FB" pitchFamily="34" charset="0"/>
              </a:rPr>
              <a:t>What are the main factors explaining the changes in the nature of work in recent years and into the foreseeable future?</a:t>
            </a:r>
          </a:p>
        </p:txBody>
      </p:sp>
    </p:spTree>
    <p:extLst>
      <p:ext uri="{BB962C8B-B14F-4D97-AF65-F5344CB8AC3E}">
        <p14:creationId xmlns:p14="http://schemas.microsoft.com/office/powerpoint/2010/main" val="3965725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F12E-D7CF-4A87-B33F-331CEDF73488}"/>
              </a:ext>
            </a:extLst>
          </p:cNvPr>
          <p:cNvSpPr>
            <a:spLocks noGrp="1"/>
          </p:cNvSpPr>
          <p:nvPr>
            <p:ph type="title"/>
          </p:nvPr>
        </p:nvSpPr>
        <p:spPr/>
        <p:txBody>
          <a:bodyPr/>
          <a:lstStyle/>
          <a:p>
            <a:r>
              <a:rPr lang="en-US" dirty="0"/>
              <a:t>Less Work, More Productivity: Declining Number of Hours per Worker (manufacturing and services)</a:t>
            </a:r>
          </a:p>
        </p:txBody>
      </p:sp>
      <p:pic>
        <p:nvPicPr>
          <p:cNvPr id="9" name="Content Placeholder 8" descr="Chart, line chart&#10;&#10;Description automatically generated">
            <a:extLst>
              <a:ext uri="{FF2B5EF4-FFF2-40B4-BE49-F238E27FC236}">
                <a16:creationId xmlns:a16="http://schemas.microsoft.com/office/drawing/2014/main" id="{A60048FC-0B51-47EB-AB18-BF6E2B6EF3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8480" y="1311275"/>
            <a:ext cx="7495778" cy="5291138"/>
          </a:xfrm>
        </p:spPr>
      </p:pic>
    </p:spTree>
    <p:extLst>
      <p:ext uri="{BB962C8B-B14F-4D97-AF65-F5344CB8AC3E}">
        <p14:creationId xmlns:p14="http://schemas.microsoft.com/office/powerpoint/2010/main" val="273220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259F-208A-4CB5-BECD-BDE471E9D9F1}"/>
              </a:ext>
            </a:extLst>
          </p:cNvPr>
          <p:cNvSpPr>
            <a:spLocks noGrp="1"/>
          </p:cNvSpPr>
          <p:nvPr>
            <p:ph type="title"/>
          </p:nvPr>
        </p:nvSpPr>
        <p:spPr/>
        <p:txBody>
          <a:bodyPr/>
          <a:lstStyle/>
          <a:p>
            <a:r>
              <a:rPr lang="en-US" dirty="0"/>
              <a:t>Probability of Automation by Occupation Group, United States, 2018-2030</a:t>
            </a:r>
          </a:p>
        </p:txBody>
      </p:sp>
      <p:graphicFrame>
        <p:nvGraphicFramePr>
          <p:cNvPr id="6" name="Content Placeholder 5">
            <a:extLst>
              <a:ext uri="{FF2B5EF4-FFF2-40B4-BE49-F238E27FC236}">
                <a16:creationId xmlns:a16="http://schemas.microsoft.com/office/drawing/2014/main" id="{1B5327DE-5182-4CCF-9D28-8FD1E6A8023D}"/>
              </a:ext>
            </a:extLst>
          </p:cNvPr>
          <p:cNvGraphicFramePr>
            <a:graphicFrameLocks noGrp="1"/>
          </p:cNvGraphicFramePr>
          <p:nvPr>
            <p:ph idx="1"/>
            <p:extLst>
              <p:ext uri="{D42A27DB-BD31-4B8C-83A1-F6EECF244321}">
                <p14:modId xmlns:p14="http://schemas.microsoft.com/office/powerpoint/2010/main" val="3254895615"/>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36C7991-8B1C-4B6C-9764-BBCFE7F6459D}"/>
              </a:ext>
            </a:extLst>
          </p:cNvPr>
          <p:cNvSpPr txBox="1"/>
          <p:nvPr/>
        </p:nvSpPr>
        <p:spPr>
          <a:xfrm>
            <a:off x="11367402" y="6233081"/>
            <a:ext cx="604653" cy="369332"/>
          </a:xfrm>
          <a:prstGeom prst="rect">
            <a:avLst/>
          </a:prstGeom>
          <a:noFill/>
        </p:spPr>
        <p:txBody>
          <a:bodyPr wrap="none" rtlCol="0">
            <a:spAutoFit/>
          </a:bodyPr>
          <a:lstStyle/>
          <a:p>
            <a:r>
              <a:rPr lang="en-US" b="1" dirty="0"/>
              <a:t>High</a:t>
            </a:r>
          </a:p>
        </p:txBody>
      </p:sp>
      <p:sp>
        <p:nvSpPr>
          <p:cNvPr id="5" name="TextBox 4">
            <a:extLst>
              <a:ext uri="{FF2B5EF4-FFF2-40B4-BE49-F238E27FC236}">
                <a16:creationId xmlns:a16="http://schemas.microsoft.com/office/drawing/2014/main" id="{6A67149F-F56C-4431-AA0B-87091218B5FD}"/>
              </a:ext>
            </a:extLst>
          </p:cNvPr>
          <p:cNvSpPr txBox="1"/>
          <p:nvPr/>
        </p:nvSpPr>
        <p:spPr>
          <a:xfrm>
            <a:off x="11367402" y="1311275"/>
            <a:ext cx="562975" cy="369332"/>
          </a:xfrm>
          <a:prstGeom prst="rect">
            <a:avLst/>
          </a:prstGeom>
          <a:noFill/>
        </p:spPr>
        <p:txBody>
          <a:bodyPr wrap="none" rtlCol="0">
            <a:spAutoFit/>
          </a:bodyPr>
          <a:lstStyle/>
          <a:p>
            <a:r>
              <a:rPr lang="en-US" b="1" dirty="0"/>
              <a:t>Low</a:t>
            </a:r>
          </a:p>
        </p:txBody>
      </p:sp>
    </p:spTree>
    <p:extLst>
      <p:ext uri="{BB962C8B-B14F-4D97-AF65-F5344CB8AC3E}">
        <p14:creationId xmlns:p14="http://schemas.microsoft.com/office/powerpoint/2010/main" val="1968091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The Rising Role of Females in the Labor Force (United States)</a:t>
            </a:r>
          </a:p>
        </p:txBody>
      </p:sp>
      <p:pic>
        <p:nvPicPr>
          <p:cNvPr id="1026" name="Picture 2" descr="Image result for labor force participation rate married women">
            <a:extLst>
              <a:ext uri="{FF2B5EF4-FFF2-40B4-BE49-F238E27FC236}">
                <a16:creationId xmlns:a16="http://schemas.microsoft.com/office/drawing/2014/main" id="{57374A52-C3E0-4159-B4AA-355F48B03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65" b="15114"/>
          <a:stretch/>
        </p:blipFill>
        <p:spPr bwMode="auto">
          <a:xfrm>
            <a:off x="1145574" y="1544825"/>
            <a:ext cx="9990137" cy="488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29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BBFB-48DD-449A-BB95-EE78F6554714}"/>
              </a:ext>
            </a:extLst>
          </p:cNvPr>
          <p:cNvSpPr>
            <a:spLocks noGrp="1"/>
          </p:cNvSpPr>
          <p:nvPr>
            <p:ph type="title"/>
          </p:nvPr>
        </p:nvSpPr>
        <p:spPr/>
        <p:txBody>
          <a:bodyPr/>
          <a:lstStyle/>
          <a:p>
            <a:r>
              <a:rPr lang="en-US" dirty="0"/>
              <a:t>Income Gaps</a:t>
            </a:r>
          </a:p>
        </p:txBody>
      </p:sp>
      <p:sp>
        <p:nvSpPr>
          <p:cNvPr id="3" name="Content Placeholder 2">
            <a:extLst>
              <a:ext uri="{FF2B5EF4-FFF2-40B4-BE49-F238E27FC236}">
                <a16:creationId xmlns:a16="http://schemas.microsoft.com/office/drawing/2014/main" id="{7BDB0820-0E02-4B19-98EB-104670C2449F}"/>
              </a:ext>
            </a:extLst>
          </p:cNvPr>
          <p:cNvSpPr>
            <a:spLocks noGrp="1"/>
          </p:cNvSpPr>
          <p:nvPr>
            <p:ph idx="1"/>
          </p:nvPr>
        </p:nvSpPr>
        <p:spPr/>
        <p:txBody>
          <a:bodyPr/>
          <a:lstStyle/>
          <a:p>
            <a:r>
              <a:rPr lang="en-US" dirty="0"/>
              <a:t>Gender income gaps</a:t>
            </a:r>
          </a:p>
          <a:p>
            <a:pPr lvl="1"/>
            <a:r>
              <a:rPr lang="en-US" dirty="0"/>
              <a:t>Issue subject to misconceptions.</a:t>
            </a:r>
          </a:p>
          <a:p>
            <a:pPr lvl="2"/>
            <a:r>
              <a:rPr lang="en-US" dirty="0"/>
              <a:t>Often used by feminist Marxist ideology to sell a narrative of victimhood.</a:t>
            </a:r>
          </a:p>
          <a:p>
            <a:pPr lvl="1"/>
            <a:r>
              <a:rPr lang="en-US" dirty="0"/>
              <a:t>An income (earnings) gap is </a:t>
            </a:r>
            <a:r>
              <a:rPr lang="en-US" b="1" dirty="0"/>
              <a:t>not</a:t>
            </a:r>
            <a:r>
              <a:rPr lang="en-US" dirty="0"/>
              <a:t> a wage gap:</a:t>
            </a:r>
          </a:p>
          <a:p>
            <a:pPr lvl="2"/>
            <a:r>
              <a:rPr lang="en-US" dirty="0"/>
              <a:t>Wage = earnings per unit of time worked; Equal Pay Act of 1963.</a:t>
            </a:r>
          </a:p>
          <a:p>
            <a:pPr lvl="2"/>
            <a:r>
              <a:rPr lang="en-US" dirty="0"/>
              <a:t>Income = wage * time worked + overtime + all other income activities (extra work, investments).</a:t>
            </a:r>
          </a:p>
          <a:p>
            <a:pPr lvl="2"/>
            <a:r>
              <a:rPr lang="en-US" dirty="0"/>
              <a:t>In 2017, men worked an average of 8.05 hours per day compared to 7.24 hours for women.</a:t>
            </a:r>
          </a:p>
          <a:p>
            <a:pPr lvl="1"/>
            <a:r>
              <a:rPr lang="en-US" dirty="0"/>
              <a:t>Gap may be almost entirely the outcome of individual choices:</a:t>
            </a:r>
          </a:p>
          <a:p>
            <a:pPr lvl="2"/>
            <a:r>
              <a:rPr lang="en-US" dirty="0"/>
              <a:t>Working less time, different careers, willingness to travel / relocate, choice of college major, willingness to do overtime.</a:t>
            </a:r>
          </a:p>
          <a:p>
            <a:pPr lvl="2"/>
            <a:r>
              <a:rPr lang="en-US" dirty="0"/>
              <a:t>Having a child is a major factor in the income gap.</a:t>
            </a:r>
          </a:p>
          <a:p>
            <a:pPr lvl="2"/>
            <a:r>
              <a:rPr lang="en-US" dirty="0"/>
              <a:t>Male income tends to be more scalable than female income.</a:t>
            </a:r>
          </a:p>
          <a:p>
            <a:pPr lvl="1"/>
            <a:r>
              <a:rPr lang="en-US" dirty="0"/>
              <a:t>To remove the income gap, two outcomes must be achieved:</a:t>
            </a:r>
          </a:p>
          <a:p>
            <a:pPr lvl="2"/>
            <a:r>
              <a:rPr lang="en-US" dirty="0"/>
              <a:t>Women and men must have the same employment structure.</a:t>
            </a:r>
          </a:p>
          <a:p>
            <a:pPr lvl="2"/>
            <a:r>
              <a:rPr lang="en-US" dirty="0"/>
              <a:t>Women must stop having children.</a:t>
            </a:r>
          </a:p>
          <a:p>
            <a:pPr lvl="2"/>
            <a:r>
              <a:rPr lang="en-US" dirty="0"/>
              <a:t>Not very practical…</a:t>
            </a:r>
          </a:p>
        </p:txBody>
      </p:sp>
    </p:spTree>
    <p:extLst>
      <p:ext uri="{BB962C8B-B14F-4D97-AF65-F5344CB8AC3E}">
        <p14:creationId xmlns:p14="http://schemas.microsoft.com/office/powerpoint/2010/main" val="51276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4D5AC5D1-AF99-4CC8-9660-791755FBB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981" y="1341750"/>
            <a:ext cx="8869698" cy="4572009"/>
          </a:xfrm>
          <a:prstGeom prst="rect">
            <a:avLst/>
          </a:prstGeom>
        </p:spPr>
      </p:pic>
      <p:sp>
        <p:nvSpPr>
          <p:cNvPr id="617478" name="Rectangle 6"/>
          <p:cNvSpPr>
            <a:spLocks noGrp="1" noChangeArrowheads="1"/>
          </p:cNvSpPr>
          <p:nvPr>
            <p:ph type="title"/>
          </p:nvPr>
        </p:nvSpPr>
        <p:spPr/>
        <p:txBody>
          <a:bodyPr/>
          <a:lstStyle/>
          <a:p>
            <a:pPr eaLnBrk="1" hangingPunct="1">
              <a:defRPr/>
            </a:pPr>
            <a:r>
              <a:rPr lang="en-US" dirty="0"/>
              <a:t>World Population Density and Distribution, 2005</a:t>
            </a:r>
          </a:p>
        </p:txBody>
      </p:sp>
      <p:sp>
        <p:nvSpPr>
          <p:cNvPr id="3" name="Rectangle 2"/>
          <p:cNvSpPr/>
          <p:nvPr/>
        </p:nvSpPr>
        <p:spPr>
          <a:xfrm>
            <a:off x="6568810" y="4998899"/>
            <a:ext cx="5192664" cy="1754326"/>
          </a:xfrm>
          <a:prstGeom prst="rect">
            <a:avLst/>
          </a:prstGeom>
          <a:solidFill>
            <a:schemeClr val="bg1"/>
          </a:solidFill>
          <a:ln>
            <a:solidFill>
              <a:schemeClr val="tx1"/>
            </a:solidFill>
          </a:ln>
        </p:spPr>
        <p:txBody>
          <a:bodyPr wrap="square">
            <a:spAutoFit/>
          </a:bodyPr>
          <a:lstStyle/>
          <a:p>
            <a:pPr marL="111125" indent="-111125">
              <a:buFont typeface="Arial" panose="020B0604020202020204" pitchFamily="34" charset="0"/>
              <a:buChar char="•"/>
            </a:pPr>
            <a:r>
              <a:rPr lang="en-US" dirty="0">
                <a:latin typeface="Arial Narrow" panose="020B0606020202030204" pitchFamily="34" charset="0"/>
              </a:rPr>
              <a:t>Typical concentrations along major river systems.</a:t>
            </a:r>
          </a:p>
          <a:p>
            <a:pPr marL="111125" indent="-111125">
              <a:buFont typeface="Arial" panose="020B0604020202020204" pitchFamily="34" charset="0"/>
              <a:buChar char="•"/>
            </a:pPr>
            <a:r>
              <a:rPr lang="en-US" dirty="0">
                <a:latin typeface="Arial Narrow" panose="020B0606020202030204" pitchFamily="34" charset="0"/>
              </a:rPr>
              <a:t>Temperate flat land highly desirable.</a:t>
            </a:r>
          </a:p>
          <a:p>
            <a:pPr marL="111125" indent="-111125">
              <a:buFont typeface="Arial" panose="020B0604020202020204" pitchFamily="34" charset="0"/>
              <a:buChar char="•"/>
            </a:pPr>
            <a:r>
              <a:rPr lang="en-US" dirty="0">
                <a:latin typeface="Arial Narrow" panose="020B0606020202030204" pitchFamily="34" charset="0"/>
              </a:rPr>
              <a:t>Areas of large concentrations: South Asia, East Asia, Western Europe, Northeastern North America.</a:t>
            </a:r>
          </a:p>
          <a:p>
            <a:pPr marL="111125" indent="-111125">
              <a:buFont typeface="Arial" panose="020B0604020202020204" pitchFamily="34" charset="0"/>
              <a:buChar char="•"/>
            </a:pPr>
            <a:r>
              <a:rPr lang="en-US" dirty="0">
                <a:latin typeface="Arial Narrow" panose="020B0606020202030204" pitchFamily="34" charset="0"/>
              </a:rPr>
              <a:t>“Empty” areas are attributed to harsh physical landscapes and harsh temperatures.</a:t>
            </a:r>
          </a:p>
        </p:txBody>
      </p:sp>
      <p:pic>
        <p:nvPicPr>
          <p:cNvPr id="5"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822" y="5913760"/>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222" y="5913759"/>
            <a:ext cx="3704980" cy="707886"/>
          </a:xfrm>
          <a:prstGeom prst="rect">
            <a:avLst/>
          </a:prstGeom>
          <a:noFill/>
        </p:spPr>
        <p:txBody>
          <a:bodyPr wrap="square" rtlCol="0">
            <a:spAutoFit/>
          </a:bodyPr>
          <a:lstStyle/>
          <a:p>
            <a:r>
              <a:rPr lang="en-US" sz="2000" b="1" dirty="0">
                <a:latin typeface="Agency FB" pitchFamily="34" charset="0"/>
              </a:rPr>
              <a:t>To what factors may be attributable the distribution of the global population?</a:t>
            </a:r>
          </a:p>
        </p:txBody>
      </p:sp>
    </p:spTree>
    <p:extLst>
      <p:ext uri="{BB962C8B-B14F-4D97-AF65-F5344CB8AC3E}">
        <p14:creationId xmlns:p14="http://schemas.microsoft.com/office/powerpoint/2010/main" val="26256026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FDC818-4ED5-416C-AFB9-26566E25A34C}"/>
              </a:ext>
            </a:extLst>
          </p:cNvPr>
          <p:cNvSpPr>
            <a:spLocks noGrp="1"/>
          </p:cNvSpPr>
          <p:nvPr>
            <p:ph type="title"/>
          </p:nvPr>
        </p:nvSpPr>
        <p:spPr/>
        <p:txBody>
          <a:bodyPr/>
          <a:lstStyle/>
          <a:p>
            <a:r>
              <a:rPr lang="en-US" dirty="0"/>
              <a:t>Income Gaps</a:t>
            </a:r>
          </a:p>
        </p:txBody>
      </p:sp>
      <p:pic>
        <p:nvPicPr>
          <p:cNvPr id="1026" name="Picture 2" descr="https://yt3.ggpht.com/gvkasxOc7m46ddoHXagfTiAW3Bn9g1NUXm8jEBHq6Lw8c3ns0pWa444S1QgIhlepErvUkr6IQZFm=s640-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342" y="1377059"/>
            <a:ext cx="7088059" cy="531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81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BA4790-F08E-45C4-9EF6-9D086A6C7FE3}"/>
              </a:ext>
            </a:extLst>
          </p:cNvPr>
          <p:cNvSpPr>
            <a:spLocks noGrp="1"/>
          </p:cNvSpPr>
          <p:nvPr>
            <p:ph type="title"/>
          </p:nvPr>
        </p:nvSpPr>
        <p:spPr/>
        <p:txBody>
          <a:bodyPr/>
          <a:lstStyle/>
          <a:p>
            <a:endParaRPr lang="en-US"/>
          </a:p>
        </p:txBody>
      </p:sp>
      <p:pic>
        <p:nvPicPr>
          <p:cNvPr id="1026" name="Picture 2" descr="https://pbs.twimg.com/media/DuLNQCaWsAE9ODy.jpg:large">
            <a:extLst>
              <a:ext uri="{FF2B5EF4-FFF2-40B4-BE49-F238E27FC236}">
                <a16:creationId xmlns:a16="http://schemas.microsoft.com/office/drawing/2014/main" id="{A913632E-646E-493A-82CA-D0DA9C015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88" y="0"/>
            <a:ext cx="7970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62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A347-2B8E-4C63-8CA9-30AA0E9CA045}"/>
              </a:ext>
            </a:extLst>
          </p:cNvPr>
          <p:cNvSpPr>
            <a:spLocks noGrp="1"/>
          </p:cNvSpPr>
          <p:nvPr>
            <p:ph type="title"/>
          </p:nvPr>
        </p:nvSpPr>
        <p:spPr/>
        <p:txBody>
          <a:bodyPr/>
          <a:lstStyle/>
          <a:p>
            <a:r>
              <a:rPr lang="en-US" dirty="0"/>
              <a:t>Number of Female STEM graduates and Global Gender Gap Index</a:t>
            </a:r>
          </a:p>
        </p:txBody>
      </p:sp>
      <p:pic>
        <p:nvPicPr>
          <p:cNvPr id="1026" name="Picture 2">
            <a:extLst>
              <a:ext uri="{FF2B5EF4-FFF2-40B4-BE49-F238E27FC236}">
                <a16:creationId xmlns:a16="http://schemas.microsoft.com/office/drawing/2014/main" id="{A9DDCF9B-FF10-4582-B304-294F7AF55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961" y="1127824"/>
            <a:ext cx="4873302" cy="5730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       ">
            <a:extLst>
              <a:ext uri="{FF2B5EF4-FFF2-40B4-BE49-F238E27FC236}">
                <a16:creationId xmlns:a16="http://schemas.microsoft.com/office/drawing/2014/main" id="{AC835CB8-F384-4F95-8A91-37671F09D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112" y="1303279"/>
            <a:ext cx="4932511" cy="53792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27C51B-D670-4395-8F24-BFE574D62A45}"/>
              </a:ext>
            </a:extLst>
          </p:cNvPr>
          <p:cNvSpPr txBox="1"/>
          <p:nvPr/>
        </p:nvSpPr>
        <p:spPr>
          <a:xfrm rot="16200000">
            <a:off x="5762809" y="3600843"/>
            <a:ext cx="1630575" cy="338554"/>
          </a:xfrm>
          <a:prstGeom prst="rect">
            <a:avLst/>
          </a:prstGeom>
          <a:noFill/>
        </p:spPr>
        <p:txBody>
          <a:bodyPr wrap="none" rtlCol="0">
            <a:spAutoFit/>
          </a:bodyPr>
          <a:lstStyle/>
          <a:p>
            <a:r>
              <a:rPr lang="en-US" sz="1600" b="1" dirty="0">
                <a:latin typeface="Arial Narrow" panose="020B0606020202030204" pitchFamily="34" charset="0"/>
              </a:rPr>
              <a:t>Gender Gap Index</a:t>
            </a:r>
          </a:p>
        </p:txBody>
      </p:sp>
    </p:spTree>
    <p:extLst>
      <p:ext uri="{BB962C8B-B14F-4D97-AF65-F5344CB8AC3E}">
        <p14:creationId xmlns:p14="http://schemas.microsoft.com/office/powerpoint/2010/main" val="373483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5300-243B-4CAD-89DE-7C1A8B791973}"/>
              </a:ext>
            </a:extLst>
          </p:cNvPr>
          <p:cNvSpPr>
            <a:spLocks noGrp="1"/>
          </p:cNvSpPr>
          <p:nvPr>
            <p:ph type="title"/>
          </p:nvPr>
        </p:nvSpPr>
        <p:spPr/>
        <p:txBody>
          <a:bodyPr/>
          <a:lstStyle/>
          <a:p>
            <a:r>
              <a:rPr lang="en-US" dirty="0"/>
              <a:t>Gender Preferences in Occupation</a:t>
            </a:r>
          </a:p>
        </p:txBody>
      </p:sp>
      <p:pic>
        <p:nvPicPr>
          <p:cNvPr id="1026" name="Picture 2">
            <a:extLst>
              <a:ext uri="{FF2B5EF4-FFF2-40B4-BE49-F238E27FC236}">
                <a16:creationId xmlns:a16="http://schemas.microsoft.com/office/drawing/2014/main" id="{F577F7F3-D0C0-4AB4-B79E-A6309FC41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74" y="1202274"/>
            <a:ext cx="10297416" cy="55509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E935CC-0F15-4420-893D-0529FB811FB6}"/>
              </a:ext>
            </a:extLst>
          </p:cNvPr>
          <p:cNvSpPr txBox="1"/>
          <p:nvPr/>
        </p:nvSpPr>
        <p:spPr>
          <a:xfrm>
            <a:off x="4471679" y="1528659"/>
            <a:ext cx="3244804" cy="923330"/>
          </a:xfrm>
          <a:prstGeom prst="rect">
            <a:avLst/>
          </a:prstGeom>
          <a:noFill/>
        </p:spPr>
        <p:txBody>
          <a:bodyPr wrap="square">
            <a:spAutoFit/>
          </a:bodyPr>
          <a:lstStyle/>
          <a:p>
            <a:r>
              <a:rPr lang="en-US" b="1" dirty="0">
                <a:latin typeface="Arial Narrow" panose="020B0606020202030204" pitchFamily="34" charset="0"/>
              </a:rPr>
              <a:t>Things-oriented occupations are heavily focused on using or designing a tool or machinery</a:t>
            </a:r>
          </a:p>
        </p:txBody>
      </p:sp>
      <p:sp>
        <p:nvSpPr>
          <p:cNvPr id="7" name="TextBox 6">
            <a:extLst>
              <a:ext uri="{FF2B5EF4-FFF2-40B4-BE49-F238E27FC236}">
                <a16:creationId xmlns:a16="http://schemas.microsoft.com/office/drawing/2014/main" id="{C2F64990-23DC-4DAA-8D1E-0FF583A85CD6}"/>
              </a:ext>
            </a:extLst>
          </p:cNvPr>
          <p:cNvSpPr txBox="1"/>
          <p:nvPr/>
        </p:nvSpPr>
        <p:spPr>
          <a:xfrm>
            <a:off x="4629561" y="2521293"/>
            <a:ext cx="3363216" cy="923330"/>
          </a:xfrm>
          <a:prstGeom prst="rect">
            <a:avLst/>
          </a:prstGeom>
          <a:noFill/>
        </p:spPr>
        <p:txBody>
          <a:bodyPr wrap="square">
            <a:spAutoFit/>
          </a:bodyPr>
          <a:lstStyle/>
          <a:p>
            <a:r>
              <a:rPr lang="en-US" b="1" dirty="0">
                <a:latin typeface="Arial Narrow" panose="020B0606020202030204" pitchFamily="34" charset="0"/>
              </a:rPr>
              <a:t>People-oriented occupations are centered around interacting with clients, customers, or children. </a:t>
            </a:r>
          </a:p>
        </p:txBody>
      </p:sp>
    </p:spTree>
    <p:extLst>
      <p:ext uri="{BB962C8B-B14F-4D97-AF65-F5344CB8AC3E}">
        <p14:creationId xmlns:p14="http://schemas.microsoft.com/office/powerpoint/2010/main" val="3518382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DC53-F3AF-46E5-B113-350387C737B6}"/>
              </a:ext>
            </a:extLst>
          </p:cNvPr>
          <p:cNvSpPr>
            <a:spLocks noGrp="1"/>
          </p:cNvSpPr>
          <p:nvPr>
            <p:ph type="title"/>
          </p:nvPr>
        </p:nvSpPr>
        <p:spPr/>
        <p:txBody>
          <a:bodyPr/>
          <a:lstStyle/>
          <a:p>
            <a:r>
              <a:rPr lang="en-US" dirty="0"/>
              <a:t>Gender Disparities in Education are the Main Outcome of Preferences</a:t>
            </a:r>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933" y="881567"/>
            <a:ext cx="5943600" cy="592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17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F169-6C60-4051-99A3-CD84F7601A8A}"/>
              </a:ext>
            </a:extLst>
          </p:cNvPr>
          <p:cNvSpPr>
            <a:spLocks noGrp="1"/>
          </p:cNvSpPr>
          <p:nvPr>
            <p:ph type="title"/>
          </p:nvPr>
        </p:nvSpPr>
        <p:spPr/>
        <p:txBody>
          <a:bodyPr/>
          <a:lstStyle/>
          <a:p>
            <a:r>
              <a:rPr lang="en-US" dirty="0"/>
              <a:t>The New Norm in Gender Discrimination</a:t>
            </a:r>
          </a:p>
        </p:txBody>
      </p:sp>
      <p:pic>
        <p:nvPicPr>
          <p:cNvPr id="1026" name="Picture 2" descr="Image">
            <a:extLst>
              <a:ext uri="{FF2B5EF4-FFF2-40B4-BE49-F238E27FC236}">
                <a16:creationId xmlns:a16="http://schemas.microsoft.com/office/drawing/2014/main" id="{D63E276B-4A8D-4873-B887-8D7BBE368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286" y="758392"/>
            <a:ext cx="5589896" cy="609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78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2F089-B5AE-4A01-86E1-2C21E35ACE23}"/>
              </a:ext>
            </a:extLst>
          </p:cNvPr>
          <p:cNvSpPr>
            <a:spLocks noGrp="1"/>
          </p:cNvSpPr>
          <p:nvPr>
            <p:ph type="title"/>
          </p:nvPr>
        </p:nvSpPr>
        <p:spPr/>
        <p:txBody>
          <a:bodyPr/>
          <a:lstStyle/>
          <a:p>
            <a:r>
              <a:rPr lang="en-US" dirty="0"/>
              <a:t>Occupations by Gender Shares of Employment, United States 2010</a:t>
            </a:r>
          </a:p>
        </p:txBody>
      </p:sp>
      <p:graphicFrame>
        <p:nvGraphicFramePr>
          <p:cNvPr id="7" name="Content Placeholder 6">
            <a:extLst>
              <a:ext uri="{FF2B5EF4-FFF2-40B4-BE49-F238E27FC236}">
                <a16:creationId xmlns:a16="http://schemas.microsoft.com/office/drawing/2014/main" id="{85627E0B-D6F0-4D7C-84DD-A1DF51B615C5}"/>
              </a:ext>
            </a:extLst>
          </p:cNvPr>
          <p:cNvGraphicFramePr>
            <a:graphicFrameLocks noGrp="1"/>
          </p:cNvGraphicFramePr>
          <p:nvPr>
            <p:ph idx="1"/>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5280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A85BF0-3DC2-4211-A42C-F16302EA7EA8}"/>
              </a:ext>
            </a:extLst>
          </p:cNvPr>
          <p:cNvSpPr>
            <a:spLocks noGrp="1"/>
          </p:cNvSpPr>
          <p:nvPr>
            <p:ph type="title"/>
          </p:nvPr>
        </p:nvSpPr>
        <p:spPr/>
        <p:txBody>
          <a:bodyPr/>
          <a:lstStyle/>
          <a:p>
            <a:r>
              <a:rPr lang="en-US" dirty="0"/>
              <a:t>Additional Reading</a:t>
            </a:r>
          </a:p>
        </p:txBody>
      </p:sp>
      <p:sp>
        <p:nvSpPr>
          <p:cNvPr id="4" name="Content Placeholder 3">
            <a:extLst>
              <a:ext uri="{FF2B5EF4-FFF2-40B4-BE49-F238E27FC236}">
                <a16:creationId xmlns:a16="http://schemas.microsoft.com/office/drawing/2014/main" id="{2A05B332-1B67-4E3A-A479-C546CD779BAE}"/>
              </a:ext>
            </a:extLst>
          </p:cNvPr>
          <p:cNvSpPr>
            <a:spLocks noGrp="1"/>
          </p:cNvSpPr>
          <p:nvPr>
            <p:ph idx="1"/>
          </p:nvPr>
        </p:nvSpPr>
        <p:spPr/>
        <p:txBody>
          <a:bodyPr/>
          <a:lstStyle/>
          <a:p>
            <a:r>
              <a:rPr lang="en-US" dirty="0"/>
              <a:t>An Introduction to Economic Geography</a:t>
            </a:r>
          </a:p>
          <a:p>
            <a:pPr lvl="1"/>
            <a:r>
              <a:rPr lang="en-US" dirty="0"/>
              <a:t>Chapter 6 (Introducing Economic Geography), pages 167-196.</a:t>
            </a:r>
          </a:p>
        </p:txBody>
      </p:sp>
    </p:spTree>
    <p:extLst>
      <p:ext uri="{BB962C8B-B14F-4D97-AF65-F5344CB8AC3E}">
        <p14:creationId xmlns:p14="http://schemas.microsoft.com/office/powerpoint/2010/main" val="26126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2507-360E-4E91-8F13-9E7F2FA06C3A}"/>
              </a:ext>
            </a:extLst>
          </p:cNvPr>
          <p:cNvSpPr>
            <a:spLocks noGrp="1"/>
          </p:cNvSpPr>
          <p:nvPr>
            <p:ph type="title"/>
          </p:nvPr>
        </p:nvSpPr>
        <p:spPr/>
        <p:txBody>
          <a:bodyPr/>
          <a:lstStyle/>
          <a:p>
            <a:r>
              <a:rPr lang="en-US" dirty="0"/>
              <a:t>The Scale Issue in Population Density</a:t>
            </a:r>
          </a:p>
        </p:txBody>
      </p:sp>
      <p:pic>
        <p:nvPicPr>
          <p:cNvPr id="1026" name="Picture 2" descr="Image">
            <a:extLst>
              <a:ext uri="{FF2B5EF4-FFF2-40B4-BE49-F238E27FC236}">
                <a16:creationId xmlns:a16="http://schemas.microsoft.com/office/drawing/2014/main" id="{54DDCB68-C8D4-4EC6-B419-EB341F026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436" y="1781561"/>
            <a:ext cx="9658607" cy="4621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CE92FE-15D7-4B2A-A9A6-60D67DF4AFEA}"/>
              </a:ext>
            </a:extLst>
          </p:cNvPr>
          <p:cNvSpPr txBox="1"/>
          <p:nvPr/>
        </p:nvSpPr>
        <p:spPr>
          <a:xfrm>
            <a:off x="3068851" y="1513703"/>
            <a:ext cx="1305165" cy="400110"/>
          </a:xfrm>
          <a:prstGeom prst="rect">
            <a:avLst/>
          </a:prstGeom>
          <a:noFill/>
        </p:spPr>
        <p:txBody>
          <a:bodyPr wrap="none" rtlCol="0">
            <a:spAutoFit/>
          </a:bodyPr>
          <a:lstStyle/>
          <a:p>
            <a:r>
              <a:rPr lang="en-US" sz="2000" b="1" dirty="0">
                <a:latin typeface="Arial Narrow" panose="020B0606020202030204" pitchFamily="34" charset="0"/>
              </a:rPr>
              <a:t>Choropleth</a:t>
            </a:r>
          </a:p>
        </p:txBody>
      </p:sp>
      <p:sp>
        <p:nvSpPr>
          <p:cNvPr id="5" name="TextBox 4">
            <a:extLst>
              <a:ext uri="{FF2B5EF4-FFF2-40B4-BE49-F238E27FC236}">
                <a16:creationId xmlns:a16="http://schemas.microsoft.com/office/drawing/2014/main" id="{F98054B4-6F6B-4964-969F-88F8A363D1B7}"/>
              </a:ext>
            </a:extLst>
          </p:cNvPr>
          <p:cNvSpPr txBox="1"/>
          <p:nvPr/>
        </p:nvSpPr>
        <p:spPr>
          <a:xfrm>
            <a:off x="8244273" y="1513703"/>
            <a:ext cx="1319592" cy="400110"/>
          </a:xfrm>
          <a:prstGeom prst="rect">
            <a:avLst/>
          </a:prstGeom>
          <a:noFill/>
        </p:spPr>
        <p:txBody>
          <a:bodyPr wrap="none" rtlCol="0">
            <a:spAutoFit/>
          </a:bodyPr>
          <a:lstStyle/>
          <a:p>
            <a:r>
              <a:rPr lang="en-US" sz="2000" b="1" dirty="0" err="1">
                <a:latin typeface="Arial Narrow" panose="020B0606020202030204" pitchFamily="34" charset="0"/>
              </a:rPr>
              <a:t>Dasymetric</a:t>
            </a:r>
            <a:endParaRPr lang="en-US" sz="2000" b="1" dirty="0">
              <a:latin typeface="Arial Narrow" panose="020B0606020202030204" pitchFamily="34" charset="0"/>
            </a:endParaRPr>
          </a:p>
        </p:txBody>
      </p:sp>
      <p:sp>
        <p:nvSpPr>
          <p:cNvPr id="6" name="Rectangle 5"/>
          <p:cNvSpPr/>
          <p:nvPr/>
        </p:nvSpPr>
        <p:spPr>
          <a:xfrm>
            <a:off x="8244273" y="6033261"/>
            <a:ext cx="3700947" cy="369332"/>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Using the lowest possible spatial unit</a:t>
            </a:r>
          </a:p>
        </p:txBody>
      </p:sp>
    </p:spTree>
    <p:extLst>
      <p:ext uri="{BB962C8B-B14F-4D97-AF65-F5344CB8AC3E}">
        <p14:creationId xmlns:p14="http://schemas.microsoft.com/office/powerpoint/2010/main" val="15568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Population Distribution</a:t>
            </a:r>
          </a:p>
        </p:txBody>
      </p:sp>
      <p:sp>
        <p:nvSpPr>
          <p:cNvPr id="3" name="Content Placeholder 2"/>
          <p:cNvSpPr>
            <a:spLocks noGrp="1"/>
          </p:cNvSpPr>
          <p:nvPr>
            <p:ph idx="1"/>
          </p:nvPr>
        </p:nvSpPr>
        <p:spPr/>
        <p:txBody>
          <a:bodyPr/>
          <a:lstStyle/>
          <a:p>
            <a:r>
              <a:rPr lang="en-US" dirty="0"/>
              <a:t>High density does not necessarily imply poverty</a:t>
            </a:r>
          </a:p>
          <a:p>
            <a:pPr lvl="1"/>
            <a:r>
              <a:rPr lang="en-US" dirty="0"/>
              <a:t>Bangladesh, Singapore and the Netherlands have similar densities.</a:t>
            </a:r>
          </a:p>
          <a:p>
            <a:pPr lvl="1"/>
            <a:r>
              <a:rPr lang="en-US" dirty="0"/>
              <a:t>Some low-density countries are poor.</a:t>
            </a:r>
          </a:p>
          <a:p>
            <a:pPr lvl="1"/>
            <a:r>
              <a:rPr lang="en-US" dirty="0"/>
              <a:t>Variations in the distribution of the population within a country (e.g. Egypt, China, USA).</a:t>
            </a:r>
          </a:p>
          <a:p>
            <a:r>
              <a:rPr lang="en-US" dirty="0"/>
              <a:t>Factors impacting population density</a:t>
            </a:r>
          </a:p>
          <a:p>
            <a:pPr lvl="1"/>
            <a:r>
              <a:rPr lang="en-US" dirty="0"/>
              <a:t>Physical environment among the most important.</a:t>
            </a:r>
          </a:p>
          <a:p>
            <a:pPr lvl="1"/>
            <a:r>
              <a:rPr lang="en-US" dirty="0"/>
              <a:t>Most of the population lives along the coast and river valleys.</a:t>
            </a:r>
          </a:p>
          <a:p>
            <a:pPr lvl="1"/>
            <a:r>
              <a:rPr lang="en-US" dirty="0"/>
              <a:t>Agricultural potential (fertility) that was later multiplied by trade potential (accessibility).</a:t>
            </a:r>
          </a:p>
          <a:p>
            <a:pPr lvl="1"/>
            <a:r>
              <a:rPr lang="en-US" dirty="0"/>
              <a:t>Technology has expanded options (air conditioning, irrigation).</a:t>
            </a:r>
          </a:p>
          <a:p>
            <a:pPr lvl="1"/>
            <a:r>
              <a:rPr lang="en-US" dirty="0"/>
              <a:t>Modern medicine increased life expectancy.</a:t>
            </a:r>
          </a:p>
          <a:p>
            <a:pPr lvl="1"/>
            <a:r>
              <a:rPr lang="en-US" dirty="0"/>
              <a:t>Impact of demographic components (fertility and migration).</a:t>
            </a:r>
          </a:p>
        </p:txBody>
      </p:sp>
    </p:spTree>
    <p:extLst>
      <p:ext uri="{BB962C8B-B14F-4D97-AF65-F5344CB8AC3E}">
        <p14:creationId xmlns:p14="http://schemas.microsoft.com/office/powerpoint/2010/main" val="219039566"/>
      </p:ext>
    </p:extLst>
  </p:cSld>
  <p:clrMapOvr>
    <a:masterClrMapping/>
  </p:clrMapOvr>
</p:sld>
</file>

<file path=ppt/theme/theme1.xml><?xml version="1.0" encoding="utf-8"?>
<a:theme xmlns:a="http://schemas.openxmlformats.org/drawingml/2006/main" name="5_102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102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GEOG 135 Topic 1</Template>
  <TotalTime>36893</TotalTime>
  <Words>5017</Words>
  <Application>Microsoft Office PowerPoint</Application>
  <PresentationFormat>Widescreen</PresentationFormat>
  <Paragraphs>667</Paragraphs>
  <Slides>77</Slides>
  <Notes>55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Agency FB</vt:lpstr>
      <vt:lpstr>Arial</vt:lpstr>
      <vt:lpstr>Arial Narrow</vt:lpstr>
      <vt:lpstr>Calibri</vt:lpstr>
      <vt:lpstr>Impact</vt:lpstr>
      <vt:lpstr>Times New Roman</vt:lpstr>
      <vt:lpstr>Verdana</vt:lpstr>
      <vt:lpstr>5_102Design</vt:lpstr>
      <vt:lpstr>Topic 3 – Population and Labor</vt:lpstr>
      <vt:lpstr>Conditions of Usage</vt:lpstr>
      <vt:lpstr>Objectives</vt:lpstr>
      <vt:lpstr>A – Population Distribution and Structure</vt:lpstr>
      <vt:lpstr>World Population, 1000BC-2050AD (in billions)</vt:lpstr>
      <vt:lpstr>15 Largest Countries, 2018, 2050 (in millions)</vt:lpstr>
      <vt:lpstr>World Population Density and Distribution, 2005</vt:lpstr>
      <vt:lpstr>The Scale Issue in Population Density</vt:lpstr>
      <vt:lpstr>Global Population Distribution</vt:lpstr>
      <vt:lpstr>Share of Housing Units Equipped with Air Conditioning by Region in the United States, 1980-2015</vt:lpstr>
      <vt:lpstr>2. Population Distribution</vt:lpstr>
      <vt:lpstr>Population Distribution by Latitude</vt:lpstr>
      <vt:lpstr>World Population 1804-2048 (in billions)</vt:lpstr>
      <vt:lpstr>2. Fertility and Mortality</vt:lpstr>
      <vt:lpstr>World Total Fertility Rate, 2020</vt:lpstr>
      <vt:lpstr>Total Fertility Rate, Selected Countries, 1995-2022</vt:lpstr>
      <vt:lpstr>TFR among Developed Countries, 2005-2022</vt:lpstr>
      <vt:lpstr>Relationship Between Fertility and GDP per Capita, Selected Countries, 2017</vt:lpstr>
      <vt:lpstr>2. Fertility and Mortality</vt:lpstr>
      <vt:lpstr>World Crude Death Rate, 2017</vt:lpstr>
      <vt:lpstr>2. Fertility and Mortality</vt:lpstr>
      <vt:lpstr>Life Expectancy Through Human History</vt:lpstr>
      <vt:lpstr>2. Fertility and Mortality</vt:lpstr>
      <vt:lpstr>Life Expectancy at Birth, 1910 and 2015</vt:lpstr>
      <vt:lpstr>World Average Life Expectancy, 1960-2019</vt:lpstr>
      <vt:lpstr>Differences in Life Expectancy between Males and Females</vt:lpstr>
      <vt:lpstr>Monthly Rate of a $1M Life Insurance Premium, 2013</vt:lpstr>
      <vt:lpstr>2. Fertility and Mortality</vt:lpstr>
      <vt:lpstr>3. Population Structure</vt:lpstr>
      <vt:lpstr>1. Population Pyramids</vt:lpstr>
      <vt:lpstr>Progressive: Population Pyramid of Mexico, 2015</vt:lpstr>
      <vt:lpstr>Intermediate: Population Pyramid of United States, 2015</vt:lpstr>
      <vt:lpstr>Regressive: Population Pyramid of Sweden, 2015</vt:lpstr>
      <vt:lpstr>B – Demographic Theory</vt:lpstr>
      <vt:lpstr>1. The Malthusian Trap</vt:lpstr>
      <vt:lpstr>Diminishing Marginal Returns</vt:lpstr>
      <vt:lpstr>1. The Malthusian Trap</vt:lpstr>
      <vt:lpstr>1. The Malthusian Trap</vt:lpstr>
      <vt:lpstr>1. The Malthusian Trap</vt:lpstr>
      <vt:lpstr>Global Growth in Population and Grain (Wheat and Rice) Production, 1961-2017</vt:lpstr>
      <vt:lpstr>1. The Malthusian Trap</vt:lpstr>
      <vt:lpstr>1. The Malthusian Trap</vt:lpstr>
      <vt:lpstr>1. The Malthusian Trap</vt:lpstr>
      <vt:lpstr>1. The Malthusian Trap</vt:lpstr>
      <vt:lpstr>2. Demographic Transition Theory</vt:lpstr>
      <vt:lpstr>Stages in Demographic Transition</vt:lpstr>
      <vt:lpstr>Survivorship of the British Population, 17th and 20th Centuries</vt:lpstr>
      <vt:lpstr>Total Fertility Rate, Selected Units, 1960-2019</vt:lpstr>
      <vt:lpstr>Global Population (1950-2010) and Growth Scenarios, 2010-2050</vt:lpstr>
      <vt:lpstr>Cornucopians and Neo-Malthusians</vt:lpstr>
      <vt:lpstr>Neo-Malthusian Anti-Natalist Perspective</vt:lpstr>
      <vt:lpstr>C – Migration</vt:lpstr>
      <vt:lpstr>1. Causes of Migration</vt:lpstr>
      <vt:lpstr>1. Push - Pull Theory</vt:lpstr>
      <vt:lpstr>1. Causes of Migration</vt:lpstr>
      <vt:lpstr>Remittances Received, 1970-2020 (US dollars)</vt:lpstr>
      <vt:lpstr>2. Global Net Migration (2010-2015)</vt:lpstr>
      <vt:lpstr>2. Major International Flows</vt:lpstr>
      <vt:lpstr>2. Major International Flows</vt:lpstr>
      <vt:lpstr>2. Patterns of Migration</vt:lpstr>
      <vt:lpstr>D – Labor</vt:lpstr>
      <vt:lpstr>Changing Nature of Work and Employment</vt:lpstr>
      <vt:lpstr>Changing Nature of Work and Employment</vt:lpstr>
      <vt:lpstr>Changing Nature of Work and Employment</vt:lpstr>
      <vt:lpstr>Changing Nature of Work and Employment</vt:lpstr>
      <vt:lpstr>Less Work, More Productivity: Declining Number of Hours per Worker (manufacturing and services)</vt:lpstr>
      <vt:lpstr>Probability of Automation by Occupation Group, United States, 2018-2030</vt:lpstr>
      <vt:lpstr>The Rising Role of Females in the Labor Force (United States)</vt:lpstr>
      <vt:lpstr>Income Gaps</vt:lpstr>
      <vt:lpstr>Income Gaps</vt:lpstr>
      <vt:lpstr>PowerPoint Presentation</vt:lpstr>
      <vt:lpstr>Number of Female STEM graduates and Global Gender Gap Index</vt:lpstr>
      <vt:lpstr>Gender Preferences in Occupation</vt:lpstr>
      <vt:lpstr>Gender Disparities in Education are the Main Outcome of Preferences</vt:lpstr>
      <vt:lpstr>The New Norm in Gender Discrimination</vt:lpstr>
      <vt:lpstr>Occupations by Gender Shares of Employment, United States 2010</vt:lpstr>
      <vt:lpstr>Additional Reading</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 Population</dc:title>
  <dc:subject>GEOG 135 - Economic Geography</dc:subject>
  <dc:creator>Dr. Jean-Paul Rodrigue</dc:creator>
  <cp:lastModifiedBy>Jean-Paul Rodrigue</cp:lastModifiedBy>
  <cp:revision>2173</cp:revision>
  <cp:lastPrinted>1998-11-10T22:15:49Z</cp:lastPrinted>
  <dcterms:created xsi:type="dcterms:W3CDTF">1997-06-07T23:18:59Z</dcterms:created>
  <dcterms:modified xsi:type="dcterms:W3CDTF">2022-07-07T16:46:34Z</dcterms:modified>
  <cp:category/>
</cp:coreProperties>
</file>