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57" r:id="rId1"/>
  </p:sldMasterIdLst>
  <p:notesMasterIdLst>
    <p:notesMasterId r:id="rId58"/>
  </p:notesMasterIdLst>
  <p:handoutMasterIdLst>
    <p:handoutMasterId r:id="rId59"/>
  </p:handoutMasterIdLst>
  <p:sldIdLst>
    <p:sldId id="256" r:id="rId2"/>
    <p:sldId id="346" r:id="rId3"/>
    <p:sldId id="300" r:id="rId4"/>
    <p:sldId id="409" r:id="rId5"/>
    <p:sldId id="484" r:id="rId6"/>
    <p:sldId id="483" r:id="rId7"/>
    <p:sldId id="469" r:id="rId8"/>
    <p:sldId id="521" r:id="rId9"/>
    <p:sldId id="474" r:id="rId10"/>
    <p:sldId id="488" r:id="rId11"/>
    <p:sldId id="332" r:id="rId12"/>
    <p:sldId id="486" r:id="rId13"/>
    <p:sldId id="462" r:id="rId14"/>
    <p:sldId id="489" r:id="rId15"/>
    <p:sldId id="425" r:id="rId16"/>
    <p:sldId id="520" r:id="rId17"/>
    <p:sldId id="472" r:id="rId18"/>
    <p:sldId id="440" r:id="rId19"/>
    <p:sldId id="491" r:id="rId20"/>
    <p:sldId id="492" r:id="rId21"/>
    <p:sldId id="510" r:id="rId22"/>
    <p:sldId id="441" r:id="rId23"/>
    <p:sldId id="493" r:id="rId24"/>
    <p:sldId id="494" r:id="rId25"/>
    <p:sldId id="438" r:id="rId26"/>
    <p:sldId id="445" r:id="rId27"/>
    <p:sldId id="495" r:id="rId28"/>
    <p:sldId id="496" r:id="rId29"/>
    <p:sldId id="448" r:id="rId30"/>
    <p:sldId id="449" r:id="rId31"/>
    <p:sldId id="452" r:id="rId32"/>
    <p:sldId id="450" r:id="rId33"/>
    <p:sldId id="497" r:id="rId34"/>
    <p:sldId id="498" r:id="rId35"/>
    <p:sldId id="511" r:id="rId36"/>
    <p:sldId id="473" r:id="rId37"/>
    <p:sldId id="470" r:id="rId38"/>
    <p:sldId id="514" r:id="rId39"/>
    <p:sldId id="502" r:id="rId40"/>
    <p:sldId id="517" r:id="rId41"/>
    <p:sldId id="503" r:id="rId42"/>
    <p:sldId id="518" r:id="rId43"/>
    <p:sldId id="436" r:id="rId44"/>
    <p:sldId id="437" r:id="rId45"/>
    <p:sldId id="501" r:id="rId46"/>
    <p:sldId id="480" r:id="rId47"/>
    <p:sldId id="499" r:id="rId48"/>
    <p:sldId id="481" r:id="rId49"/>
    <p:sldId id="516" r:id="rId50"/>
    <p:sldId id="460" r:id="rId51"/>
    <p:sldId id="434" r:id="rId52"/>
    <p:sldId id="506" r:id="rId53"/>
    <p:sldId id="513" r:id="rId54"/>
    <p:sldId id="509" r:id="rId55"/>
    <p:sldId id="519" r:id="rId56"/>
    <p:sldId id="507" r:id="rId57"/>
  </p:sldIdLst>
  <p:sldSz cx="12192000" cy="6858000"/>
  <p:notesSz cx="6858000" cy="9207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opic 2 – Historical Developments of Capitalism" id="{8E6E4050-9E78-4A3C-B882-E6433FC3D55E}">
          <p14:sldIdLst>
            <p14:sldId id="256"/>
            <p14:sldId id="346"/>
          </p14:sldIdLst>
        </p14:section>
        <p14:section name="A - Feudalism and Capitalism" id="{989CE3A9-1EF7-4C41-8206-1AB45296162E}">
          <p14:sldIdLst>
            <p14:sldId id="300"/>
            <p14:sldId id="409"/>
            <p14:sldId id="484"/>
            <p14:sldId id="483"/>
            <p14:sldId id="469"/>
            <p14:sldId id="521"/>
            <p14:sldId id="474"/>
            <p14:sldId id="488"/>
            <p14:sldId id="332"/>
            <p14:sldId id="486"/>
            <p14:sldId id="462"/>
            <p14:sldId id="489"/>
            <p14:sldId id="425"/>
            <p14:sldId id="520"/>
          </p14:sldIdLst>
        </p14:section>
        <p14:section name="B - The Industrial Revolution" id="{4BA78F51-AB02-43FF-929F-B47A48E9CB68}">
          <p14:sldIdLst>
            <p14:sldId id="472"/>
            <p14:sldId id="440"/>
            <p14:sldId id="491"/>
            <p14:sldId id="492"/>
            <p14:sldId id="510"/>
            <p14:sldId id="441"/>
            <p14:sldId id="493"/>
            <p14:sldId id="494"/>
            <p14:sldId id="438"/>
            <p14:sldId id="445"/>
            <p14:sldId id="495"/>
            <p14:sldId id="496"/>
            <p14:sldId id="448"/>
            <p14:sldId id="449"/>
            <p14:sldId id="452"/>
            <p14:sldId id="450"/>
            <p14:sldId id="497"/>
            <p14:sldId id="498"/>
            <p14:sldId id="511"/>
          </p14:sldIdLst>
        </p14:section>
        <p14:section name="C – Colonialism and its Demise" id="{38BD6F09-CD42-452B-B8C3-7BB53DD00B33}">
          <p14:sldIdLst>
            <p14:sldId id="473"/>
            <p14:sldId id="470"/>
            <p14:sldId id="514"/>
            <p14:sldId id="502"/>
            <p14:sldId id="517"/>
            <p14:sldId id="503"/>
            <p14:sldId id="518"/>
            <p14:sldId id="436"/>
            <p14:sldId id="437"/>
            <p14:sldId id="501"/>
            <p14:sldId id="480"/>
            <p14:sldId id="499"/>
          </p14:sldIdLst>
        </p14:section>
        <p14:section name="D – Waves of Economic Change" id="{4291203C-AFD1-4894-BCCA-98272742811B}">
          <p14:sldIdLst>
            <p14:sldId id="481"/>
            <p14:sldId id="516"/>
            <p14:sldId id="460"/>
            <p14:sldId id="434"/>
            <p14:sldId id="506"/>
            <p14:sldId id="513"/>
            <p14:sldId id="509"/>
            <p14:sldId id="519"/>
            <p14:sldId id="5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CC6600"/>
    <a:srgbClr val="CCFF99"/>
    <a:srgbClr val="008000"/>
    <a:srgbClr val="003300"/>
    <a:srgbClr val="006666"/>
    <a:srgbClr val="339966"/>
    <a:srgbClr val="3366FF"/>
    <a:srgbClr val="FFFF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1" autoAdjust="0"/>
    <p:restoredTop sz="94713" autoAdjust="0"/>
  </p:normalViewPr>
  <p:slideViewPr>
    <p:cSldViewPr snapToGrid="0">
      <p:cViewPr varScale="1">
        <p:scale>
          <a:sx n="114" d="100"/>
          <a:sy n="114" d="100"/>
        </p:scale>
        <p:origin x="32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734"/>
    </p:cViewPr>
  </p:sorterViewPr>
  <p:notesViewPr>
    <p:cSldViewPr snapToGrid="0">
      <p:cViewPr varScale="1">
        <p:scale>
          <a:sx n="59" d="100"/>
          <a:sy n="59" d="100"/>
        </p:scale>
        <p:origin x="-2628" y="-102"/>
      </p:cViewPr>
      <p:guideLst>
        <p:guide orient="horz" pos="290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Human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1561-70</c:v>
                </c:pt>
                <c:pt idx="1">
                  <c:v>1600-9</c:v>
                </c:pt>
                <c:pt idx="2">
                  <c:v>1650-9</c:v>
                </c:pt>
                <c:pt idx="3">
                  <c:v>1700-9</c:v>
                </c:pt>
                <c:pt idx="4">
                  <c:v>1750-9</c:v>
                </c:pt>
                <c:pt idx="5">
                  <c:v>1800-9</c:v>
                </c:pt>
                <c:pt idx="6">
                  <c:v>1850-9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14860</c:v>
                </c:pt>
                <c:pt idx="1">
                  <c:v>19190</c:v>
                </c:pt>
                <c:pt idx="2">
                  <c:v>26080</c:v>
                </c:pt>
                <c:pt idx="3">
                  <c:v>27330</c:v>
                </c:pt>
                <c:pt idx="4">
                  <c:v>29730</c:v>
                </c:pt>
                <c:pt idx="5">
                  <c:v>41810</c:v>
                </c:pt>
                <c:pt idx="6">
                  <c:v>67800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42-408E-BD1A-C3DA3A2F887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Draught animals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1561-70</c:v>
                </c:pt>
                <c:pt idx="1">
                  <c:v>1600-9</c:v>
                </c:pt>
                <c:pt idx="2">
                  <c:v>1650-9</c:v>
                </c:pt>
                <c:pt idx="3">
                  <c:v>1700-9</c:v>
                </c:pt>
                <c:pt idx="4">
                  <c:v>1750-9</c:v>
                </c:pt>
                <c:pt idx="5">
                  <c:v>1800-9</c:v>
                </c:pt>
                <c:pt idx="6">
                  <c:v>1850-9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21100</c:v>
                </c:pt>
                <c:pt idx="1">
                  <c:v>21430</c:v>
                </c:pt>
                <c:pt idx="2">
                  <c:v>27700</c:v>
                </c:pt>
                <c:pt idx="3">
                  <c:v>32780</c:v>
                </c:pt>
                <c:pt idx="4">
                  <c:v>33640</c:v>
                </c:pt>
                <c:pt idx="5">
                  <c:v>34290</c:v>
                </c:pt>
                <c:pt idx="6">
                  <c:v>50090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42-408E-BD1A-C3DA3A2F887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Firewood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1561-70</c:v>
                </c:pt>
                <c:pt idx="1">
                  <c:v>1600-9</c:v>
                </c:pt>
                <c:pt idx="2">
                  <c:v>1650-9</c:v>
                </c:pt>
                <c:pt idx="3">
                  <c:v>1700-9</c:v>
                </c:pt>
                <c:pt idx="4">
                  <c:v>1750-9</c:v>
                </c:pt>
                <c:pt idx="5">
                  <c:v>1800-9</c:v>
                </c:pt>
                <c:pt idx="6">
                  <c:v>1850-9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21490</c:v>
                </c:pt>
                <c:pt idx="1">
                  <c:v>21810</c:v>
                </c:pt>
                <c:pt idx="2">
                  <c:v>22200</c:v>
                </c:pt>
                <c:pt idx="3">
                  <c:v>22480</c:v>
                </c:pt>
                <c:pt idx="4">
                  <c:v>22560</c:v>
                </c:pt>
                <c:pt idx="5">
                  <c:v>18540</c:v>
                </c:pt>
                <c:pt idx="6">
                  <c:v>2240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42-408E-BD1A-C3DA3A2F887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1561-70</c:v>
                </c:pt>
                <c:pt idx="1">
                  <c:v>1600-9</c:v>
                </c:pt>
                <c:pt idx="2">
                  <c:v>1650-9</c:v>
                </c:pt>
                <c:pt idx="3">
                  <c:v>1700-9</c:v>
                </c:pt>
                <c:pt idx="4">
                  <c:v>1750-9</c:v>
                </c:pt>
                <c:pt idx="5">
                  <c:v>1800-9</c:v>
                </c:pt>
                <c:pt idx="6">
                  <c:v>1850-9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200</c:v>
                </c:pt>
                <c:pt idx="1">
                  <c:v>390</c:v>
                </c:pt>
                <c:pt idx="2">
                  <c:v>880</c:v>
                </c:pt>
                <c:pt idx="3">
                  <c:v>1360</c:v>
                </c:pt>
                <c:pt idx="4">
                  <c:v>2810</c:v>
                </c:pt>
                <c:pt idx="5">
                  <c:v>12660</c:v>
                </c:pt>
                <c:pt idx="6">
                  <c:v>24360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42-408E-BD1A-C3DA3A2F887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Water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1561-70</c:v>
                </c:pt>
                <c:pt idx="1">
                  <c:v>1600-9</c:v>
                </c:pt>
                <c:pt idx="2">
                  <c:v>1650-9</c:v>
                </c:pt>
                <c:pt idx="3">
                  <c:v>1700-9</c:v>
                </c:pt>
                <c:pt idx="4">
                  <c:v>1750-9</c:v>
                </c:pt>
                <c:pt idx="5">
                  <c:v>1800-9</c:v>
                </c:pt>
                <c:pt idx="6">
                  <c:v>1850-9</c:v>
                </c:pt>
              </c:strCache>
            </c:strRef>
          </c:cat>
          <c:val>
            <c:numRef>
              <c:f>Sheet1!$F$2:$F$8</c:f>
              <c:numCache>
                <c:formatCode>General</c:formatCode>
                <c:ptCount val="7"/>
                <c:pt idx="0">
                  <c:v>550</c:v>
                </c:pt>
                <c:pt idx="1">
                  <c:v>700</c:v>
                </c:pt>
                <c:pt idx="2">
                  <c:v>900</c:v>
                </c:pt>
                <c:pt idx="3">
                  <c:v>990</c:v>
                </c:pt>
                <c:pt idx="4">
                  <c:v>1300</c:v>
                </c:pt>
                <c:pt idx="5">
                  <c:v>1100</c:v>
                </c:pt>
                <c:pt idx="6">
                  <c:v>1700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42-408E-BD1A-C3DA3A2F887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1561-70</c:v>
                </c:pt>
                <c:pt idx="1">
                  <c:v>1600-9</c:v>
                </c:pt>
                <c:pt idx="2">
                  <c:v>1650-9</c:v>
                </c:pt>
                <c:pt idx="3">
                  <c:v>1700-9</c:v>
                </c:pt>
                <c:pt idx="4">
                  <c:v>1750-9</c:v>
                </c:pt>
                <c:pt idx="5">
                  <c:v>1800-9</c:v>
                </c:pt>
                <c:pt idx="6">
                  <c:v>1850-9</c:v>
                </c:pt>
              </c:strCache>
            </c:strRef>
          </c:cat>
          <c:val>
            <c:numRef>
              <c:f>Sheet1!$G$2:$G$8</c:f>
              <c:numCache>
                <c:formatCode>General</c:formatCode>
                <c:ptCount val="7"/>
                <c:pt idx="0">
                  <c:v>6930</c:v>
                </c:pt>
                <c:pt idx="1">
                  <c:v>14540</c:v>
                </c:pt>
                <c:pt idx="2">
                  <c:v>39060</c:v>
                </c:pt>
                <c:pt idx="3">
                  <c:v>84000</c:v>
                </c:pt>
                <c:pt idx="4">
                  <c:v>140810</c:v>
                </c:pt>
                <c:pt idx="5">
                  <c:v>408680</c:v>
                </c:pt>
                <c:pt idx="6">
                  <c:v>1689100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42-408E-BD1A-C3DA3A2F88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1302432"/>
        <c:axId val="441300472"/>
      </c:barChart>
      <c:catAx>
        <c:axId val="4413024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300472"/>
        <c:crosses val="autoZero"/>
        <c:auto val="1"/>
        <c:lblAlgn val="ctr"/>
        <c:lblOffset val="100"/>
        <c:noMultiLvlLbl val="0"/>
      </c:catAx>
      <c:valAx>
        <c:axId val="441300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30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778781038374635E-2"/>
          <c:y val="5.0167224080267574E-2"/>
          <c:w val="0.85214446952595935"/>
          <c:h val="0.80011672347234186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Production per worker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1829-1831</c:v>
                </c:pt>
                <c:pt idx="1">
                  <c:v>1844-1846</c:v>
                </c:pt>
                <c:pt idx="2">
                  <c:v>1859-1861</c:v>
                </c:pt>
                <c:pt idx="3">
                  <c:v>1880-1882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100</c:v>
                </c:pt>
                <c:pt idx="1">
                  <c:v>372</c:v>
                </c:pt>
                <c:pt idx="2">
                  <c:v>708</c:v>
                </c:pt>
                <c:pt idx="3">
                  <c:v>948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2A-4A8B-AC29-0E33534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0056624"/>
        <c:axId val="440055056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1829-1831</c:v>
                </c:pt>
                <c:pt idx="1">
                  <c:v>1844-1846</c:v>
                </c:pt>
                <c:pt idx="2">
                  <c:v>1859-1861</c:v>
                </c:pt>
                <c:pt idx="3">
                  <c:v>1880-1882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87</c:v>
                </c:pt>
                <c:pt idx="2">
                  <c:v>87</c:v>
                </c:pt>
                <c:pt idx="3">
                  <c:v>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2A-4A8B-AC29-0E33534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0058584"/>
        <c:axId val="440060936"/>
      </c:lineChart>
      <c:catAx>
        <c:axId val="44005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0550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4005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056624"/>
        <c:crosses val="autoZero"/>
        <c:crossBetween val="between"/>
      </c:valAx>
      <c:catAx>
        <c:axId val="4400585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440060936"/>
        <c:crosses val="autoZero"/>
        <c:auto val="1"/>
        <c:lblAlgn val="ctr"/>
        <c:lblOffset val="100"/>
        <c:noMultiLvlLbl val="0"/>
      </c:catAx>
      <c:valAx>
        <c:axId val="440060936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058584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50118701469594"/>
          <c:y val="4.2654028436018961E-2"/>
          <c:w val="0.83011178858707335"/>
          <c:h val="0.84360189573459798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KM</c:v>
                </c:pt>
              </c:strCache>
            </c:strRef>
          </c:tx>
          <c:spPr>
            <a:ln w="2540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numRef>
              <c:f>Sheet1!$A$2:$A$16</c:f>
              <c:numCache>
                <c:formatCode>General</c:formatCode>
                <c:ptCount val="13"/>
                <c:pt idx="0">
                  <c:v>1663</c:v>
                </c:pt>
                <c:pt idx="1">
                  <c:v>1720</c:v>
                </c:pt>
                <c:pt idx="2">
                  <c:v>1730</c:v>
                </c:pt>
                <c:pt idx="3">
                  <c:v>1740</c:v>
                </c:pt>
                <c:pt idx="4">
                  <c:v>1750</c:v>
                </c:pt>
                <c:pt idx="5">
                  <c:v>1760</c:v>
                </c:pt>
                <c:pt idx="6">
                  <c:v>1770</c:v>
                </c:pt>
                <c:pt idx="7">
                  <c:v>1780</c:v>
                </c:pt>
                <c:pt idx="8">
                  <c:v>1790</c:v>
                </c:pt>
                <c:pt idx="9">
                  <c:v>1800</c:v>
                </c:pt>
                <c:pt idx="10">
                  <c:v>1810</c:v>
                </c:pt>
                <c:pt idx="11">
                  <c:v>1820</c:v>
                </c:pt>
                <c:pt idx="12">
                  <c:v>1836</c:v>
                </c:pt>
              </c:numCache>
            </c:numRef>
          </c:xVal>
          <c:yVal>
            <c:numRef>
              <c:f>Sheet1!$C$2:$C$16</c:f>
              <c:numCache>
                <c:formatCode>General</c:formatCode>
                <c:ptCount val="13"/>
                <c:pt idx="0">
                  <c:v>0</c:v>
                </c:pt>
                <c:pt idx="1">
                  <c:v>796</c:v>
                </c:pt>
                <c:pt idx="2">
                  <c:v>3113</c:v>
                </c:pt>
                <c:pt idx="3">
                  <c:v>3704</c:v>
                </c:pt>
                <c:pt idx="4">
                  <c:v>5448</c:v>
                </c:pt>
                <c:pt idx="5">
                  <c:v>14763</c:v>
                </c:pt>
                <c:pt idx="6">
                  <c:v>21472</c:v>
                </c:pt>
                <c:pt idx="7">
                  <c:v>24135</c:v>
                </c:pt>
                <c:pt idx="8">
                  <c:v>26066</c:v>
                </c:pt>
                <c:pt idx="9">
                  <c:v>29284</c:v>
                </c:pt>
                <c:pt idx="10">
                  <c:v>30893</c:v>
                </c:pt>
                <c:pt idx="11">
                  <c:v>31536</c:v>
                </c:pt>
                <c:pt idx="12">
                  <c:v>32180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E49-40B6-AC5E-2D69E1A54A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0058192"/>
        <c:axId val="440057408"/>
      </c:scatterChart>
      <c:valAx>
        <c:axId val="440058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40057408"/>
        <c:crosses val="autoZero"/>
        <c:crossBetween val="midCat"/>
      </c:valAx>
      <c:valAx>
        <c:axId val="440057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Km</a:t>
                </a:r>
              </a:p>
            </c:rich>
          </c:tx>
          <c:layout>
            <c:manualLayout>
              <c:xMode val="edge"/>
              <c:yMode val="edge"/>
              <c:x val="1.4888390119459367E-2"/>
              <c:y val="0.4265402971417564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400581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832402234636964E-2"/>
          <c:y val="6.4367816091954022E-2"/>
          <c:w val="0.8086592178770956"/>
          <c:h val="0.79540229885057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1820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Great Britain</c:v>
                </c:pt>
                <c:pt idx="1">
                  <c:v>France</c:v>
                </c:pt>
                <c:pt idx="2">
                  <c:v>Germany</c:v>
                </c:pt>
                <c:pt idx="3">
                  <c:v>United States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46</c:v>
                </c:pt>
                <c:pt idx="1">
                  <c:v>75</c:v>
                </c:pt>
                <c:pt idx="2">
                  <c:v>80</c:v>
                </c:pt>
                <c:pt idx="3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DE-4D55-8DF7-5D4F7D0E228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1850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Great Britain</c:v>
                </c:pt>
                <c:pt idx="1">
                  <c:v>France</c:v>
                </c:pt>
                <c:pt idx="2">
                  <c:v>Germany</c:v>
                </c:pt>
                <c:pt idx="3">
                  <c:v>United States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22</c:v>
                </c:pt>
                <c:pt idx="1">
                  <c:v>64</c:v>
                </c:pt>
                <c:pt idx="2">
                  <c:v>65</c:v>
                </c:pt>
                <c:pt idx="3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DE-4D55-8DF7-5D4F7D0E228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1870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Great Britain</c:v>
                </c:pt>
                <c:pt idx="1">
                  <c:v>France</c:v>
                </c:pt>
                <c:pt idx="2">
                  <c:v>Germany</c:v>
                </c:pt>
                <c:pt idx="3">
                  <c:v>United States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15</c:v>
                </c:pt>
                <c:pt idx="1">
                  <c:v>49</c:v>
                </c:pt>
                <c:pt idx="2">
                  <c:v>49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DE-4D55-8DF7-5D4F7D0E228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1910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Great Britain</c:v>
                </c:pt>
                <c:pt idx="1">
                  <c:v>France</c:v>
                </c:pt>
                <c:pt idx="2">
                  <c:v>Germany</c:v>
                </c:pt>
                <c:pt idx="3">
                  <c:v>United States</c:v>
                </c:pt>
              </c:strCache>
            </c:strRef>
          </c:cat>
          <c:val>
            <c:numRef>
              <c:f>Sheet1!$B$5:$E$5</c:f>
              <c:numCache>
                <c:formatCode>General</c:formatCode>
                <c:ptCount val="4"/>
                <c:pt idx="0">
                  <c:v>6</c:v>
                </c:pt>
                <c:pt idx="1">
                  <c:v>42</c:v>
                </c:pt>
                <c:pt idx="2">
                  <c:v>18</c:v>
                </c:pt>
                <c:pt idx="3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DE-4D55-8DF7-5D4F7D0E22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0055840"/>
        <c:axId val="440060152"/>
      </c:barChart>
      <c:catAx>
        <c:axId val="44005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400601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40060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4005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345131723763641E-2"/>
          <c:y val="2.5868537165350824E-2"/>
          <c:w val="0.81773457563087648"/>
          <c:h val="0.89772899516134341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Portugal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1500</c:v>
                </c:pt>
                <c:pt idx="1">
                  <c:v>1550</c:v>
                </c:pt>
                <c:pt idx="2">
                  <c:v>1600</c:v>
                </c:pt>
                <c:pt idx="3">
                  <c:v>1650</c:v>
                </c:pt>
                <c:pt idx="4">
                  <c:v>1700</c:v>
                </c:pt>
                <c:pt idx="5">
                  <c:v>1750</c:v>
                </c:pt>
                <c:pt idx="6">
                  <c:v>1800</c:v>
                </c:pt>
                <c:pt idx="7">
                  <c:v>1850</c:v>
                </c:pt>
                <c:pt idx="8">
                  <c:v>1900</c:v>
                </c:pt>
                <c:pt idx="9">
                  <c:v>1950</c:v>
                </c:pt>
                <c:pt idx="10">
                  <c:v>2000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12</c:v>
                </c:pt>
                <c:pt idx="2">
                  <c:v>21</c:v>
                </c:pt>
                <c:pt idx="3">
                  <c:v>15</c:v>
                </c:pt>
                <c:pt idx="4">
                  <c:v>18</c:v>
                </c:pt>
                <c:pt idx="5">
                  <c:v>20</c:v>
                </c:pt>
                <c:pt idx="6">
                  <c:v>25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AF-419A-B6AD-0F8052FE46F6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Spain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1500</c:v>
                </c:pt>
                <c:pt idx="1">
                  <c:v>1550</c:v>
                </c:pt>
                <c:pt idx="2">
                  <c:v>1600</c:v>
                </c:pt>
                <c:pt idx="3">
                  <c:v>1650</c:v>
                </c:pt>
                <c:pt idx="4">
                  <c:v>1700</c:v>
                </c:pt>
                <c:pt idx="5">
                  <c:v>1750</c:v>
                </c:pt>
                <c:pt idx="6">
                  <c:v>1800</c:v>
                </c:pt>
                <c:pt idx="7">
                  <c:v>1850</c:v>
                </c:pt>
                <c:pt idx="8">
                  <c:v>1900</c:v>
                </c:pt>
                <c:pt idx="9">
                  <c:v>1950</c:v>
                </c:pt>
                <c:pt idx="10">
                  <c:v>2000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5</c:v>
                </c:pt>
                <c:pt idx="1">
                  <c:v>25</c:v>
                </c:pt>
                <c:pt idx="2">
                  <c:v>40</c:v>
                </c:pt>
                <c:pt idx="3">
                  <c:v>38</c:v>
                </c:pt>
                <c:pt idx="4">
                  <c:v>40</c:v>
                </c:pt>
                <c:pt idx="5">
                  <c:v>42</c:v>
                </c:pt>
                <c:pt idx="6">
                  <c:v>50</c:v>
                </c:pt>
                <c:pt idx="7">
                  <c:v>5</c:v>
                </c:pt>
                <c:pt idx="8">
                  <c:v>3</c:v>
                </c:pt>
                <c:pt idx="9">
                  <c:v>3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AF-419A-B6AD-0F8052FE46F6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Britain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1500</c:v>
                </c:pt>
                <c:pt idx="1">
                  <c:v>1550</c:v>
                </c:pt>
                <c:pt idx="2">
                  <c:v>1600</c:v>
                </c:pt>
                <c:pt idx="3">
                  <c:v>1650</c:v>
                </c:pt>
                <c:pt idx="4">
                  <c:v>1700</c:v>
                </c:pt>
                <c:pt idx="5">
                  <c:v>1750</c:v>
                </c:pt>
                <c:pt idx="6">
                  <c:v>1800</c:v>
                </c:pt>
                <c:pt idx="7">
                  <c:v>1850</c:v>
                </c:pt>
                <c:pt idx="8">
                  <c:v>1900</c:v>
                </c:pt>
                <c:pt idx="9">
                  <c:v>1950</c:v>
                </c:pt>
                <c:pt idx="10">
                  <c:v>2000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29</c:v>
                </c:pt>
                <c:pt idx="4">
                  <c:v>30</c:v>
                </c:pt>
                <c:pt idx="5">
                  <c:v>35</c:v>
                </c:pt>
                <c:pt idx="6">
                  <c:v>30</c:v>
                </c:pt>
                <c:pt idx="7">
                  <c:v>60</c:v>
                </c:pt>
                <c:pt idx="8">
                  <c:v>85</c:v>
                </c:pt>
                <c:pt idx="9">
                  <c:v>30</c:v>
                </c:pt>
                <c:pt idx="1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AF-419A-B6AD-0F8052FE46F6}"/>
            </c:ext>
          </c:extLst>
        </c:ser>
        <c:ser>
          <c:idx val="4"/>
          <c:order val="3"/>
          <c:tx>
            <c:strRef>
              <c:f>Sheet1!$E$1</c:f>
              <c:strCache>
                <c:ptCount val="1"/>
                <c:pt idx="0">
                  <c:v>France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1500</c:v>
                </c:pt>
                <c:pt idx="1">
                  <c:v>1550</c:v>
                </c:pt>
                <c:pt idx="2">
                  <c:v>1600</c:v>
                </c:pt>
                <c:pt idx="3">
                  <c:v>1650</c:v>
                </c:pt>
                <c:pt idx="4">
                  <c:v>1700</c:v>
                </c:pt>
                <c:pt idx="5">
                  <c:v>1750</c:v>
                </c:pt>
                <c:pt idx="6">
                  <c:v>1800</c:v>
                </c:pt>
                <c:pt idx="7">
                  <c:v>1850</c:v>
                </c:pt>
                <c:pt idx="8">
                  <c:v>1900</c:v>
                </c:pt>
                <c:pt idx="9">
                  <c:v>1950</c:v>
                </c:pt>
                <c:pt idx="10">
                  <c:v>2000</c:v>
                </c:pt>
              </c:numCache>
            </c:num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12</c:v>
                </c:pt>
                <c:pt idx="4">
                  <c:v>17</c:v>
                </c:pt>
                <c:pt idx="5">
                  <c:v>15</c:v>
                </c:pt>
                <c:pt idx="6">
                  <c:v>9</c:v>
                </c:pt>
                <c:pt idx="7">
                  <c:v>10</c:v>
                </c:pt>
                <c:pt idx="8">
                  <c:v>30</c:v>
                </c:pt>
                <c:pt idx="9">
                  <c:v>9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AF-419A-B6AD-0F8052FE46F6}"/>
            </c:ext>
          </c:extLst>
        </c:ser>
        <c:ser>
          <c:idx val="5"/>
          <c:order val="4"/>
          <c:tx>
            <c:strRef>
              <c:f>Sheet1!$F$1</c:f>
              <c:strCache>
                <c:ptCount val="1"/>
                <c:pt idx="0">
                  <c:v>Netherlands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1500</c:v>
                </c:pt>
                <c:pt idx="1">
                  <c:v>1550</c:v>
                </c:pt>
                <c:pt idx="2">
                  <c:v>1600</c:v>
                </c:pt>
                <c:pt idx="3">
                  <c:v>1650</c:v>
                </c:pt>
                <c:pt idx="4">
                  <c:v>1700</c:v>
                </c:pt>
                <c:pt idx="5">
                  <c:v>1750</c:v>
                </c:pt>
                <c:pt idx="6">
                  <c:v>1800</c:v>
                </c:pt>
                <c:pt idx="7">
                  <c:v>1850</c:v>
                </c:pt>
                <c:pt idx="8">
                  <c:v>1900</c:v>
                </c:pt>
                <c:pt idx="9">
                  <c:v>1950</c:v>
                </c:pt>
                <c:pt idx="10">
                  <c:v>2000</c:v>
                </c:pt>
              </c:numCache>
            </c:num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12</c:v>
                </c:pt>
                <c:pt idx="4">
                  <c:v>11</c:v>
                </c:pt>
                <c:pt idx="5">
                  <c:v>11</c:v>
                </c:pt>
                <c:pt idx="6">
                  <c:v>11</c:v>
                </c:pt>
                <c:pt idx="7">
                  <c:v>5</c:v>
                </c:pt>
                <c:pt idx="8">
                  <c:v>3</c:v>
                </c:pt>
                <c:pt idx="9">
                  <c:v>3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AF-419A-B6AD-0F8052FE4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0270176"/>
        <c:axId val="440273704"/>
      </c:barChart>
      <c:catAx>
        <c:axId val="44027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273704"/>
        <c:crosses val="autoZero"/>
        <c:auto val="1"/>
        <c:lblAlgn val="ctr"/>
        <c:lblOffset val="100"/>
        <c:noMultiLvlLbl val="0"/>
      </c:catAx>
      <c:valAx>
        <c:axId val="440273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270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74223034027194"/>
          <c:y val="3.3741323700118959E-2"/>
          <c:w val="0.76767141557986673"/>
          <c:h val="0.87517354489714683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Biomass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Sheet1!$A$2:$A$114</c:f>
              <c:numCache>
                <c:formatCode>General</c:formatCode>
                <c:ptCount val="113"/>
                <c:pt idx="0">
                  <c:v>1645</c:v>
                </c:pt>
                <c:pt idx="1">
                  <c:v>1655</c:v>
                </c:pt>
                <c:pt idx="2">
                  <c:v>1665</c:v>
                </c:pt>
                <c:pt idx="3">
                  <c:v>1675</c:v>
                </c:pt>
                <c:pt idx="4">
                  <c:v>1685</c:v>
                </c:pt>
                <c:pt idx="5">
                  <c:v>1695</c:v>
                </c:pt>
                <c:pt idx="6">
                  <c:v>1705</c:v>
                </c:pt>
                <c:pt idx="7">
                  <c:v>1715</c:v>
                </c:pt>
                <c:pt idx="8">
                  <c:v>1725</c:v>
                </c:pt>
                <c:pt idx="9">
                  <c:v>1735</c:v>
                </c:pt>
                <c:pt idx="10">
                  <c:v>1745</c:v>
                </c:pt>
                <c:pt idx="11">
                  <c:v>1755</c:v>
                </c:pt>
                <c:pt idx="12">
                  <c:v>1765</c:v>
                </c:pt>
                <c:pt idx="13">
                  <c:v>1775</c:v>
                </c:pt>
                <c:pt idx="14">
                  <c:v>1785</c:v>
                </c:pt>
                <c:pt idx="15">
                  <c:v>1795</c:v>
                </c:pt>
                <c:pt idx="16">
                  <c:v>1805</c:v>
                </c:pt>
                <c:pt idx="17">
                  <c:v>1815</c:v>
                </c:pt>
                <c:pt idx="18">
                  <c:v>1825</c:v>
                </c:pt>
                <c:pt idx="19">
                  <c:v>1835</c:v>
                </c:pt>
                <c:pt idx="20">
                  <c:v>1845</c:v>
                </c:pt>
                <c:pt idx="21">
                  <c:v>1850</c:v>
                </c:pt>
                <c:pt idx="22">
                  <c:v>1855</c:v>
                </c:pt>
                <c:pt idx="23">
                  <c:v>1860</c:v>
                </c:pt>
                <c:pt idx="24">
                  <c:v>1865</c:v>
                </c:pt>
                <c:pt idx="25">
                  <c:v>1870</c:v>
                </c:pt>
                <c:pt idx="26">
                  <c:v>1875</c:v>
                </c:pt>
                <c:pt idx="27">
                  <c:v>1880</c:v>
                </c:pt>
                <c:pt idx="28">
                  <c:v>1885</c:v>
                </c:pt>
                <c:pt idx="29">
                  <c:v>1890</c:v>
                </c:pt>
                <c:pt idx="30">
                  <c:v>1895</c:v>
                </c:pt>
                <c:pt idx="31">
                  <c:v>1900</c:v>
                </c:pt>
                <c:pt idx="32">
                  <c:v>1905</c:v>
                </c:pt>
                <c:pt idx="33">
                  <c:v>1910</c:v>
                </c:pt>
                <c:pt idx="34">
                  <c:v>1915</c:v>
                </c:pt>
                <c:pt idx="35">
                  <c:v>1920</c:v>
                </c:pt>
                <c:pt idx="36">
                  <c:v>1925</c:v>
                </c:pt>
                <c:pt idx="37">
                  <c:v>1930</c:v>
                </c:pt>
                <c:pt idx="38">
                  <c:v>1935</c:v>
                </c:pt>
                <c:pt idx="39">
                  <c:v>1940</c:v>
                </c:pt>
                <c:pt idx="40">
                  <c:v>1945</c:v>
                </c:pt>
                <c:pt idx="41">
                  <c:v>1949</c:v>
                </c:pt>
                <c:pt idx="42">
                  <c:v>1950</c:v>
                </c:pt>
                <c:pt idx="43">
                  <c:v>1951</c:v>
                </c:pt>
                <c:pt idx="44">
                  <c:v>1952</c:v>
                </c:pt>
                <c:pt idx="45">
                  <c:v>1953</c:v>
                </c:pt>
                <c:pt idx="46">
                  <c:v>1954</c:v>
                </c:pt>
                <c:pt idx="47">
                  <c:v>1955</c:v>
                </c:pt>
                <c:pt idx="48">
                  <c:v>1956</c:v>
                </c:pt>
                <c:pt idx="49">
                  <c:v>1957</c:v>
                </c:pt>
                <c:pt idx="50">
                  <c:v>1958</c:v>
                </c:pt>
                <c:pt idx="51">
                  <c:v>1959</c:v>
                </c:pt>
                <c:pt idx="52">
                  <c:v>1960</c:v>
                </c:pt>
                <c:pt idx="53">
                  <c:v>1961</c:v>
                </c:pt>
                <c:pt idx="54">
                  <c:v>1962</c:v>
                </c:pt>
                <c:pt idx="55">
                  <c:v>1963</c:v>
                </c:pt>
                <c:pt idx="56">
                  <c:v>1964</c:v>
                </c:pt>
                <c:pt idx="57">
                  <c:v>1965</c:v>
                </c:pt>
                <c:pt idx="58">
                  <c:v>1966</c:v>
                </c:pt>
                <c:pt idx="59">
                  <c:v>1967</c:v>
                </c:pt>
                <c:pt idx="60">
                  <c:v>1968</c:v>
                </c:pt>
                <c:pt idx="61">
                  <c:v>1969</c:v>
                </c:pt>
                <c:pt idx="62">
                  <c:v>1970</c:v>
                </c:pt>
                <c:pt idx="63">
                  <c:v>1971</c:v>
                </c:pt>
                <c:pt idx="64">
                  <c:v>1972</c:v>
                </c:pt>
                <c:pt idx="65">
                  <c:v>1973</c:v>
                </c:pt>
                <c:pt idx="66">
                  <c:v>1974</c:v>
                </c:pt>
                <c:pt idx="67">
                  <c:v>1975</c:v>
                </c:pt>
                <c:pt idx="68">
                  <c:v>1976</c:v>
                </c:pt>
                <c:pt idx="69">
                  <c:v>1977</c:v>
                </c:pt>
                <c:pt idx="70">
                  <c:v>1978</c:v>
                </c:pt>
                <c:pt idx="71">
                  <c:v>1979</c:v>
                </c:pt>
                <c:pt idx="72">
                  <c:v>1980</c:v>
                </c:pt>
                <c:pt idx="73">
                  <c:v>1981</c:v>
                </c:pt>
                <c:pt idx="74">
                  <c:v>1982</c:v>
                </c:pt>
                <c:pt idx="75">
                  <c:v>1983</c:v>
                </c:pt>
                <c:pt idx="76">
                  <c:v>1984</c:v>
                </c:pt>
                <c:pt idx="77">
                  <c:v>1985</c:v>
                </c:pt>
                <c:pt idx="78">
                  <c:v>1986</c:v>
                </c:pt>
                <c:pt idx="79">
                  <c:v>1987</c:v>
                </c:pt>
                <c:pt idx="80">
                  <c:v>1988</c:v>
                </c:pt>
                <c:pt idx="81">
                  <c:v>1989</c:v>
                </c:pt>
                <c:pt idx="82">
                  <c:v>1990</c:v>
                </c:pt>
                <c:pt idx="83">
                  <c:v>1991</c:v>
                </c:pt>
                <c:pt idx="84">
                  <c:v>1992</c:v>
                </c:pt>
                <c:pt idx="85">
                  <c:v>1993</c:v>
                </c:pt>
                <c:pt idx="86">
                  <c:v>1994</c:v>
                </c:pt>
                <c:pt idx="87">
                  <c:v>1995</c:v>
                </c:pt>
                <c:pt idx="88">
                  <c:v>1996</c:v>
                </c:pt>
                <c:pt idx="89">
                  <c:v>1997</c:v>
                </c:pt>
                <c:pt idx="90">
                  <c:v>1998</c:v>
                </c:pt>
                <c:pt idx="91">
                  <c:v>1999</c:v>
                </c:pt>
                <c:pt idx="92">
                  <c:v>2000</c:v>
                </c:pt>
                <c:pt idx="93">
                  <c:v>2001</c:v>
                </c:pt>
                <c:pt idx="94">
                  <c:v>2002</c:v>
                </c:pt>
                <c:pt idx="95">
                  <c:v>2003</c:v>
                </c:pt>
                <c:pt idx="96">
                  <c:v>2004</c:v>
                </c:pt>
                <c:pt idx="97">
                  <c:v>2005</c:v>
                </c:pt>
                <c:pt idx="98">
                  <c:v>2006</c:v>
                </c:pt>
                <c:pt idx="99">
                  <c:v>2007</c:v>
                </c:pt>
                <c:pt idx="100">
                  <c:v>2008</c:v>
                </c:pt>
                <c:pt idx="101">
                  <c:v>2009</c:v>
                </c:pt>
                <c:pt idx="102">
                  <c:v>2010</c:v>
                </c:pt>
                <c:pt idx="103">
                  <c:v>2011</c:v>
                </c:pt>
                <c:pt idx="104">
                  <c:v>2012</c:v>
                </c:pt>
                <c:pt idx="105">
                  <c:v>2013</c:v>
                </c:pt>
                <c:pt idx="106">
                  <c:v>2014</c:v>
                </c:pt>
                <c:pt idx="107">
                  <c:v>2015</c:v>
                </c:pt>
                <c:pt idx="108">
                  <c:v>2016</c:v>
                </c:pt>
                <c:pt idx="109">
                  <c:v>2017</c:v>
                </c:pt>
                <c:pt idx="110">
                  <c:v>2018</c:v>
                </c:pt>
                <c:pt idx="111">
                  <c:v>2019</c:v>
                </c:pt>
                <c:pt idx="112">
                  <c:v>2020</c:v>
                </c:pt>
              </c:numCache>
            </c:numRef>
          </c:xVal>
          <c:yVal>
            <c:numRef>
              <c:f>Sheet1!$C$2:$C$114</c:f>
              <c:numCache>
                <c:formatCode>#,##0</c:formatCode>
                <c:ptCount val="113"/>
                <c:pt idx="0">
                  <c:v>1000</c:v>
                </c:pt>
                <c:pt idx="1">
                  <c:v>2000</c:v>
                </c:pt>
                <c:pt idx="2">
                  <c:v>5000</c:v>
                </c:pt>
                <c:pt idx="3">
                  <c:v>7000</c:v>
                </c:pt>
                <c:pt idx="4">
                  <c:v>9000</c:v>
                </c:pt>
                <c:pt idx="5">
                  <c:v>14000</c:v>
                </c:pt>
                <c:pt idx="6">
                  <c:v>22000</c:v>
                </c:pt>
                <c:pt idx="7">
                  <c:v>37000</c:v>
                </c:pt>
                <c:pt idx="8">
                  <c:v>56000</c:v>
                </c:pt>
                <c:pt idx="9">
                  <c:v>80000</c:v>
                </c:pt>
                <c:pt idx="10">
                  <c:v>112000</c:v>
                </c:pt>
                <c:pt idx="11">
                  <c:v>155000</c:v>
                </c:pt>
                <c:pt idx="12">
                  <c:v>200000</c:v>
                </c:pt>
                <c:pt idx="13">
                  <c:v>249000</c:v>
                </c:pt>
                <c:pt idx="14">
                  <c:v>310000</c:v>
                </c:pt>
                <c:pt idx="15">
                  <c:v>402000</c:v>
                </c:pt>
                <c:pt idx="16">
                  <c:v>537000</c:v>
                </c:pt>
                <c:pt idx="17">
                  <c:v>714000</c:v>
                </c:pt>
                <c:pt idx="18">
                  <c:v>960000</c:v>
                </c:pt>
                <c:pt idx="19">
                  <c:v>1305000</c:v>
                </c:pt>
                <c:pt idx="20">
                  <c:v>1757000</c:v>
                </c:pt>
                <c:pt idx="21">
                  <c:v>2138000</c:v>
                </c:pt>
                <c:pt idx="22">
                  <c:v>2389000</c:v>
                </c:pt>
                <c:pt idx="23">
                  <c:v>2641000</c:v>
                </c:pt>
                <c:pt idx="24">
                  <c:v>2767000</c:v>
                </c:pt>
                <c:pt idx="25">
                  <c:v>2893000</c:v>
                </c:pt>
                <c:pt idx="26">
                  <c:v>2872000</c:v>
                </c:pt>
                <c:pt idx="27">
                  <c:v>2851000</c:v>
                </c:pt>
                <c:pt idx="28">
                  <c:v>2683000</c:v>
                </c:pt>
                <c:pt idx="29">
                  <c:v>2515000</c:v>
                </c:pt>
                <c:pt idx="30">
                  <c:v>2306000</c:v>
                </c:pt>
                <c:pt idx="31">
                  <c:v>2015000.0000000002</c:v>
                </c:pt>
                <c:pt idx="32">
                  <c:v>1843000</c:v>
                </c:pt>
                <c:pt idx="33">
                  <c:v>1765000</c:v>
                </c:pt>
                <c:pt idx="34">
                  <c:v>1688000</c:v>
                </c:pt>
                <c:pt idx="35">
                  <c:v>1610000</c:v>
                </c:pt>
                <c:pt idx="36">
                  <c:v>1533000</c:v>
                </c:pt>
                <c:pt idx="37">
                  <c:v>1455000</c:v>
                </c:pt>
                <c:pt idx="38">
                  <c:v>1397000</c:v>
                </c:pt>
                <c:pt idx="39">
                  <c:v>1358000</c:v>
                </c:pt>
                <c:pt idx="40">
                  <c:v>1261000</c:v>
                </c:pt>
                <c:pt idx="41">
                  <c:v>1549262</c:v>
                </c:pt>
                <c:pt idx="42">
                  <c:v>1562307</c:v>
                </c:pt>
                <c:pt idx="43">
                  <c:v>1534669</c:v>
                </c:pt>
                <c:pt idx="44">
                  <c:v>1474369</c:v>
                </c:pt>
                <c:pt idx="45">
                  <c:v>1418601</c:v>
                </c:pt>
                <c:pt idx="46">
                  <c:v>1394327</c:v>
                </c:pt>
                <c:pt idx="47">
                  <c:v>1424143</c:v>
                </c:pt>
                <c:pt idx="48">
                  <c:v>1415871</c:v>
                </c:pt>
                <c:pt idx="49">
                  <c:v>1333581</c:v>
                </c:pt>
                <c:pt idx="50">
                  <c:v>1323123</c:v>
                </c:pt>
                <c:pt idx="51">
                  <c:v>1352874</c:v>
                </c:pt>
                <c:pt idx="52">
                  <c:v>1319870</c:v>
                </c:pt>
                <c:pt idx="53">
                  <c:v>1294762</c:v>
                </c:pt>
                <c:pt idx="54">
                  <c:v>1300242</c:v>
                </c:pt>
                <c:pt idx="55">
                  <c:v>1323316</c:v>
                </c:pt>
                <c:pt idx="56">
                  <c:v>1336802</c:v>
                </c:pt>
                <c:pt idx="57">
                  <c:v>1334761</c:v>
                </c:pt>
                <c:pt idx="58">
                  <c:v>1368985</c:v>
                </c:pt>
                <c:pt idx="59">
                  <c:v>1340249</c:v>
                </c:pt>
                <c:pt idx="60">
                  <c:v>1419495</c:v>
                </c:pt>
                <c:pt idx="61">
                  <c:v>1440487</c:v>
                </c:pt>
                <c:pt idx="62">
                  <c:v>1430962</c:v>
                </c:pt>
                <c:pt idx="63">
                  <c:v>1432323</c:v>
                </c:pt>
                <c:pt idx="64">
                  <c:v>1503065</c:v>
                </c:pt>
                <c:pt idx="65">
                  <c:v>1529068</c:v>
                </c:pt>
                <c:pt idx="66">
                  <c:v>1539657</c:v>
                </c:pt>
                <c:pt idx="67">
                  <c:v>1498734</c:v>
                </c:pt>
                <c:pt idx="68">
                  <c:v>1713373</c:v>
                </c:pt>
                <c:pt idx="69">
                  <c:v>1838332</c:v>
                </c:pt>
                <c:pt idx="70">
                  <c:v>2037605</c:v>
                </c:pt>
                <c:pt idx="71">
                  <c:v>2151906</c:v>
                </c:pt>
                <c:pt idx="72">
                  <c:v>2475500</c:v>
                </c:pt>
                <c:pt idx="73">
                  <c:v>2596283</c:v>
                </c:pt>
                <c:pt idx="74">
                  <c:v>2663452</c:v>
                </c:pt>
                <c:pt idx="75">
                  <c:v>2904414</c:v>
                </c:pt>
                <c:pt idx="76">
                  <c:v>2971119</c:v>
                </c:pt>
                <c:pt idx="77">
                  <c:v>3016233</c:v>
                </c:pt>
                <c:pt idx="78">
                  <c:v>2932094</c:v>
                </c:pt>
                <c:pt idx="79">
                  <c:v>2874884</c:v>
                </c:pt>
                <c:pt idx="80">
                  <c:v>3016049</c:v>
                </c:pt>
                <c:pt idx="81">
                  <c:v>3159358</c:v>
                </c:pt>
                <c:pt idx="82">
                  <c:v>2735110</c:v>
                </c:pt>
                <c:pt idx="83">
                  <c:v>2781798</c:v>
                </c:pt>
                <c:pt idx="84">
                  <c:v>2931678</c:v>
                </c:pt>
                <c:pt idx="85">
                  <c:v>2908446</c:v>
                </c:pt>
                <c:pt idx="86">
                  <c:v>3027535</c:v>
                </c:pt>
                <c:pt idx="87">
                  <c:v>3099082</c:v>
                </c:pt>
                <c:pt idx="88">
                  <c:v>3155301</c:v>
                </c:pt>
                <c:pt idx="89">
                  <c:v>3107908</c:v>
                </c:pt>
                <c:pt idx="90">
                  <c:v>2928929</c:v>
                </c:pt>
                <c:pt idx="91">
                  <c:v>2965132</c:v>
                </c:pt>
                <c:pt idx="92">
                  <c:v>3005661</c:v>
                </c:pt>
                <c:pt idx="93">
                  <c:v>2624160</c:v>
                </c:pt>
                <c:pt idx="94">
                  <c:v>2705408</c:v>
                </c:pt>
                <c:pt idx="95">
                  <c:v>2805435</c:v>
                </c:pt>
                <c:pt idx="96">
                  <c:v>2997605</c:v>
                </c:pt>
                <c:pt idx="97">
                  <c:v>3103664</c:v>
                </c:pt>
                <c:pt idx="98">
                  <c:v>3225769</c:v>
                </c:pt>
                <c:pt idx="99">
                  <c:v>3488962</c:v>
                </c:pt>
                <c:pt idx="100">
                  <c:v>3867220</c:v>
                </c:pt>
                <c:pt idx="101">
                  <c:v>3915188</c:v>
                </c:pt>
                <c:pt idx="102">
                  <c:v>4452006</c:v>
                </c:pt>
                <c:pt idx="103">
                  <c:v>4630057</c:v>
                </c:pt>
                <c:pt idx="104">
                  <c:v>4528610</c:v>
                </c:pt>
                <c:pt idx="105">
                  <c:v>4815632</c:v>
                </c:pt>
                <c:pt idx="106">
                  <c:v>5020366</c:v>
                </c:pt>
                <c:pt idx="107">
                  <c:v>4991579</c:v>
                </c:pt>
                <c:pt idx="108">
                  <c:v>5077220</c:v>
                </c:pt>
                <c:pt idx="109">
                  <c:v>5102760</c:v>
                </c:pt>
                <c:pt idx="110">
                  <c:v>5239468</c:v>
                </c:pt>
                <c:pt idx="111">
                  <c:v>5109794</c:v>
                </c:pt>
                <c:pt idx="112">
                  <c:v>4718870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EA-4949-8BC8-B6E5EAF976A1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Coal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Sheet1!$A$2:$A$114</c:f>
              <c:numCache>
                <c:formatCode>General</c:formatCode>
                <c:ptCount val="113"/>
                <c:pt idx="0">
                  <c:v>1645</c:v>
                </c:pt>
                <c:pt idx="1">
                  <c:v>1655</c:v>
                </c:pt>
                <c:pt idx="2">
                  <c:v>1665</c:v>
                </c:pt>
                <c:pt idx="3">
                  <c:v>1675</c:v>
                </c:pt>
                <c:pt idx="4">
                  <c:v>1685</c:v>
                </c:pt>
                <c:pt idx="5">
                  <c:v>1695</c:v>
                </c:pt>
                <c:pt idx="6">
                  <c:v>1705</c:v>
                </c:pt>
                <c:pt idx="7">
                  <c:v>1715</c:v>
                </c:pt>
                <c:pt idx="8">
                  <c:v>1725</c:v>
                </c:pt>
                <c:pt idx="9">
                  <c:v>1735</c:v>
                </c:pt>
                <c:pt idx="10">
                  <c:v>1745</c:v>
                </c:pt>
                <c:pt idx="11">
                  <c:v>1755</c:v>
                </c:pt>
                <c:pt idx="12">
                  <c:v>1765</c:v>
                </c:pt>
                <c:pt idx="13">
                  <c:v>1775</c:v>
                </c:pt>
                <c:pt idx="14">
                  <c:v>1785</c:v>
                </c:pt>
                <c:pt idx="15">
                  <c:v>1795</c:v>
                </c:pt>
                <c:pt idx="16">
                  <c:v>1805</c:v>
                </c:pt>
                <c:pt idx="17">
                  <c:v>1815</c:v>
                </c:pt>
                <c:pt idx="18">
                  <c:v>1825</c:v>
                </c:pt>
                <c:pt idx="19">
                  <c:v>1835</c:v>
                </c:pt>
                <c:pt idx="20">
                  <c:v>1845</c:v>
                </c:pt>
                <c:pt idx="21">
                  <c:v>1850</c:v>
                </c:pt>
                <c:pt idx="22">
                  <c:v>1855</c:v>
                </c:pt>
                <c:pt idx="23">
                  <c:v>1860</c:v>
                </c:pt>
                <c:pt idx="24">
                  <c:v>1865</c:v>
                </c:pt>
                <c:pt idx="25">
                  <c:v>1870</c:v>
                </c:pt>
                <c:pt idx="26">
                  <c:v>1875</c:v>
                </c:pt>
                <c:pt idx="27">
                  <c:v>1880</c:v>
                </c:pt>
                <c:pt idx="28">
                  <c:v>1885</c:v>
                </c:pt>
                <c:pt idx="29">
                  <c:v>1890</c:v>
                </c:pt>
                <c:pt idx="30">
                  <c:v>1895</c:v>
                </c:pt>
                <c:pt idx="31">
                  <c:v>1900</c:v>
                </c:pt>
                <c:pt idx="32">
                  <c:v>1905</c:v>
                </c:pt>
                <c:pt idx="33">
                  <c:v>1910</c:v>
                </c:pt>
                <c:pt idx="34">
                  <c:v>1915</c:v>
                </c:pt>
                <c:pt idx="35">
                  <c:v>1920</c:v>
                </c:pt>
                <c:pt idx="36">
                  <c:v>1925</c:v>
                </c:pt>
                <c:pt idx="37">
                  <c:v>1930</c:v>
                </c:pt>
                <c:pt idx="38">
                  <c:v>1935</c:v>
                </c:pt>
                <c:pt idx="39">
                  <c:v>1940</c:v>
                </c:pt>
                <c:pt idx="40">
                  <c:v>1945</c:v>
                </c:pt>
                <c:pt idx="41">
                  <c:v>1949</c:v>
                </c:pt>
                <c:pt idx="42">
                  <c:v>1950</c:v>
                </c:pt>
                <c:pt idx="43">
                  <c:v>1951</c:v>
                </c:pt>
                <c:pt idx="44">
                  <c:v>1952</c:v>
                </c:pt>
                <c:pt idx="45">
                  <c:v>1953</c:v>
                </c:pt>
                <c:pt idx="46">
                  <c:v>1954</c:v>
                </c:pt>
                <c:pt idx="47">
                  <c:v>1955</c:v>
                </c:pt>
                <c:pt idx="48">
                  <c:v>1956</c:v>
                </c:pt>
                <c:pt idx="49">
                  <c:v>1957</c:v>
                </c:pt>
                <c:pt idx="50">
                  <c:v>1958</c:v>
                </c:pt>
                <c:pt idx="51">
                  <c:v>1959</c:v>
                </c:pt>
                <c:pt idx="52">
                  <c:v>1960</c:v>
                </c:pt>
                <c:pt idx="53">
                  <c:v>1961</c:v>
                </c:pt>
                <c:pt idx="54">
                  <c:v>1962</c:v>
                </c:pt>
                <c:pt idx="55">
                  <c:v>1963</c:v>
                </c:pt>
                <c:pt idx="56">
                  <c:v>1964</c:v>
                </c:pt>
                <c:pt idx="57">
                  <c:v>1965</c:v>
                </c:pt>
                <c:pt idx="58">
                  <c:v>1966</c:v>
                </c:pt>
                <c:pt idx="59">
                  <c:v>1967</c:v>
                </c:pt>
                <c:pt idx="60">
                  <c:v>1968</c:v>
                </c:pt>
                <c:pt idx="61">
                  <c:v>1969</c:v>
                </c:pt>
                <c:pt idx="62">
                  <c:v>1970</c:v>
                </c:pt>
                <c:pt idx="63">
                  <c:v>1971</c:v>
                </c:pt>
                <c:pt idx="64">
                  <c:v>1972</c:v>
                </c:pt>
                <c:pt idx="65">
                  <c:v>1973</c:v>
                </c:pt>
                <c:pt idx="66">
                  <c:v>1974</c:v>
                </c:pt>
                <c:pt idx="67">
                  <c:v>1975</c:v>
                </c:pt>
                <c:pt idx="68">
                  <c:v>1976</c:v>
                </c:pt>
                <c:pt idx="69">
                  <c:v>1977</c:v>
                </c:pt>
                <c:pt idx="70">
                  <c:v>1978</c:v>
                </c:pt>
                <c:pt idx="71">
                  <c:v>1979</c:v>
                </c:pt>
                <c:pt idx="72">
                  <c:v>1980</c:v>
                </c:pt>
                <c:pt idx="73">
                  <c:v>1981</c:v>
                </c:pt>
                <c:pt idx="74">
                  <c:v>1982</c:v>
                </c:pt>
                <c:pt idx="75">
                  <c:v>1983</c:v>
                </c:pt>
                <c:pt idx="76">
                  <c:v>1984</c:v>
                </c:pt>
                <c:pt idx="77">
                  <c:v>1985</c:v>
                </c:pt>
                <c:pt idx="78">
                  <c:v>1986</c:v>
                </c:pt>
                <c:pt idx="79">
                  <c:v>1987</c:v>
                </c:pt>
                <c:pt idx="80">
                  <c:v>1988</c:v>
                </c:pt>
                <c:pt idx="81">
                  <c:v>1989</c:v>
                </c:pt>
                <c:pt idx="82">
                  <c:v>1990</c:v>
                </c:pt>
                <c:pt idx="83">
                  <c:v>1991</c:v>
                </c:pt>
                <c:pt idx="84">
                  <c:v>1992</c:v>
                </c:pt>
                <c:pt idx="85">
                  <c:v>1993</c:v>
                </c:pt>
                <c:pt idx="86">
                  <c:v>1994</c:v>
                </c:pt>
                <c:pt idx="87">
                  <c:v>1995</c:v>
                </c:pt>
                <c:pt idx="88">
                  <c:v>1996</c:v>
                </c:pt>
                <c:pt idx="89">
                  <c:v>1997</c:v>
                </c:pt>
                <c:pt idx="90">
                  <c:v>1998</c:v>
                </c:pt>
                <c:pt idx="91">
                  <c:v>1999</c:v>
                </c:pt>
                <c:pt idx="92">
                  <c:v>2000</c:v>
                </c:pt>
                <c:pt idx="93">
                  <c:v>2001</c:v>
                </c:pt>
                <c:pt idx="94">
                  <c:v>2002</c:v>
                </c:pt>
                <c:pt idx="95">
                  <c:v>2003</c:v>
                </c:pt>
                <c:pt idx="96">
                  <c:v>2004</c:v>
                </c:pt>
                <c:pt idx="97">
                  <c:v>2005</c:v>
                </c:pt>
                <c:pt idx="98">
                  <c:v>2006</c:v>
                </c:pt>
                <c:pt idx="99">
                  <c:v>2007</c:v>
                </c:pt>
                <c:pt idx="100">
                  <c:v>2008</c:v>
                </c:pt>
                <c:pt idx="101">
                  <c:v>2009</c:v>
                </c:pt>
                <c:pt idx="102">
                  <c:v>2010</c:v>
                </c:pt>
                <c:pt idx="103">
                  <c:v>2011</c:v>
                </c:pt>
                <c:pt idx="104">
                  <c:v>2012</c:v>
                </c:pt>
                <c:pt idx="105">
                  <c:v>2013</c:v>
                </c:pt>
                <c:pt idx="106">
                  <c:v>2014</c:v>
                </c:pt>
                <c:pt idx="107">
                  <c:v>2015</c:v>
                </c:pt>
                <c:pt idx="108">
                  <c:v>2016</c:v>
                </c:pt>
                <c:pt idx="109">
                  <c:v>2017</c:v>
                </c:pt>
                <c:pt idx="110">
                  <c:v>2018</c:v>
                </c:pt>
                <c:pt idx="111">
                  <c:v>2019</c:v>
                </c:pt>
                <c:pt idx="112">
                  <c:v>2020</c:v>
                </c:pt>
              </c:numCache>
            </c:numRef>
          </c:xVal>
          <c:yVal>
            <c:numRef>
              <c:f>Sheet1!$B$2:$B$114</c:f>
              <c:numCache>
                <c:formatCode>General</c:formatCode>
                <c:ptCount val="113"/>
                <c:pt idx="21" formatCode="#,##0">
                  <c:v>219000</c:v>
                </c:pt>
                <c:pt idx="22" formatCode="#,##0">
                  <c:v>421000</c:v>
                </c:pt>
                <c:pt idx="23" formatCode="#,##0">
                  <c:v>518000</c:v>
                </c:pt>
                <c:pt idx="24" formatCode="#,##0">
                  <c:v>632000</c:v>
                </c:pt>
                <c:pt idx="25" formatCode="#,##0">
                  <c:v>1048000</c:v>
                </c:pt>
                <c:pt idx="26" formatCode="#,##0">
                  <c:v>1440000</c:v>
                </c:pt>
                <c:pt idx="27" formatCode="#,##0">
                  <c:v>2054000</c:v>
                </c:pt>
                <c:pt idx="28" formatCode="#,##0">
                  <c:v>2840000</c:v>
                </c:pt>
                <c:pt idx="29" formatCode="#,##0">
                  <c:v>4062000</c:v>
                </c:pt>
                <c:pt idx="30" formatCode="#,##0">
                  <c:v>4950000</c:v>
                </c:pt>
                <c:pt idx="31" formatCode="#,##0">
                  <c:v>6841000</c:v>
                </c:pt>
                <c:pt idx="32" formatCode="#,##0">
                  <c:v>10001000</c:v>
                </c:pt>
                <c:pt idx="33" formatCode="#,##0">
                  <c:v>12714000</c:v>
                </c:pt>
                <c:pt idx="34" formatCode="#,##0">
                  <c:v>13294000</c:v>
                </c:pt>
                <c:pt idx="35" formatCode="#,##0">
                  <c:v>15504000</c:v>
                </c:pt>
                <c:pt idx="36" formatCode="#,##0">
                  <c:v>14706000</c:v>
                </c:pt>
                <c:pt idx="37" formatCode="#,##0">
                  <c:v>13639000</c:v>
                </c:pt>
                <c:pt idx="38" formatCode="#,##0">
                  <c:v>10634000</c:v>
                </c:pt>
                <c:pt idx="39" formatCode="#,##0">
                  <c:v>12535000</c:v>
                </c:pt>
                <c:pt idx="40" formatCode="#,##0">
                  <c:v>15972000</c:v>
                </c:pt>
                <c:pt idx="41" formatCode="#,##0">
                  <c:v>11973882</c:v>
                </c:pt>
                <c:pt idx="42" formatCode="#,##0">
                  <c:v>14060135</c:v>
                </c:pt>
                <c:pt idx="43" formatCode="#,##0">
                  <c:v>14419325</c:v>
                </c:pt>
                <c:pt idx="44" formatCode="#,##0">
                  <c:v>12734313</c:v>
                </c:pt>
                <c:pt idx="45" formatCode="#,##0">
                  <c:v>12277746</c:v>
                </c:pt>
                <c:pt idx="46" formatCode="#,##0">
                  <c:v>10542448</c:v>
                </c:pt>
                <c:pt idx="47" formatCode="#,##0">
                  <c:v>12369608</c:v>
                </c:pt>
                <c:pt idx="48" formatCode="#,##0">
                  <c:v>13306334</c:v>
                </c:pt>
                <c:pt idx="49" formatCode="#,##0">
                  <c:v>13061393</c:v>
                </c:pt>
                <c:pt idx="50" formatCode="#,##0">
                  <c:v>10783088</c:v>
                </c:pt>
                <c:pt idx="51" formatCode="#,##0">
                  <c:v>10777984</c:v>
                </c:pt>
                <c:pt idx="52" formatCode="#,##0">
                  <c:v>10817398</c:v>
                </c:pt>
                <c:pt idx="53" formatCode="#,##0">
                  <c:v>10447091</c:v>
                </c:pt>
                <c:pt idx="54" formatCode="#,##0">
                  <c:v>10900560</c:v>
                </c:pt>
                <c:pt idx="55" formatCode="#,##0">
                  <c:v>11849229</c:v>
                </c:pt>
                <c:pt idx="56" formatCode="#,##0">
                  <c:v>12523881</c:v>
                </c:pt>
                <c:pt idx="57" formatCode="#,##0">
                  <c:v>13055285</c:v>
                </c:pt>
                <c:pt idx="58" formatCode="#,##0">
                  <c:v>13467679</c:v>
                </c:pt>
                <c:pt idx="59" formatCode="#,##0">
                  <c:v>13825487</c:v>
                </c:pt>
                <c:pt idx="60" formatCode="#,##0">
                  <c:v>13608678</c:v>
                </c:pt>
                <c:pt idx="61" formatCode="#,##0">
                  <c:v>13863346</c:v>
                </c:pt>
                <c:pt idx="62" formatCode="#,##0">
                  <c:v>14607064</c:v>
                </c:pt>
                <c:pt idx="63" formatCode="#,##0">
                  <c:v>13185523</c:v>
                </c:pt>
                <c:pt idx="64" formatCode="#,##0">
                  <c:v>14091685</c:v>
                </c:pt>
                <c:pt idx="65" formatCode="#,##0">
                  <c:v>13992126</c:v>
                </c:pt>
                <c:pt idx="66" formatCode="#,##0">
                  <c:v>14074451</c:v>
                </c:pt>
                <c:pt idx="67" formatCode="#,##0">
                  <c:v>14989315</c:v>
                </c:pt>
                <c:pt idx="68" formatCode="#,##0">
                  <c:v>15653687</c:v>
                </c:pt>
                <c:pt idx="69" formatCode="#,##0">
                  <c:v>15754741</c:v>
                </c:pt>
                <c:pt idx="70" formatCode="#,##0">
                  <c:v>14909809</c:v>
                </c:pt>
                <c:pt idx="71" formatCode="#,##0">
                  <c:v>17539583</c:v>
                </c:pt>
                <c:pt idx="72" formatCode="#,##0">
                  <c:v>18597726</c:v>
                </c:pt>
                <c:pt idx="73" formatCode="#,##0">
                  <c:v>18376773</c:v>
                </c:pt>
                <c:pt idx="74" formatCode="#,##0">
                  <c:v>18638773</c:v>
                </c:pt>
                <c:pt idx="75" formatCode="#,##0">
                  <c:v>17246671</c:v>
                </c:pt>
                <c:pt idx="76" formatCode="#,##0">
                  <c:v>19719216</c:v>
                </c:pt>
                <c:pt idx="77" formatCode="#,##0">
                  <c:v>19325166</c:v>
                </c:pt>
                <c:pt idx="78" formatCode="#,##0">
                  <c:v>19509466</c:v>
                </c:pt>
                <c:pt idx="79" formatCode="#,##0">
                  <c:v>20141104</c:v>
                </c:pt>
                <c:pt idx="80" formatCode="#,##0">
                  <c:v>20737639</c:v>
                </c:pt>
                <c:pt idx="81" formatCode="#,##0">
                  <c:v>21360178</c:v>
                </c:pt>
                <c:pt idx="82" formatCode="#,##0">
                  <c:v>22487548</c:v>
                </c:pt>
                <c:pt idx="83" formatCode="#,##0">
                  <c:v>21636424</c:v>
                </c:pt>
                <c:pt idx="84" formatCode="#,##0">
                  <c:v>21694132</c:v>
                </c:pt>
                <c:pt idx="85" formatCode="#,##0">
                  <c:v>20335654</c:v>
                </c:pt>
                <c:pt idx="86" formatCode="#,##0">
                  <c:v>22202083</c:v>
                </c:pt>
                <c:pt idx="87" formatCode="#,##0">
                  <c:v>22129550</c:v>
                </c:pt>
                <c:pt idx="88" formatCode="#,##0">
                  <c:v>22790148</c:v>
                </c:pt>
                <c:pt idx="89" formatCode="#,##0">
                  <c:v>23309614</c:v>
                </c:pt>
                <c:pt idx="90" formatCode="#,##0">
                  <c:v>24045199</c:v>
                </c:pt>
                <c:pt idx="91" formatCode="#,##0">
                  <c:v>23295084</c:v>
                </c:pt>
                <c:pt idx="92" formatCode="#,##0">
                  <c:v>22735478</c:v>
                </c:pt>
                <c:pt idx="93" formatCode="#,##0">
                  <c:v>23547080</c:v>
                </c:pt>
                <c:pt idx="94" formatCode="#,##0">
                  <c:v>22732237</c:v>
                </c:pt>
                <c:pt idx="95" formatCode="#,##0">
                  <c:v>22093652</c:v>
                </c:pt>
                <c:pt idx="96" formatCode="#,##0">
                  <c:v>22852099</c:v>
                </c:pt>
                <c:pt idx="97" formatCode="#,##0">
                  <c:v>23185189</c:v>
                </c:pt>
                <c:pt idx="98" formatCode="#,##0">
                  <c:v>23789510</c:v>
                </c:pt>
                <c:pt idx="99" formatCode="#,##0">
                  <c:v>23492742</c:v>
                </c:pt>
                <c:pt idx="100" formatCode="#,##0">
                  <c:v>23851368</c:v>
                </c:pt>
                <c:pt idx="101" formatCode="#,##0">
                  <c:v>21627246</c:v>
                </c:pt>
                <c:pt idx="102" formatCode="#,##0">
                  <c:v>22038226</c:v>
                </c:pt>
                <c:pt idx="103" formatCode="#,##0">
                  <c:v>22221407</c:v>
                </c:pt>
                <c:pt idx="104" formatCode="#,##0">
                  <c:v>20676893</c:v>
                </c:pt>
                <c:pt idx="105" formatCode="#,##0">
                  <c:v>20001304</c:v>
                </c:pt>
                <c:pt idx="106" formatCode="#,##0">
                  <c:v>20285705</c:v>
                </c:pt>
                <c:pt idx="107" formatCode="#,##0">
                  <c:v>17946095</c:v>
                </c:pt>
                <c:pt idx="108" formatCode="#,##0">
                  <c:v>14667089</c:v>
                </c:pt>
                <c:pt idx="109" formatCode="#,##0">
                  <c:v>15625377</c:v>
                </c:pt>
                <c:pt idx="110" formatCode="#,##0">
                  <c:v>15363442</c:v>
                </c:pt>
                <c:pt idx="111" formatCode="#,##0">
                  <c:v>14255763</c:v>
                </c:pt>
                <c:pt idx="112" formatCode="#,##0">
                  <c:v>10690143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1EA-4949-8BC8-B6E5EAF976A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Petroleum</c:v>
                </c:pt>
              </c:strCache>
            </c:strRef>
          </c:tx>
          <c:spPr>
            <a:ln w="1905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Sheet1!$A$2:$A$114</c:f>
              <c:numCache>
                <c:formatCode>General</c:formatCode>
                <c:ptCount val="113"/>
                <c:pt idx="0">
                  <c:v>1645</c:v>
                </c:pt>
                <c:pt idx="1">
                  <c:v>1655</c:v>
                </c:pt>
                <c:pt idx="2">
                  <c:v>1665</c:v>
                </c:pt>
                <c:pt idx="3">
                  <c:v>1675</c:v>
                </c:pt>
                <c:pt idx="4">
                  <c:v>1685</c:v>
                </c:pt>
                <c:pt idx="5">
                  <c:v>1695</c:v>
                </c:pt>
                <c:pt idx="6">
                  <c:v>1705</c:v>
                </c:pt>
                <c:pt idx="7">
                  <c:v>1715</c:v>
                </c:pt>
                <c:pt idx="8">
                  <c:v>1725</c:v>
                </c:pt>
                <c:pt idx="9">
                  <c:v>1735</c:v>
                </c:pt>
                <c:pt idx="10">
                  <c:v>1745</c:v>
                </c:pt>
                <c:pt idx="11">
                  <c:v>1755</c:v>
                </c:pt>
                <c:pt idx="12">
                  <c:v>1765</c:v>
                </c:pt>
                <c:pt idx="13">
                  <c:v>1775</c:v>
                </c:pt>
                <c:pt idx="14">
                  <c:v>1785</c:v>
                </c:pt>
                <c:pt idx="15">
                  <c:v>1795</c:v>
                </c:pt>
                <c:pt idx="16">
                  <c:v>1805</c:v>
                </c:pt>
                <c:pt idx="17">
                  <c:v>1815</c:v>
                </c:pt>
                <c:pt idx="18">
                  <c:v>1825</c:v>
                </c:pt>
                <c:pt idx="19">
                  <c:v>1835</c:v>
                </c:pt>
                <c:pt idx="20">
                  <c:v>1845</c:v>
                </c:pt>
                <c:pt idx="21">
                  <c:v>1850</c:v>
                </c:pt>
                <c:pt idx="22">
                  <c:v>1855</c:v>
                </c:pt>
                <c:pt idx="23">
                  <c:v>1860</c:v>
                </c:pt>
                <c:pt idx="24">
                  <c:v>1865</c:v>
                </c:pt>
                <c:pt idx="25">
                  <c:v>1870</c:v>
                </c:pt>
                <c:pt idx="26">
                  <c:v>1875</c:v>
                </c:pt>
                <c:pt idx="27">
                  <c:v>1880</c:v>
                </c:pt>
                <c:pt idx="28">
                  <c:v>1885</c:v>
                </c:pt>
                <c:pt idx="29">
                  <c:v>1890</c:v>
                </c:pt>
                <c:pt idx="30">
                  <c:v>1895</c:v>
                </c:pt>
                <c:pt idx="31">
                  <c:v>1900</c:v>
                </c:pt>
                <c:pt idx="32">
                  <c:v>1905</c:v>
                </c:pt>
                <c:pt idx="33">
                  <c:v>1910</c:v>
                </c:pt>
                <c:pt idx="34">
                  <c:v>1915</c:v>
                </c:pt>
                <c:pt idx="35">
                  <c:v>1920</c:v>
                </c:pt>
                <c:pt idx="36">
                  <c:v>1925</c:v>
                </c:pt>
                <c:pt idx="37">
                  <c:v>1930</c:v>
                </c:pt>
                <c:pt idx="38">
                  <c:v>1935</c:v>
                </c:pt>
                <c:pt idx="39">
                  <c:v>1940</c:v>
                </c:pt>
                <c:pt idx="40">
                  <c:v>1945</c:v>
                </c:pt>
                <c:pt idx="41">
                  <c:v>1949</c:v>
                </c:pt>
                <c:pt idx="42">
                  <c:v>1950</c:v>
                </c:pt>
                <c:pt idx="43">
                  <c:v>1951</c:v>
                </c:pt>
                <c:pt idx="44">
                  <c:v>1952</c:v>
                </c:pt>
                <c:pt idx="45">
                  <c:v>1953</c:v>
                </c:pt>
                <c:pt idx="46">
                  <c:v>1954</c:v>
                </c:pt>
                <c:pt idx="47">
                  <c:v>1955</c:v>
                </c:pt>
                <c:pt idx="48">
                  <c:v>1956</c:v>
                </c:pt>
                <c:pt idx="49">
                  <c:v>1957</c:v>
                </c:pt>
                <c:pt idx="50">
                  <c:v>1958</c:v>
                </c:pt>
                <c:pt idx="51">
                  <c:v>1959</c:v>
                </c:pt>
                <c:pt idx="52">
                  <c:v>1960</c:v>
                </c:pt>
                <c:pt idx="53">
                  <c:v>1961</c:v>
                </c:pt>
                <c:pt idx="54">
                  <c:v>1962</c:v>
                </c:pt>
                <c:pt idx="55">
                  <c:v>1963</c:v>
                </c:pt>
                <c:pt idx="56">
                  <c:v>1964</c:v>
                </c:pt>
                <c:pt idx="57">
                  <c:v>1965</c:v>
                </c:pt>
                <c:pt idx="58">
                  <c:v>1966</c:v>
                </c:pt>
                <c:pt idx="59">
                  <c:v>1967</c:v>
                </c:pt>
                <c:pt idx="60">
                  <c:v>1968</c:v>
                </c:pt>
                <c:pt idx="61">
                  <c:v>1969</c:v>
                </c:pt>
                <c:pt idx="62">
                  <c:v>1970</c:v>
                </c:pt>
                <c:pt idx="63">
                  <c:v>1971</c:v>
                </c:pt>
                <c:pt idx="64">
                  <c:v>1972</c:v>
                </c:pt>
                <c:pt idx="65">
                  <c:v>1973</c:v>
                </c:pt>
                <c:pt idx="66">
                  <c:v>1974</c:v>
                </c:pt>
                <c:pt idx="67">
                  <c:v>1975</c:v>
                </c:pt>
                <c:pt idx="68">
                  <c:v>1976</c:v>
                </c:pt>
                <c:pt idx="69">
                  <c:v>1977</c:v>
                </c:pt>
                <c:pt idx="70">
                  <c:v>1978</c:v>
                </c:pt>
                <c:pt idx="71">
                  <c:v>1979</c:v>
                </c:pt>
                <c:pt idx="72">
                  <c:v>1980</c:v>
                </c:pt>
                <c:pt idx="73">
                  <c:v>1981</c:v>
                </c:pt>
                <c:pt idx="74">
                  <c:v>1982</c:v>
                </c:pt>
                <c:pt idx="75">
                  <c:v>1983</c:v>
                </c:pt>
                <c:pt idx="76">
                  <c:v>1984</c:v>
                </c:pt>
                <c:pt idx="77">
                  <c:v>1985</c:v>
                </c:pt>
                <c:pt idx="78">
                  <c:v>1986</c:v>
                </c:pt>
                <c:pt idx="79">
                  <c:v>1987</c:v>
                </c:pt>
                <c:pt idx="80">
                  <c:v>1988</c:v>
                </c:pt>
                <c:pt idx="81">
                  <c:v>1989</c:v>
                </c:pt>
                <c:pt idx="82">
                  <c:v>1990</c:v>
                </c:pt>
                <c:pt idx="83">
                  <c:v>1991</c:v>
                </c:pt>
                <c:pt idx="84">
                  <c:v>1992</c:v>
                </c:pt>
                <c:pt idx="85">
                  <c:v>1993</c:v>
                </c:pt>
                <c:pt idx="86">
                  <c:v>1994</c:v>
                </c:pt>
                <c:pt idx="87">
                  <c:v>1995</c:v>
                </c:pt>
                <c:pt idx="88">
                  <c:v>1996</c:v>
                </c:pt>
                <c:pt idx="89">
                  <c:v>1997</c:v>
                </c:pt>
                <c:pt idx="90">
                  <c:v>1998</c:v>
                </c:pt>
                <c:pt idx="91">
                  <c:v>1999</c:v>
                </c:pt>
                <c:pt idx="92">
                  <c:v>2000</c:v>
                </c:pt>
                <c:pt idx="93">
                  <c:v>2001</c:v>
                </c:pt>
                <c:pt idx="94">
                  <c:v>2002</c:v>
                </c:pt>
                <c:pt idx="95">
                  <c:v>2003</c:v>
                </c:pt>
                <c:pt idx="96">
                  <c:v>2004</c:v>
                </c:pt>
                <c:pt idx="97">
                  <c:v>2005</c:v>
                </c:pt>
                <c:pt idx="98">
                  <c:v>2006</c:v>
                </c:pt>
                <c:pt idx="99">
                  <c:v>2007</c:v>
                </c:pt>
                <c:pt idx="100">
                  <c:v>2008</c:v>
                </c:pt>
                <c:pt idx="101">
                  <c:v>2009</c:v>
                </c:pt>
                <c:pt idx="102">
                  <c:v>2010</c:v>
                </c:pt>
                <c:pt idx="103">
                  <c:v>2011</c:v>
                </c:pt>
                <c:pt idx="104">
                  <c:v>2012</c:v>
                </c:pt>
                <c:pt idx="105">
                  <c:v>2013</c:v>
                </c:pt>
                <c:pt idx="106">
                  <c:v>2014</c:v>
                </c:pt>
                <c:pt idx="107">
                  <c:v>2015</c:v>
                </c:pt>
                <c:pt idx="108">
                  <c:v>2016</c:v>
                </c:pt>
                <c:pt idx="109">
                  <c:v>2017</c:v>
                </c:pt>
                <c:pt idx="110">
                  <c:v>2018</c:v>
                </c:pt>
                <c:pt idx="111">
                  <c:v>2019</c:v>
                </c:pt>
                <c:pt idx="112">
                  <c:v>2020</c:v>
                </c:pt>
              </c:numCache>
            </c:numRef>
          </c:xVal>
          <c:yVal>
            <c:numRef>
              <c:f>Sheet1!$D$2:$D$114</c:f>
              <c:numCache>
                <c:formatCode>General</c:formatCode>
                <c:ptCount val="113"/>
                <c:pt idx="23" formatCode="#,##0">
                  <c:v>3000</c:v>
                </c:pt>
                <c:pt idx="24" formatCode="#,##0">
                  <c:v>10000</c:v>
                </c:pt>
                <c:pt idx="25" formatCode="#,##0">
                  <c:v>11000</c:v>
                </c:pt>
                <c:pt idx="26" formatCode="#,##0">
                  <c:v>11000</c:v>
                </c:pt>
                <c:pt idx="27" formatCode="#,##0">
                  <c:v>96000</c:v>
                </c:pt>
                <c:pt idx="28" formatCode="#,##0">
                  <c:v>40000</c:v>
                </c:pt>
                <c:pt idx="29" formatCode="#,##0">
                  <c:v>156000</c:v>
                </c:pt>
                <c:pt idx="30" formatCode="#,##0">
                  <c:v>168000</c:v>
                </c:pt>
                <c:pt idx="31" formatCode="#,##0">
                  <c:v>229000</c:v>
                </c:pt>
                <c:pt idx="32" formatCode="#,##0">
                  <c:v>610000</c:v>
                </c:pt>
                <c:pt idx="33" formatCode="#,##0">
                  <c:v>1006999.9999999999</c:v>
                </c:pt>
                <c:pt idx="34" formatCode="#,##0">
                  <c:v>1418000</c:v>
                </c:pt>
                <c:pt idx="35" formatCode="#,##0">
                  <c:v>2676000</c:v>
                </c:pt>
                <c:pt idx="36" formatCode="#,##0">
                  <c:v>4280000</c:v>
                </c:pt>
                <c:pt idx="37" formatCode="#,##0">
                  <c:v>5897000</c:v>
                </c:pt>
                <c:pt idx="38" formatCode="#,##0">
                  <c:v>5675000</c:v>
                </c:pt>
                <c:pt idx="39" formatCode="#,##0">
                  <c:v>7760000</c:v>
                </c:pt>
                <c:pt idx="40" formatCode="#,##0">
                  <c:v>10110000</c:v>
                </c:pt>
                <c:pt idx="41" formatCode="#,##0">
                  <c:v>10683252</c:v>
                </c:pt>
                <c:pt idx="42" formatCode="#,##0">
                  <c:v>11446729</c:v>
                </c:pt>
                <c:pt idx="43" formatCode="#,##0">
                  <c:v>13036724</c:v>
                </c:pt>
                <c:pt idx="44" formatCode="#,##0">
                  <c:v>13281049</c:v>
                </c:pt>
                <c:pt idx="45" formatCode="#,##0">
                  <c:v>13671076</c:v>
                </c:pt>
                <c:pt idx="46" formatCode="#,##0">
                  <c:v>13426930</c:v>
                </c:pt>
                <c:pt idx="47" formatCode="#,##0">
                  <c:v>14409682</c:v>
                </c:pt>
                <c:pt idx="48" formatCode="#,##0">
                  <c:v>15180241</c:v>
                </c:pt>
                <c:pt idx="49" formatCode="#,##0">
                  <c:v>15178026</c:v>
                </c:pt>
                <c:pt idx="50" formatCode="#,##0">
                  <c:v>14204125</c:v>
                </c:pt>
                <c:pt idx="51" formatCode="#,##0">
                  <c:v>14932622</c:v>
                </c:pt>
                <c:pt idx="52" formatCode="#,##0">
                  <c:v>14934611</c:v>
                </c:pt>
                <c:pt idx="53" formatCode="#,##0">
                  <c:v>15206196</c:v>
                </c:pt>
                <c:pt idx="54" formatCode="#,##0">
                  <c:v>15521896</c:v>
                </c:pt>
                <c:pt idx="55" formatCode="#,##0">
                  <c:v>15965793</c:v>
                </c:pt>
                <c:pt idx="56" formatCode="#,##0">
                  <c:v>16163568</c:v>
                </c:pt>
                <c:pt idx="57" formatCode="#,##0">
                  <c:v>16521381</c:v>
                </c:pt>
                <c:pt idx="58" formatCode="#,##0">
                  <c:v>17561025</c:v>
                </c:pt>
                <c:pt idx="59" formatCode="#,##0">
                  <c:v>18651304</c:v>
                </c:pt>
                <c:pt idx="60" formatCode="#,##0">
                  <c:v>19308444</c:v>
                </c:pt>
                <c:pt idx="61" formatCode="#,##0">
                  <c:v>19556156</c:v>
                </c:pt>
                <c:pt idx="62" formatCode="#,##0">
                  <c:v>20401210</c:v>
                </c:pt>
                <c:pt idx="63" formatCode="#,##0">
                  <c:v>20032701</c:v>
                </c:pt>
                <c:pt idx="64" formatCode="#,##0">
                  <c:v>20041134</c:v>
                </c:pt>
                <c:pt idx="65" formatCode="#,##0">
                  <c:v>19493237</c:v>
                </c:pt>
                <c:pt idx="66" formatCode="#,##0">
                  <c:v>18574993</c:v>
                </c:pt>
                <c:pt idx="67" formatCode="#,##0">
                  <c:v>17729318</c:v>
                </c:pt>
                <c:pt idx="68" formatCode="#,##0">
                  <c:v>17261844</c:v>
                </c:pt>
                <c:pt idx="69" formatCode="#,##0">
                  <c:v>17453737</c:v>
                </c:pt>
                <c:pt idx="70" formatCode="#,##0">
                  <c:v>18433653</c:v>
                </c:pt>
                <c:pt idx="71" formatCode="#,##0">
                  <c:v>18103598</c:v>
                </c:pt>
                <c:pt idx="72" formatCode="#,##0">
                  <c:v>18248917</c:v>
                </c:pt>
                <c:pt idx="73" formatCode="#,##0">
                  <c:v>18146019</c:v>
                </c:pt>
                <c:pt idx="74" formatCode="#,##0">
                  <c:v>18308947</c:v>
                </c:pt>
                <c:pt idx="75" formatCode="#,##0">
                  <c:v>18391794</c:v>
                </c:pt>
                <c:pt idx="76" formatCode="#,##0">
                  <c:v>18848237</c:v>
                </c:pt>
                <c:pt idx="77" formatCode="#,##0">
                  <c:v>18992407</c:v>
                </c:pt>
                <c:pt idx="78" formatCode="#,##0">
                  <c:v>18375862</c:v>
                </c:pt>
                <c:pt idx="79" formatCode="#,##0">
                  <c:v>17674792</c:v>
                </c:pt>
                <c:pt idx="80" formatCode="#,##0">
                  <c:v>17278913</c:v>
                </c:pt>
                <c:pt idx="81" formatCode="#,##0">
                  <c:v>16116883</c:v>
                </c:pt>
                <c:pt idx="82" formatCode="#,##0">
                  <c:v>15571185</c:v>
                </c:pt>
                <c:pt idx="83" formatCode="#,##0">
                  <c:v>15700826</c:v>
                </c:pt>
                <c:pt idx="84" formatCode="#,##0">
                  <c:v>15222866</c:v>
                </c:pt>
                <c:pt idx="85" formatCode="#,##0">
                  <c:v>14494391</c:v>
                </c:pt>
                <c:pt idx="86" formatCode="#,##0">
                  <c:v>14102561</c:v>
                </c:pt>
                <c:pt idx="87" formatCode="#,##0">
                  <c:v>13886754</c:v>
                </c:pt>
                <c:pt idx="88" formatCode="#,##0">
                  <c:v>13722899</c:v>
                </c:pt>
                <c:pt idx="89" formatCode="#,##0">
                  <c:v>13658020</c:v>
                </c:pt>
                <c:pt idx="90" formatCode="#,##0">
                  <c:v>13235130</c:v>
                </c:pt>
                <c:pt idx="91" formatCode="#,##0">
                  <c:v>12451046</c:v>
                </c:pt>
                <c:pt idx="92" formatCode="#,##0">
                  <c:v>12358101</c:v>
                </c:pt>
                <c:pt idx="93" formatCode="#,##0">
                  <c:v>12281564</c:v>
                </c:pt>
                <c:pt idx="94" formatCode="#,##0">
                  <c:v>12163319</c:v>
                </c:pt>
                <c:pt idx="95" formatCode="#,##0">
                  <c:v>12026027</c:v>
                </c:pt>
                <c:pt idx="96" formatCode="#,##0">
                  <c:v>11503152</c:v>
                </c:pt>
                <c:pt idx="97" formatCode="#,##0">
                  <c:v>10962615</c:v>
                </c:pt>
                <c:pt idx="98" formatCode="#,##0">
                  <c:v>10801102</c:v>
                </c:pt>
                <c:pt idx="99" formatCode="#,##0">
                  <c:v>10721012</c:v>
                </c:pt>
                <c:pt idx="100" formatCode="#,##0">
                  <c:v>10613404</c:v>
                </c:pt>
                <c:pt idx="101" formatCode="#,##0">
                  <c:v>11325485</c:v>
                </c:pt>
                <c:pt idx="102" formatCode="#,##0">
                  <c:v>11604991</c:v>
                </c:pt>
                <c:pt idx="103" formatCode="#,##0">
                  <c:v>11952314</c:v>
                </c:pt>
                <c:pt idx="104" formatCode="#,##0">
                  <c:v>13769991</c:v>
                </c:pt>
                <c:pt idx="105" formatCode="#,##0">
                  <c:v>15865054</c:v>
                </c:pt>
                <c:pt idx="106" formatCode="#,##0">
                  <c:v>18607136</c:v>
                </c:pt>
                <c:pt idx="107" formatCode="#,##0">
                  <c:v>19712044</c:v>
                </c:pt>
                <c:pt idx="108" formatCode="#,##0">
                  <c:v>18537316</c:v>
                </c:pt>
                <c:pt idx="109" formatCode="#,##0">
                  <c:v>19575779</c:v>
                </c:pt>
                <c:pt idx="110" formatCode="#,##0">
                  <c:v>22834796</c:v>
                </c:pt>
                <c:pt idx="111" formatCode="#,##0">
                  <c:v>25559253</c:v>
                </c:pt>
                <c:pt idx="112" formatCode="#,##0">
                  <c:v>23501343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1EA-4949-8BC8-B6E5EAF976A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Natural Gas</c:v>
                </c:pt>
              </c:strCache>
            </c:strRef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Sheet1!$A$2:$A$114</c:f>
              <c:numCache>
                <c:formatCode>General</c:formatCode>
                <c:ptCount val="113"/>
                <c:pt idx="0">
                  <c:v>1645</c:v>
                </c:pt>
                <c:pt idx="1">
                  <c:v>1655</c:v>
                </c:pt>
                <c:pt idx="2">
                  <c:v>1665</c:v>
                </c:pt>
                <c:pt idx="3">
                  <c:v>1675</c:v>
                </c:pt>
                <c:pt idx="4">
                  <c:v>1685</c:v>
                </c:pt>
                <c:pt idx="5">
                  <c:v>1695</c:v>
                </c:pt>
                <c:pt idx="6">
                  <c:v>1705</c:v>
                </c:pt>
                <c:pt idx="7">
                  <c:v>1715</c:v>
                </c:pt>
                <c:pt idx="8">
                  <c:v>1725</c:v>
                </c:pt>
                <c:pt idx="9">
                  <c:v>1735</c:v>
                </c:pt>
                <c:pt idx="10">
                  <c:v>1745</c:v>
                </c:pt>
                <c:pt idx="11">
                  <c:v>1755</c:v>
                </c:pt>
                <c:pt idx="12">
                  <c:v>1765</c:v>
                </c:pt>
                <c:pt idx="13">
                  <c:v>1775</c:v>
                </c:pt>
                <c:pt idx="14">
                  <c:v>1785</c:v>
                </c:pt>
                <c:pt idx="15">
                  <c:v>1795</c:v>
                </c:pt>
                <c:pt idx="16">
                  <c:v>1805</c:v>
                </c:pt>
                <c:pt idx="17">
                  <c:v>1815</c:v>
                </c:pt>
                <c:pt idx="18">
                  <c:v>1825</c:v>
                </c:pt>
                <c:pt idx="19">
                  <c:v>1835</c:v>
                </c:pt>
                <c:pt idx="20">
                  <c:v>1845</c:v>
                </c:pt>
                <c:pt idx="21">
                  <c:v>1850</c:v>
                </c:pt>
                <c:pt idx="22">
                  <c:v>1855</c:v>
                </c:pt>
                <c:pt idx="23">
                  <c:v>1860</c:v>
                </c:pt>
                <c:pt idx="24">
                  <c:v>1865</c:v>
                </c:pt>
                <c:pt idx="25">
                  <c:v>1870</c:v>
                </c:pt>
                <c:pt idx="26">
                  <c:v>1875</c:v>
                </c:pt>
                <c:pt idx="27">
                  <c:v>1880</c:v>
                </c:pt>
                <c:pt idx="28">
                  <c:v>1885</c:v>
                </c:pt>
                <c:pt idx="29">
                  <c:v>1890</c:v>
                </c:pt>
                <c:pt idx="30">
                  <c:v>1895</c:v>
                </c:pt>
                <c:pt idx="31">
                  <c:v>1900</c:v>
                </c:pt>
                <c:pt idx="32">
                  <c:v>1905</c:v>
                </c:pt>
                <c:pt idx="33">
                  <c:v>1910</c:v>
                </c:pt>
                <c:pt idx="34">
                  <c:v>1915</c:v>
                </c:pt>
                <c:pt idx="35">
                  <c:v>1920</c:v>
                </c:pt>
                <c:pt idx="36">
                  <c:v>1925</c:v>
                </c:pt>
                <c:pt idx="37">
                  <c:v>1930</c:v>
                </c:pt>
                <c:pt idx="38">
                  <c:v>1935</c:v>
                </c:pt>
                <c:pt idx="39">
                  <c:v>1940</c:v>
                </c:pt>
                <c:pt idx="40">
                  <c:v>1945</c:v>
                </c:pt>
                <c:pt idx="41">
                  <c:v>1949</c:v>
                </c:pt>
                <c:pt idx="42">
                  <c:v>1950</c:v>
                </c:pt>
                <c:pt idx="43">
                  <c:v>1951</c:v>
                </c:pt>
                <c:pt idx="44">
                  <c:v>1952</c:v>
                </c:pt>
                <c:pt idx="45">
                  <c:v>1953</c:v>
                </c:pt>
                <c:pt idx="46">
                  <c:v>1954</c:v>
                </c:pt>
                <c:pt idx="47">
                  <c:v>1955</c:v>
                </c:pt>
                <c:pt idx="48">
                  <c:v>1956</c:v>
                </c:pt>
                <c:pt idx="49">
                  <c:v>1957</c:v>
                </c:pt>
                <c:pt idx="50">
                  <c:v>1958</c:v>
                </c:pt>
                <c:pt idx="51">
                  <c:v>1959</c:v>
                </c:pt>
                <c:pt idx="52">
                  <c:v>1960</c:v>
                </c:pt>
                <c:pt idx="53">
                  <c:v>1961</c:v>
                </c:pt>
                <c:pt idx="54">
                  <c:v>1962</c:v>
                </c:pt>
                <c:pt idx="55">
                  <c:v>1963</c:v>
                </c:pt>
                <c:pt idx="56">
                  <c:v>1964</c:v>
                </c:pt>
                <c:pt idx="57">
                  <c:v>1965</c:v>
                </c:pt>
                <c:pt idx="58">
                  <c:v>1966</c:v>
                </c:pt>
                <c:pt idx="59">
                  <c:v>1967</c:v>
                </c:pt>
                <c:pt idx="60">
                  <c:v>1968</c:v>
                </c:pt>
                <c:pt idx="61">
                  <c:v>1969</c:v>
                </c:pt>
                <c:pt idx="62">
                  <c:v>1970</c:v>
                </c:pt>
                <c:pt idx="63">
                  <c:v>1971</c:v>
                </c:pt>
                <c:pt idx="64">
                  <c:v>1972</c:v>
                </c:pt>
                <c:pt idx="65">
                  <c:v>1973</c:v>
                </c:pt>
                <c:pt idx="66">
                  <c:v>1974</c:v>
                </c:pt>
                <c:pt idx="67">
                  <c:v>1975</c:v>
                </c:pt>
                <c:pt idx="68">
                  <c:v>1976</c:v>
                </c:pt>
                <c:pt idx="69">
                  <c:v>1977</c:v>
                </c:pt>
                <c:pt idx="70">
                  <c:v>1978</c:v>
                </c:pt>
                <c:pt idx="71">
                  <c:v>1979</c:v>
                </c:pt>
                <c:pt idx="72">
                  <c:v>1980</c:v>
                </c:pt>
                <c:pt idx="73">
                  <c:v>1981</c:v>
                </c:pt>
                <c:pt idx="74">
                  <c:v>1982</c:v>
                </c:pt>
                <c:pt idx="75">
                  <c:v>1983</c:v>
                </c:pt>
                <c:pt idx="76">
                  <c:v>1984</c:v>
                </c:pt>
                <c:pt idx="77">
                  <c:v>1985</c:v>
                </c:pt>
                <c:pt idx="78">
                  <c:v>1986</c:v>
                </c:pt>
                <c:pt idx="79">
                  <c:v>1987</c:v>
                </c:pt>
                <c:pt idx="80">
                  <c:v>1988</c:v>
                </c:pt>
                <c:pt idx="81">
                  <c:v>1989</c:v>
                </c:pt>
                <c:pt idx="82">
                  <c:v>1990</c:v>
                </c:pt>
                <c:pt idx="83">
                  <c:v>1991</c:v>
                </c:pt>
                <c:pt idx="84">
                  <c:v>1992</c:v>
                </c:pt>
                <c:pt idx="85">
                  <c:v>1993</c:v>
                </c:pt>
                <c:pt idx="86">
                  <c:v>1994</c:v>
                </c:pt>
                <c:pt idx="87">
                  <c:v>1995</c:v>
                </c:pt>
                <c:pt idx="88">
                  <c:v>1996</c:v>
                </c:pt>
                <c:pt idx="89">
                  <c:v>1997</c:v>
                </c:pt>
                <c:pt idx="90">
                  <c:v>1998</c:v>
                </c:pt>
                <c:pt idx="91">
                  <c:v>1999</c:v>
                </c:pt>
                <c:pt idx="92">
                  <c:v>2000</c:v>
                </c:pt>
                <c:pt idx="93">
                  <c:v>2001</c:v>
                </c:pt>
                <c:pt idx="94">
                  <c:v>2002</c:v>
                </c:pt>
                <c:pt idx="95">
                  <c:v>2003</c:v>
                </c:pt>
                <c:pt idx="96">
                  <c:v>2004</c:v>
                </c:pt>
                <c:pt idx="97">
                  <c:v>2005</c:v>
                </c:pt>
                <c:pt idx="98">
                  <c:v>2006</c:v>
                </c:pt>
                <c:pt idx="99">
                  <c:v>2007</c:v>
                </c:pt>
                <c:pt idx="100">
                  <c:v>2008</c:v>
                </c:pt>
                <c:pt idx="101">
                  <c:v>2009</c:v>
                </c:pt>
                <c:pt idx="102">
                  <c:v>2010</c:v>
                </c:pt>
                <c:pt idx="103">
                  <c:v>2011</c:v>
                </c:pt>
                <c:pt idx="104">
                  <c:v>2012</c:v>
                </c:pt>
                <c:pt idx="105">
                  <c:v>2013</c:v>
                </c:pt>
                <c:pt idx="106">
                  <c:v>2014</c:v>
                </c:pt>
                <c:pt idx="107">
                  <c:v>2015</c:v>
                </c:pt>
                <c:pt idx="108">
                  <c:v>2016</c:v>
                </c:pt>
                <c:pt idx="109">
                  <c:v>2017</c:v>
                </c:pt>
                <c:pt idx="110">
                  <c:v>2018</c:v>
                </c:pt>
                <c:pt idx="111">
                  <c:v>2019</c:v>
                </c:pt>
                <c:pt idx="112">
                  <c:v>2020</c:v>
                </c:pt>
              </c:numCache>
            </c:numRef>
          </c:xVal>
          <c:yVal>
            <c:numRef>
              <c:f>Sheet1!$E$2:$E$114</c:f>
              <c:numCache>
                <c:formatCode>General</c:formatCode>
                <c:ptCount val="113"/>
                <c:pt idx="28" formatCode="#,##0">
                  <c:v>82000</c:v>
                </c:pt>
                <c:pt idx="29" formatCode="#,##0">
                  <c:v>257000</c:v>
                </c:pt>
                <c:pt idx="30" formatCode="#,##0">
                  <c:v>147000</c:v>
                </c:pt>
                <c:pt idx="31" formatCode="#,##0">
                  <c:v>252000</c:v>
                </c:pt>
                <c:pt idx="32" formatCode="#,##0">
                  <c:v>372000</c:v>
                </c:pt>
                <c:pt idx="33" formatCode="#,##0">
                  <c:v>540000</c:v>
                </c:pt>
                <c:pt idx="34" formatCode="#,##0">
                  <c:v>673000</c:v>
                </c:pt>
                <c:pt idx="35" formatCode="#,##0">
                  <c:v>813000</c:v>
                </c:pt>
                <c:pt idx="36" formatCode="#,##0">
                  <c:v>1191000</c:v>
                </c:pt>
                <c:pt idx="37" formatCode="#,##0">
                  <c:v>1932000</c:v>
                </c:pt>
                <c:pt idx="38" formatCode="#,##0">
                  <c:v>1919000</c:v>
                </c:pt>
                <c:pt idx="39" formatCode="#,##0">
                  <c:v>2665000</c:v>
                </c:pt>
                <c:pt idx="40" formatCode="#,##0">
                  <c:v>3871000</c:v>
                </c:pt>
                <c:pt idx="41" formatCode="#,##0">
                  <c:v>5377243</c:v>
                </c:pt>
                <c:pt idx="42" formatCode="#,##0">
                  <c:v>6232975</c:v>
                </c:pt>
                <c:pt idx="43" formatCode="#,##0">
                  <c:v>7415733</c:v>
                </c:pt>
                <c:pt idx="44" formatCode="#,##0">
                  <c:v>7963599</c:v>
                </c:pt>
                <c:pt idx="45" formatCode="#,##0">
                  <c:v>8338838</c:v>
                </c:pt>
                <c:pt idx="46" formatCode="#,##0">
                  <c:v>8681785</c:v>
                </c:pt>
                <c:pt idx="47" formatCode="#,##0">
                  <c:v>9344668</c:v>
                </c:pt>
                <c:pt idx="48" formatCode="#,##0">
                  <c:v>10002147</c:v>
                </c:pt>
                <c:pt idx="49" formatCode="#,##0">
                  <c:v>10605254</c:v>
                </c:pt>
                <c:pt idx="50" formatCode="#,##0">
                  <c:v>10942235</c:v>
                </c:pt>
                <c:pt idx="51" formatCode="#,##0">
                  <c:v>11951826</c:v>
                </c:pt>
                <c:pt idx="52" formatCode="#,##0">
                  <c:v>12656133</c:v>
                </c:pt>
                <c:pt idx="53" formatCode="#,##0">
                  <c:v>13104734</c:v>
                </c:pt>
                <c:pt idx="54" formatCode="#,##0">
                  <c:v>13716861</c:v>
                </c:pt>
                <c:pt idx="55" formatCode="#,##0">
                  <c:v>14512781</c:v>
                </c:pt>
                <c:pt idx="56" formatCode="#,##0">
                  <c:v>15298396</c:v>
                </c:pt>
                <c:pt idx="57" formatCode="#,##0">
                  <c:v>15775441</c:v>
                </c:pt>
                <c:pt idx="58" formatCode="#,##0">
                  <c:v>17010742</c:v>
                </c:pt>
                <c:pt idx="59" formatCode="#,##0">
                  <c:v>17943168</c:v>
                </c:pt>
                <c:pt idx="60" formatCode="#,##0">
                  <c:v>19067853</c:v>
                </c:pt>
                <c:pt idx="61" formatCode="#,##0">
                  <c:v>20446462</c:v>
                </c:pt>
                <c:pt idx="62" formatCode="#,##0">
                  <c:v>21665670</c:v>
                </c:pt>
                <c:pt idx="63" formatCode="#,##0">
                  <c:v>22279791</c:v>
                </c:pt>
                <c:pt idx="64" formatCode="#,##0">
                  <c:v>22207545</c:v>
                </c:pt>
                <c:pt idx="65" formatCode="#,##0">
                  <c:v>22187349</c:v>
                </c:pt>
                <c:pt idx="66" formatCode="#,##0">
                  <c:v>21210145</c:v>
                </c:pt>
                <c:pt idx="67" formatCode="#,##0">
                  <c:v>19640343</c:v>
                </c:pt>
                <c:pt idx="68" formatCode="#,##0">
                  <c:v>19480319</c:v>
                </c:pt>
                <c:pt idx="69" formatCode="#,##0">
                  <c:v>19565321</c:v>
                </c:pt>
                <c:pt idx="70" formatCode="#,##0">
                  <c:v>19485219</c:v>
                </c:pt>
                <c:pt idx="71" formatCode="#,##0">
                  <c:v>20076347</c:v>
                </c:pt>
                <c:pt idx="72" formatCode="#,##0">
                  <c:v>19907600</c:v>
                </c:pt>
                <c:pt idx="73" formatCode="#,##0">
                  <c:v>19699155</c:v>
                </c:pt>
                <c:pt idx="74" formatCode="#,##0">
                  <c:v>18319025</c:v>
                </c:pt>
                <c:pt idx="75" formatCode="#,##0">
                  <c:v>16593389</c:v>
                </c:pt>
                <c:pt idx="76" formatCode="#,##0">
                  <c:v>18007933</c:v>
                </c:pt>
                <c:pt idx="77" formatCode="#,##0">
                  <c:v>16980380</c:v>
                </c:pt>
                <c:pt idx="78" formatCode="#,##0">
                  <c:v>16540801</c:v>
                </c:pt>
                <c:pt idx="79" formatCode="#,##0">
                  <c:v>17135819</c:v>
                </c:pt>
                <c:pt idx="80" formatCode="#,##0">
                  <c:v>17598597</c:v>
                </c:pt>
                <c:pt idx="81" formatCode="#,##0">
                  <c:v>17847275</c:v>
                </c:pt>
                <c:pt idx="82" formatCode="#,##0">
                  <c:v>18326155</c:v>
                </c:pt>
                <c:pt idx="83" formatCode="#,##0">
                  <c:v>18228736</c:v>
                </c:pt>
                <c:pt idx="84" formatCode="#,##0">
                  <c:v>18375100</c:v>
                </c:pt>
                <c:pt idx="85" formatCode="#,##0">
                  <c:v>18584037</c:v>
                </c:pt>
                <c:pt idx="86" formatCode="#,##0">
                  <c:v>19348013</c:v>
                </c:pt>
                <c:pt idx="87" formatCode="#,##0">
                  <c:v>19082245</c:v>
                </c:pt>
                <c:pt idx="88" formatCode="#,##0">
                  <c:v>19344268</c:v>
                </c:pt>
                <c:pt idx="89" formatCode="#,##0">
                  <c:v>19393851</c:v>
                </c:pt>
                <c:pt idx="90" formatCode="#,##0">
                  <c:v>19613295</c:v>
                </c:pt>
                <c:pt idx="91" formatCode="#,##0">
                  <c:v>19340703</c:v>
                </c:pt>
                <c:pt idx="92" formatCode="#,##0">
                  <c:v>19661529</c:v>
                </c:pt>
                <c:pt idx="93" formatCode="#,##0">
                  <c:v>20165567</c:v>
                </c:pt>
                <c:pt idx="94" formatCode="#,##0">
                  <c:v>19382055</c:v>
                </c:pt>
                <c:pt idx="95" formatCode="#,##0">
                  <c:v>19633304</c:v>
                </c:pt>
                <c:pt idx="96" formatCode="#,##0">
                  <c:v>19074254</c:v>
                </c:pt>
                <c:pt idx="97" formatCode="#,##0">
                  <c:v>18556015</c:v>
                </c:pt>
                <c:pt idx="98" formatCode="#,##0">
                  <c:v>19021706</c:v>
                </c:pt>
                <c:pt idx="99" formatCode="#,##0">
                  <c:v>19786209</c:v>
                </c:pt>
                <c:pt idx="100" formatCode="#,##0">
                  <c:v>20702884</c:v>
                </c:pt>
                <c:pt idx="101" formatCode="#,##0">
                  <c:v>21139450</c:v>
                </c:pt>
                <c:pt idx="102" formatCode="#,##0">
                  <c:v>21805763</c:v>
                </c:pt>
                <c:pt idx="103" formatCode="#,##0">
                  <c:v>23405720</c:v>
                </c:pt>
                <c:pt idx="104" formatCode="#,##0">
                  <c:v>24610065</c:v>
                </c:pt>
                <c:pt idx="105" formatCode="#,##0">
                  <c:v>24859072</c:v>
                </c:pt>
                <c:pt idx="106" formatCode="#,##0">
                  <c:v>26718073</c:v>
                </c:pt>
                <c:pt idx="107" formatCode="#,##0">
                  <c:v>28066882</c:v>
                </c:pt>
                <c:pt idx="108" formatCode="#,##0">
                  <c:v>27576023</c:v>
                </c:pt>
                <c:pt idx="109" formatCode="#,##0">
                  <c:v>28289335</c:v>
                </c:pt>
                <c:pt idx="110" formatCode="#,##0">
                  <c:v>31882148</c:v>
                </c:pt>
                <c:pt idx="111" formatCode="#,##0">
                  <c:v>35258324</c:v>
                </c:pt>
                <c:pt idx="112" formatCode="#,##0">
                  <c:v>34672902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1EA-4949-8BC8-B6E5EAF976A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Hydroelectric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Sheet1!$A$2:$A$114</c:f>
              <c:numCache>
                <c:formatCode>General</c:formatCode>
                <c:ptCount val="113"/>
                <c:pt idx="0">
                  <c:v>1645</c:v>
                </c:pt>
                <c:pt idx="1">
                  <c:v>1655</c:v>
                </c:pt>
                <c:pt idx="2">
                  <c:v>1665</c:v>
                </c:pt>
                <c:pt idx="3">
                  <c:v>1675</c:v>
                </c:pt>
                <c:pt idx="4">
                  <c:v>1685</c:v>
                </c:pt>
                <c:pt idx="5">
                  <c:v>1695</c:v>
                </c:pt>
                <c:pt idx="6">
                  <c:v>1705</c:v>
                </c:pt>
                <c:pt idx="7">
                  <c:v>1715</c:v>
                </c:pt>
                <c:pt idx="8">
                  <c:v>1725</c:v>
                </c:pt>
                <c:pt idx="9">
                  <c:v>1735</c:v>
                </c:pt>
                <c:pt idx="10">
                  <c:v>1745</c:v>
                </c:pt>
                <c:pt idx="11">
                  <c:v>1755</c:v>
                </c:pt>
                <c:pt idx="12">
                  <c:v>1765</c:v>
                </c:pt>
                <c:pt idx="13">
                  <c:v>1775</c:v>
                </c:pt>
                <c:pt idx="14">
                  <c:v>1785</c:v>
                </c:pt>
                <c:pt idx="15">
                  <c:v>1795</c:v>
                </c:pt>
                <c:pt idx="16">
                  <c:v>1805</c:v>
                </c:pt>
                <c:pt idx="17">
                  <c:v>1815</c:v>
                </c:pt>
                <c:pt idx="18">
                  <c:v>1825</c:v>
                </c:pt>
                <c:pt idx="19">
                  <c:v>1835</c:v>
                </c:pt>
                <c:pt idx="20">
                  <c:v>1845</c:v>
                </c:pt>
                <c:pt idx="21">
                  <c:v>1850</c:v>
                </c:pt>
                <c:pt idx="22">
                  <c:v>1855</c:v>
                </c:pt>
                <c:pt idx="23">
                  <c:v>1860</c:v>
                </c:pt>
                <c:pt idx="24">
                  <c:v>1865</c:v>
                </c:pt>
                <c:pt idx="25">
                  <c:v>1870</c:v>
                </c:pt>
                <c:pt idx="26">
                  <c:v>1875</c:v>
                </c:pt>
                <c:pt idx="27">
                  <c:v>1880</c:v>
                </c:pt>
                <c:pt idx="28">
                  <c:v>1885</c:v>
                </c:pt>
                <c:pt idx="29">
                  <c:v>1890</c:v>
                </c:pt>
                <c:pt idx="30">
                  <c:v>1895</c:v>
                </c:pt>
                <c:pt idx="31">
                  <c:v>1900</c:v>
                </c:pt>
                <c:pt idx="32">
                  <c:v>1905</c:v>
                </c:pt>
                <c:pt idx="33">
                  <c:v>1910</c:v>
                </c:pt>
                <c:pt idx="34">
                  <c:v>1915</c:v>
                </c:pt>
                <c:pt idx="35">
                  <c:v>1920</c:v>
                </c:pt>
                <c:pt idx="36">
                  <c:v>1925</c:v>
                </c:pt>
                <c:pt idx="37">
                  <c:v>1930</c:v>
                </c:pt>
                <c:pt idx="38">
                  <c:v>1935</c:v>
                </c:pt>
                <c:pt idx="39">
                  <c:v>1940</c:v>
                </c:pt>
                <c:pt idx="40">
                  <c:v>1945</c:v>
                </c:pt>
                <c:pt idx="41">
                  <c:v>1949</c:v>
                </c:pt>
                <c:pt idx="42">
                  <c:v>1950</c:v>
                </c:pt>
                <c:pt idx="43">
                  <c:v>1951</c:v>
                </c:pt>
                <c:pt idx="44">
                  <c:v>1952</c:v>
                </c:pt>
                <c:pt idx="45">
                  <c:v>1953</c:v>
                </c:pt>
                <c:pt idx="46">
                  <c:v>1954</c:v>
                </c:pt>
                <c:pt idx="47">
                  <c:v>1955</c:v>
                </c:pt>
                <c:pt idx="48">
                  <c:v>1956</c:v>
                </c:pt>
                <c:pt idx="49">
                  <c:v>1957</c:v>
                </c:pt>
                <c:pt idx="50">
                  <c:v>1958</c:v>
                </c:pt>
                <c:pt idx="51">
                  <c:v>1959</c:v>
                </c:pt>
                <c:pt idx="52">
                  <c:v>1960</c:v>
                </c:pt>
                <c:pt idx="53">
                  <c:v>1961</c:v>
                </c:pt>
                <c:pt idx="54">
                  <c:v>1962</c:v>
                </c:pt>
                <c:pt idx="55">
                  <c:v>1963</c:v>
                </c:pt>
                <c:pt idx="56">
                  <c:v>1964</c:v>
                </c:pt>
                <c:pt idx="57">
                  <c:v>1965</c:v>
                </c:pt>
                <c:pt idx="58">
                  <c:v>1966</c:v>
                </c:pt>
                <c:pt idx="59">
                  <c:v>1967</c:v>
                </c:pt>
                <c:pt idx="60">
                  <c:v>1968</c:v>
                </c:pt>
                <c:pt idx="61">
                  <c:v>1969</c:v>
                </c:pt>
                <c:pt idx="62">
                  <c:v>1970</c:v>
                </c:pt>
                <c:pt idx="63">
                  <c:v>1971</c:v>
                </c:pt>
                <c:pt idx="64">
                  <c:v>1972</c:v>
                </c:pt>
                <c:pt idx="65">
                  <c:v>1973</c:v>
                </c:pt>
                <c:pt idx="66">
                  <c:v>1974</c:v>
                </c:pt>
                <c:pt idx="67">
                  <c:v>1975</c:v>
                </c:pt>
                <c:pt idx="68">
                  <c:v>1976</c:v>
                </c:pt>
                <c:pt idx="69">
                  <c:v>1977</c:v>
                </c:pt>
                <c:pt idx="70">
                  <c:v>1978</c:v>
                </c:pt>
                <c:pt idx="71">
                  <c:v>1979</c:v>
                </c:pt>
                <c:pt idx="72">
                  <c:v>1980</c:v>
                </c:pt>
                <c:pt idx="73">
                  <c:v>1981</c:v>
                </c:pt>
                <c:pt idx="74">
                  <c:v>1982</c:v>
                </c:pt>
                <c:pt idx="75">
                  <c:v>1983</c:v>
                </c:pt>
                <c:pt idx="76">
                  <c:v>1984</c:v>
                </c:pt>
                <c:pt idx="77">
                  <c:v>1985</c:v>
                </c:pt>
                <c:pt idx="78">
                  <c:v>1986</c:v>
                </c:pt>
                <c:pt idx="79">
                  <c:v>1987</c:v>
                </c:pt>
                <c:pt idx="80">
                  <c:v>1988</c:v>
                </c:pt>
                <c:pt idx="81">
                  <c:v>1989</c:v>
                </c:pt>
                <c:pt idx="82">
                  <c:v>1990</c:v>
                </c:pt>
                <c:pt idx="83">
                  <c:v>1991</c:v>
                </c:pt>
                <c:pt idx="84">
                  <c:v>1992</c:v>
                </c:pt>
                <c:pt idx="85">
                  <c:v>1993</c:v>
                </c:pt>
                <c:pt idx="86">
                  <c:v>1994</c:v>
                </c:pt>
                <c:pt idx="87">
                  <c:v>1995</c:v>
                </c:pt>
                <c:pt idx="88">
                  <c:v>1996</c:v>
                </c:pt>
                <c:pt idx="89">
                  <c:v>1997</c:v>
                </c:pt>
                <c:pt idx="90">
                  <c:v>1998</c:v>
                </c:pt>
                <c:pt idx="91">
                  <c:v>1999</c:v>
                </c:pt>
                <c:pt idx="92">
                  <c:v>2000</c:v>
                </c:pt>
                <c:pt idx="93">
                  <c:v>2001</c:v>
                </c:pt>
                <c:pt idx="94">
                  <c:v>2002</c:v>
                </c:pt>
                <c:pt idx="95">
                  <c:v>2003</c:v>
                </c:pt>
                <c:pt idx="96">
                  <c:v>2004</c:v>
                </c:pt>
                <c:pt idx="97">
                  <c:v>2005</c:v>
                </c:pt>
                <c:pt idx="98">
                  <c:v>2006</c:v>
                </c:pt>
                <c:pt idx="99">
                  <c:v>2007</c:v>
                </c:pt>
                <c:pt idx="100">
                  <c:v>2008</c:v>
                </c:pt>
                <c:pt idx="101">
                  <c:v>2009</c:v>
                </c:pt>
                <c:pt idx="102">
                  <c:v>2010</c:v>
                </c:pt>
                <c:pt idx="103">
                  <c:v>2011</c:v>
                </c:pt>
                <c:pt idx="104">
                  <c:v>2012</c:v>
                </c:pt>
                <c:pt idx="105">
                  <c:v>2013</c:v>
                </c:pt>
                <c:pt idx="106">
                  <c:v>2014</c:v>
                </c:pt>
                <c:pt idx="107">
                  <c:v>2015</c:v>
                </c:pt>
                <c:pt idx="108">
                  <c:v>2016</c:v>
                </c:pt>
                <c:pt idx="109">
                  <c:v>2017</c:v>
                </c:pt>
                <c:pt idx="110">
                  <c:v>2018</c:v>
                </c:pt>
                <c:pt idx="111">
                  <c:v>2019</c:v>
                </c:pt>
                <c:pt idx="112">
                  <c:v>2020</c:v>
                </c:pt>
              </c:numCache>
            </c:numRef>
          </c:xVal>
          <c:yVal>
            <c:numRef>
              <c:f>Sheet1!$F$2:$F$114</c:f>
              <c:numCache>
                <c:formatCode>General</c:formatCode>
                <c:ptCount val="113"/>
                <c:pt idx="29" formatCode="#,##0">
                  <c:v>22000</c:v>
                </c:pt>
                <c:pt idx="30" formatCode="#,##0">
                  <c:v>90000</c:v>
                </c:pt>
                <c:pt idx="31" formatCode="#,##0">
                  <c:v>250000</c:v>
                </c:pt>
                <c:pt idx="32" formatCode="#,##0">
                  <c:v>386000</c:v>
                </c:pt>
                <c:pt idx="33" formatCode="#,##0">
                  <c:v>539000</c:v>
                </c:pt>
                <c:pt idx="34" formatCode="#,##0">
                  <c:v>659000</c:v>
                </c:pt>
                <c:pt idx="35" formatCode="#,##0">
                  <c:v>738000</c:v>
                </c:pt>
                <c:pt idx="36" formatCode="#,##0">
                  <c:v>668000</c:v>
                </c:pt>
                <c:pt idx="37" formatCode="#,##0">
                  <c:v>752000</c:v>
                </c:pt>
                <c:pt idx="38" formatCode="#,##0">
                  <c:v>806000</c:v>
                </c:pt>
                <c:pt idx="39" formatCode="#,##0">
                  <c:v>880000</c:v>
                </c:pt>
                <c:pt idx="40" formatCode="#,##0">
                  <c:v>1442000</c:v>
                </c:pt>
                <c:pt idx="41" formatCode="#,##0">
                  <c:v>1424722</c:v>
                </c:pt>
                <c:pt idx="42" formatCode="#,##0">
                  <c:v>1415411</c:v>
                </c:pt>
                <c:pt idx="43" formatCode="#,##0">
                  <c:v>1423795</c:v>
                </c:pt>
                <c:pt idx="44" formatCode="#,##0">
                  <c:v>1465812</c:v>
                </c:pt>
                <c:pt idx="45" formatCode="#,##0">
                  <c:v>1412859</c:v>
                </c:pt>
                <c:pt idx="46" formatCode="#,##0">
                  <c:v>1359772</c:v>
                </c:pt>
                <c:pt idx="47" formatCode="#,##0">
                  <c:v>1359844</c:v>
                </c:pt>
                <c:pt idx="48" formatCode="#,##0">
                  <c:v>1434711</c:v>
                </c:pt>
                <c:pt idx="49" formatCode="#,##0">
                  <c:v>1515613</c:v>
                </c:pt>
                <c:pt idx="50" formatCode="#,##0">
                  <c:v>1591967</c:v>
                </c:pt>
                <c:pt idx="51" formatCode="#,##0">
                  <c:v>1548465</c:v>
                </c:pt>
                <c:pt idx="52" formatCode="#,##0">
                  <c:v>1607975</c:v>
                </c:pt>
                <c:pt idx="53" formatCode="#,##0">
                  <c:v>1656463</c:v>
                </c:pt>
                <c:pt idx="54" formatCode="#,##0">
                  <c:v>1816141</c:v>
                </c:pt>
                <c:pt idx="55" formatCode="#,##0">
                  <c:v>1771355</c:v>
                </c:pt>
                <c:pt idx="56" formatCode="#,##0">
                  <c:v>1886314</c:v>
                </c:pt>
                <c:pt idx="57" formatCode="#,##0">
                  <c:v>2059077</c:v>
                </c:pt>
                <c:pt idx="58" formatCode="#,##0">
                  <c:v>2061519</c:v>
                </c:pt>
                <c:pt idx="59" formatCode="#,##0">
                  <c:v>2346664</c:v>
                </c:pt>
                <c:pt idx="60" formatCode="#,##0">
                  <c:v>2348629</c:v>
                </c:pt>
                <c:pt idx="61" formatCode="#,##0">
                  <c:v>2647983</c:v>
                </c:pt>
                <c:pt idx="62" formatCode="#,##0">
                  <c:v>2633547</c:v>
                </c:pt>
                <c:pt idx="63" formatCode="#,##0">
                  <c:v>2824151</c:v>
                </c:pt>
                <c:pt idx="64" formatCode="#,##0">
                  <c:v>2863865</c:v>
                </c:pt>
                <c:pt idx="65" formatCode="#,##0">
                  <c:v>2861448</c:v>
                </c:pt>
                <c:pt idx="66" formatCode="#,##0">
                  <c:v>3176580</c:v>
                </c:pt>
                <c:pt idx="67" formatCode="#,##0">
                  <c:v>3154607</c:v>
                </c:pt>
                <c:pt idx="68" formatCode="#,##0">
                  <c:v>2976265</c:v>
                </c:pt>
                <c:pt idx="69" formatCode="#,##0">
                  <c:v>2333252</c:v>
                </c:pt>
                <c:pt idx="70" formatCode="#,##0">
                  <c:v>2936983</c:v>
                </c:pt>
                <c:pt idx="71" formatCode="#,##0">
                  <c:v>2930686</c:v>
                </c:pt>
                <c:pt idx="72" formatCode="#,##0">
                  <c:v>2900144</c:v>
                </c:pt>
                <c:pt idx="73" formatCode="#,##0">
                  <c:v>2757968</c:v>
                </c:pt>
                <c:pt idx="74" formatCode="#,##0">
                  <c:v>3265558</c:v>
                </c:pt>
                <c:pt idx="75" formatCode="#,##0">
                  <c:v>3527260</c:v>
                </c:pt>
                <c:pt idx="76" formatCode="#,##0">
                  <c:v>3385811</c:v>
                </c:pt>
                <c:pt idx="77" formatCode="#,##0">
                  <c:v>2970192</c:v>
                </c:pt>
                <c:pt idx="78" formatCode="#,##0">
                  <c:v>3071179</c:v>
                </c:pt>
                <c:pt idx="79" formatCode="#,##0">
                  <c:v>2634508</c:v>
                </c:pt>
                <c:pt idx="80" formatCode="#,##0">
                  <c:v>2334265</c:v>
                </c:pt>
                <c:pt idx="81" formatCode="#,##0">
                  <c:v>2837263</c:v>
                </c:pt>
                <c:pt idx="82" formatCode="#,##0">
                  <c:v>3046391</c:v>
                </c:pt>
                <c:pt idx="83" formatCode="#,##0">
                  <c:v>3015943</c:v>
                </c:pt>
                <c:pt idx="84" formatCode="#,##0">
                  <c:v>2617436</c:v>
                </c:pt>
                <c:pt idx="85" formatCode="#,##0">
                  <c:v>2891613</c:v>
                </c:pt>
                <c:pt idx="86" formatCode="#,##0">
                  <c:v>2683457</c:v>
                </c:pt>
                <c:pt idx="87" formatCode="#,##0">
                  <c:v>3205307</c:v>
                </c:pt>
                <c:pt idx="88" formatCode="#,##0">
                  <c:v>3589656</c:v>
                </c:pt>
                <c:pt idx="89" formatCode="#,##0">
                  <c:v>3640458</c:v>
                </c:pt>
                <c:pt idx="90" formatCode="#,##0">
                  <c:v>3297054</c:v>
                </c:pt>
                <c:pt idx="91" formatCode="#,##0">
                  <c:v>3267575</c:v>
                </c:pt>
                <c:pt idx="92" formatCode="#,##0">
                  <c:v>2811116</c:v>
                </c:pt>
                <c:pt idx="93" formatCode="#,##0">
                  <c:v>2241858</c:v>
                </c:pt>
                <c:pt idx="94" formatCode="#,##0">
                  <c:v>2689017</c:v>
                </c:pt>
                <c:pt idx="95" formatCode="#,##0">
                  <c:v>2792539</c:v>
                </c:pt>
                <c:pt idx="96" formatCode="#,##0">
                  <c:v>2688468</c:v>
                </c:pt>
                <c:pt idx="97" formatCode="#,##0">
                  <c:v>2702942</c:v>
                </c:pt>
                <c:pt idx="98" formatCode="#,##0">
                  <c:v>2869035</c:v>
                </c:pt>
                <c:pt idx="99" formatCode="#,##0">
                  <c:v>2446389</c:v>
                </c:pt>
                <c:pt idx="100" formatCode="#,##0">
                  <c:v>2511108</c:v>
                </c:pt>
                <c:pt idx="101" formatCode="#,##0">
                  <c:v>2668824</c:v>
                </c:pt>
                <c:pt idx="102" formatCode="#,##0">
                  <c:v>2538541</c:v>
                </c:pt>
                <c:pt idx="103" formatCode="#,##0">
                  <c:v>3102852</c:v>
                </c:pt>
                <c:pt idx="104" formatCode="#,##0">
                  <c:v>2628702</c:v>
                </c:pt>
                <c:pt idx="105" formatCode="#,##0">
                  <c:v>2562382</c:v>
                </c:pt>
                <c:pt idx="106" formatCode="#,##0">
                  <c:v>2466577</c:v>
                </c:pt>
                <c:pt idx="107" formatCode="#,##0">
                  <c:v>2321177</c:v>
                </c:pt>
                <c:pt idx="108" formatCode="#,##0">
                  <c:v>2472442</c:v>
                </c:pt>
                <c:pt idx="109" formatCode="#,##0">
                  <c:v>2766967</c:v>
                </c:pt>
                <c:pt idx="110" formatCode="#,##0">
                  <c:v>2663138</c:v>
                </c:pt>
                <c:pt idx="111" formatCode="#,##0">
                  <c:v>2563516</c:v>
                </c:pt>
                <c:pt idx="112" formatCode="#,##0">
                  <c:v>2592342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1EA-4949-8BC8-B6E5EAF976A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Nuclear</c:v>
                </c:pt>
              </c:strCache>
            </c:strRef>
          </c:tx>
          <c:spPr>
            <a:ln w="1905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Sheet1!$A$2:$A$114</c:f>
              <c:numCache>
                <c:formatCode>General</c:formatCode>
                <c:ptCount val="113"/>
                <c:pt idx="0">
                  <c:v>1645</c:v>
                </c:pt>
                <c:pt idx="1">
                  <c:v>1655</c:v>
                </c:pt>
                <c:pt idx="2">
                  <c:v>1665</c:v>
                </c:pt>
                <c:pt idx="3">
                  <c:v>1675</c:v>
                </c:pt>
                <c:pt idx="4">
                  <c:v>1685</c:v>
                </c:pt>
                <c:pt idx="5">
                  <c:v>1695</c:v>
                </c:pt>
                <c:pt idx="6">
                  <c:v>1705</c:v>
                </c:pt>
                <c:pt idx="7">
                  <c:v>1715</c:v>
                </c:pt>
                <c:pt idx="8">
                  <c:v>1725</c:v>
                </c:pt>
                <c:pt idx="9">
                  <c:v>1735</c:v>
                </c:pt>
                <c:pt idx="10">
                  <c:v>1745</c:v>
                </c:pt>
                <c:pt idx="11">
                  <c:v>1755</c:v>
                </c:pt>
                <c:pt idx="12">
                  <c:v>1765</c:v>
                </c:pt>
                <c:pt idx="13">
                  <c:v>1775</c:v>
                </c:pt>
                <c:pt idx="14">
                  <c:v>1785</c:v>
                </c:pt>
                <c:pt idx="15">
                  <c:v>1795</c:v>
                </c:pt>
                <c:pt idx="16">
                  <c:v>1805</c:v>
                </c:pt>
                <c:pt idx="17">
                  <c:v>1815</c:v>
                </c:pt>
                <c:pt idx="18">
                  <c:v>1825</c:v>
                </c:pt>
                <c:pt idx="19">
                  <c:v>1835</c:v>
                </c:pt>
                <c:pt idx="20">
                  <c:v>1845</c:v>
                </c:pt>
                <c:pt idx="21">
                  <c:v>1850</c:v>
                </c:pt>
                <c:pt idx="22">
                  <c:v>1855</c:v>
                </c:pt>
                <c:pt idx="23">
                  <c:v>1860</c:v>
                </c:pt>
                <c:pt idx="24">
                  <c:v>1865</c:v>
                </c:pt>
                <c:pt idx="25">
                  <c:v>1870</c:v>
                </c:pt>
                <c:pt idx="26">
                  <c:v>1875</c:v>
                </c:pt>
                <c:pt idx="27">
                  <c:v>1880</c:v>
                </c:pt>
                <c:pt idx="28">
                  <c:v>1885</c:v>
                </c:pt>
                <c:pt idx="29">
                  <c:v>1890</c:v>
                </c:pt>
                <c:pt idx="30">
                  <c:v>1895</c:v>
                </c:pt>
                <c:pt idx="31">
                  <c:v>1900</c:v>
                </c:pt>
                <c:pt idx="32">
                  <c:v>1905</c:v>
                </c:pt>
                <c:pt idx="33">
                  <c:v>1910</c:v>
                </c:pt>
                <c:pt idx="34">
                  <c:v>1915</c:v>
                </c:pt>
                <c:pt idx="35">
                  <c:v>1920</c:v>
                </c:pt>
                <c:pt idx="36">
                  <c:v>1925</c:v>
                </c:pt>
                <c:pt idx="37">
                  <c:v>1930</c:v>
                </c:pt>
                <c:pt idx="38">
                  <c:v>1935</c:v>
                </c:pt>
                <c:pt idx="39">
                  <c:v>1940</c:v>
                </c:pt>
                <c:pt idx="40">
                  <c:v>1945</c:v>
                </c:pt>
                <c:pt idx="41">
                  <c:v>1949</c:v>
                </c:pt>
                <c:pt idx="42">
                  <c:v>1950</c:v>
                </c:pt>
                <c:pt idx="43">
                  <c:v>1951</c:v>
                </c:pt>
                <c:pt idx="44">
                  <c:v>1952</c:v>
                </c:pt>
                <c:pt idx="45">
                  <c:v>1953</c:v>
                </c:pt>
                <c:pt idx="46">
                  <c:v>1954</c:v>
                </c:pt>
                <c:pt idx="47">
                  <c:v>1955</c:v>
                </c:pt>
                <c:pt idx="48">
                  <c:v>1956</c:v>
                </c:pt>
                <c:pt idx="49">
                  <c:v>1957</c:v>
                </c:pt>
                <c:pt idx="50">
                  <c:v>1958</c:v>
                </c:pt>
                <c:pt idx="51">
                  <c:v>1959</c:v>
                </c:pt>
                <c:pt idx="52">
                  <c:v>1960</c:v>
                </c:pt>
                <c:pt idx="53">
                  <c:v>1961</c:v>
                </c:pt>
                <c:pt idx="54">
                  <c:v>1962</c:v>
                </c:pt>
                <c:pt idx="55">
                  <c:v>1963</c:v>
                </c:pt>
                <c:pt idx="56">
                  <c:v>1964</c:v>
                </c:pt>
                <c:pt idx="57">
                  <c:v>1965</c:v>
                </c:pt>
                <c:pt idx="58">
                  <c:v>1966</c:v>
                </c:pt>
                <c:pt idx="59">
                  <c:v>1967</c:v>
                </c:pt>
                <c:pt idx="60">
                  <c:v>1968</c:v>
                </c:pt>
                <c:pt idx="61">
                  <c:v>1969</c:v>
                </c:pt>
                <c:pt idx="62">
                  <c:v>1970</c:v>
                </c:pt>
                <c:pt idx="63">
                  <c:v>1971</c:v>
                </c:pt>
                <c:pt idx="64">
                  <c:v>1972</c:v>
                </c:pt>
                <c:pt idx="65">
                  <c:v>1973</c:v>
                </c:pt>
                <c:pt idx="66">
                  <c:v>1974</c:v>
                </c:pt>
                <c:pt idx="67">
                  <c:v>1975</c:v>
                </c:pt>
                <c:pt idx="68">
                  <c:v>1976</c:v>
                </c:pt>
                <c:pt idx="69">
                  <c:v>1977</c:v>
                </c:pt>
                <c:pt idx="70">
                  <c:v>1978</c:v>
                </c:pt>
                <c:pt idx="71">
                  <c:v>1979</c:v>
                </c:pt>
                <c:pt idx="72">
                  <c:v>1980</c:v>
                </c:pt>
                <c:pt idx="73">
                  <c:v>1981</c:v>
                </c:pt>
                <c:pt idx="74">
                  <c:v>1982</c:v>
                </c:pt>
                <c:pt idx="75">
                  <c:v>1983</c:v>
                </c:pt>
                <c:pt idx="76">
                  <c:v>1984</c:v>
                </c:pt>
                <c:pt idx="77">
                  <c:v>1985</c:v>
                </c:pt>
                <c:pt idx="78">
                  <c:v>1986</c:v>
                </c:pt>
                <c:pt idx="79">
                  <c:v>1987</c:v>
                </c:pt>
                <c:pt idx="80">
                  <c:v>1988</c:v>
                </c:pt>
                <c:pt idx="81">
                  <c:v>1989</c:v>
                </c:pt>
                <c:pt idx="82">
                  <c:v>1990</c:v>
                </c:pt>
                <c:pt idx="83">
                  <c:v>1991</c:v>
                </c:pt>
                <c:pt idx="84">
                  <c:v>1992</c:v>
                </c:pt>
                <c:pt idx="85">
                  <c:v>1993</c:v>
                </c:pt>
                <c:pt idx="86">
                  <c:v>1994</c:v>
                </c:pt>
                <c:pt idx="87">
                  <c:v>1995</c:v>
                </c:pt>
                <c:pt idx="88">
                  <c:v>1996</c:v>
                </c:pt>
                <c:pt idx="89">
                  <c:v>1997</c:v>
                </c:pt>
                <c:pt idx="90">
                  <c:v>1998</c:v>
                </c:pt>
                <c:pt idx="91">
                  <c:v>1999</c:v>
                </c:pt>
                <c:pt idx="92">
                  <c:v>2000</c:v>
                </c:pt>
                <c:pt idx="93">
                  <c:v>2001</c:v>
                </c:pt>
                <c:pt idx="94">
                  <c:v>2002</c:v>
                </c:pt>
                <c:pt idx="95">
                  <c:v>2003</c:v>
                </c:pt>
                <c:pt idx="96">
                  <c:v>2004</c:v>
                </c:pt>
                <c:pt idx="97">
                  <c:v>2005</c:v>
                </c:pt>
                <c:pt idx="98">
                  <c:v>2006</c:v>
                </c:pt>
                <c:pt idx="99">
                  <c:v>2007</c:v>
                </c:pt>
                <c:pt idx="100">
                  <c:v>2008</c:v>
                </c:pt>
                <c:pt idx="101">
                  <c:v>2009</c:v>
                </c:pt>
                <c:pt idx="102">
                  <c:v>2010</c:v>
                </c:pt>
                <c:pt idx="103">
                  <c:v>2011</c:v>
                </c:pt>
                <c:pt idx="104">
                  <c:v>2012</c:v>
                </c:pt>
                <c:pt idx="105">
                  <c:v>2013</c:v>
                </c:pt>
                <c:pt idx="106">
                  <c:v>2014</c:v>
                </c:pt>
                <c:pt idx="107">
                  <c:v>2015</c:v>
                </c:pt>
                <c:pt idx="108">
                  <c:v>2016</c:v>
                </c:pt>
                <c:pt idx="109">
                  <c:v>2017</c:v>
                </c:pt>
                <c:pt idx="110">
                  <c:v>2018</c:v>
                </c:pt>
                <c:pt idx="111">
                  <c:v>2019</c:v>
                </c:pt>
                <c:pt idx="112">
                  <c:v>2020</c:v>
                </c:pt>
              </c:numCache>
            </c:numRef>
          </c:xVal>
          <c:yVal>
            <c:numRef>
              <c:f>Sheet1!$G$2:$G$114</c:f>
              <c:numCache>
                <c:formatCode>General</c:formatCode>
                <c:ptCount val="113"/>
                <c:pt idx="49" formatCode="#,##0">
                  <c:v>112</c:v>
                </c:pt>
                <c:pt idx="50" formatCode="#,##0">
                  <c:v>1915</c:v>
                </c:pt>
                <c:pt idx="51" formatCode="#,##0">
                  <c:v>2187</c:v>
                </c:pt>
                <c:pt idx="52" formatCode="#,##0">
                  <c:v>6026</c:v>
                </c:pt>
                <c:pt idx="53" formatCode="#,##0">
                  <c:v>19678</c:v>
                </c:pt>
                <c:pt idx="54" formatCode="#,##0">
                  <c:v>26394</c:v>
                </c:pt>
                <c:pt idx="55" formatCode="#,##0">
                  <c:v>38147</c:v>
                </c:pt>
                <c:pt idx="56" formatCode="#,##0">
                  <c:v>39819</c:v>
                </c:pt>
                <c:pt idx="57" formatCode="#,##0">
                  <c:v>43164</c:v>
                </c:pt>
                <c:pt idx="58" formatCode="#,##0">
                  <c:v>64158</c:v>
                </c:pt>
                <c:pt idx="59" formatCode="#,##0">
                  <c:v>88456</c:v>
                </c:pt>
                <c:pt idx="60" formatCode="#,##0">
                  <c:v>141534</c:v>
                </c:pt>
                <c:pt idx="61" formatCode="#,##0">
                  <c:v>153722</c:v>
                </c:pt>
                <c:pt idx="62" formatCode="#,##0">
                  <c:v>239347</c:v>
                </c:pt>
                <c:pt idx="63" formatCode="#,##0">
                  <c:v>412939</c:v>
                </c:pt>
                <c:pt idx="64" formatCode="#,##0">
                  <c:v>583752</c:v>
                </c:pt>
                <c:pt idx="65" formatCode="#,##0">
                  <c:v>910177</c:v>
                </c:pt>
                <c:pt idx="66" formatCode="#,##0">
                  <c:v>1272083</c:v>
                </c:pt>
                <c:pt idx="67" formatCode="#,##0">
                  <c:v>1899798</c:v>
                </c:pt>
                <c:pt idx="68" formatCode="#,##0">
                  <c:v>2111121</c:v>
                </c:pt>
                <c:pt idx="69" formatCode="#,##0">
                  <c:v>2701762</c:v>
                </c:pt>
                <c:pt idx="70" formatCode="#,##0">
                  <c:v>3024126</c:v>
                </c:pt>
                <c:pt idx="71" formatCode="#,##0">
                  <c:v>2775827</c:v>
                </c:pt>
                <c:pt idx="72" formatCode="#,##0">
                  <c:v>2739169</c:v>
                </c:pt>
                <c:pt idx="73" formatCode="#,##0">
                  <c:v>3007589</c:v>
                </c:pt>
                <c:pt idx="74" formatCode="#,##0">
                  <c:v>3131148</c:v>
                </c:pt>
                <c:pt idx="75" formatCode="#,##0">
                  <c:v>3202549</c:v>
                </c:pt>
                <c:pt idx="76" formatCode="#,##0">
                  <c:v>3552531</c:v>
                </c:pt>
                <c:pt idx="77" formatCode="#,##0">
                  <c:v>4075563</c:v>
                </c:pt>
                <c:pt idx="78" formatCode="#,##0">
                  <c:v>4380109</c:v>
                </c:pt>
                <c:pt idx="79" formatCode="#,##0">
                  <c:v>4753933</c:v>
                </c:pt>
                <c:pt idx="80" formatCode="#,##0">
                  <c:v>5586968</c:v>
                </c:pt>
                <c:pt idx="81" formatCode="#,##0">
                  <c:v>5602161</c:v>
                </c:pt>
                <c:pt idx="82" formatCode="#,##0">
                  <c:v>6104350</c:v>
                </c:pt>
                <c:pt idx="83" formatCode="#,##0">
                  <c:v>6422132</c:v>
                </c:pt>
                <c:pt idx="84" formatCode="#,##0">
                  <c:v>6479206</c:v>
                </c:pt>
                <c:pt idx="85" formatCode="#,##0">
                  <c:v>6410499</c:v>
                </c:pt>
                <c:pt idx="86" formatCode="#,##0">
                  <c:v>6693877</c:v>
                </c:pt>
                <c:pt idx="87" formatCode="#,##0">
                  <c:v>7075436</c:v>
                </c:pt>
                <c:pt idx="88" formatCode="#,##0">
                  <c:v>7086674</c:v>
                </c:pt>
                <c:pt idx="89" formatCode="#,##0">
                  <c:v>6596992</c:v>
                </c:pt>
                <c:pt idx="90" formatCode="#,##0">
                  <c:v>7067809</c:v>
                </c:pt>
                <c:pt idx="91" formatCode="#,##0">
                  <c:v>7610256</c:v>
                </c:pt>
                <c:pt idx="92" formatCode="#,##0">
                  <c:v>7862349</c:v>
                </c:pt>
                <c:pt idx="93" formatCode="#,##0">
                  <c:v>8028853</c:v>
                </c:pt>
                <c:pt idx="94" formatCode="#,##0">
                  <c:v>8145429</c:v>
                </c:pt>
                <c:pt idx="95" formatCode="#,##0">
                  <c:v>7959622</c:v>
                </c:pt>
                <c:pt idx="96" formatCode="#,##0">
                  <c:v>8222773.9999999991</c:v>
                </c:pt>
                <c:pt idx="97" formatCode="#,##0">
                  <c:v>8160810</c:v>
                </c:pt>
                <c:pt idx="98" formatCode="#,##0">
                  <c:v>8214626.0000000009</c:v>
                </c:pt>
                <c:pt idx="99" formatCode="#,##0">
                  <c:v>8458589</c:v>
                </c:pt>
                <c:pt idx="100" formatCode="#,##0">
                  <c:v>8426491</c:v>
                </c:pt>
                <c:pt idx="101" formatCode="#,##0">
                  <c:v>8355219.9999999991</c:v>
                </c:pt>
                <c:pt idx="102" formatCode="#,##0">
                  <c:v>8434433</c:v>
                </c:pt>
                <c:pt idx="103" formatCode="#,##0">
                  <c:v>8268698.0000000009</c:v>
                </c:pt>
                <c:pt idx="104" formatCode="#,##0">
                  <c:v>8061821.9999999991</c:v>
                </c:pt>
                <c:pt idx="105" formatCode="#,##0">
                  <c:v>8244433.0000000009</c:v>
                </c:pt>
                <c:pt idx="106" formatCode="#,##0">
                  <c:v>8337559.0000000009</c:v>
                </c:pt>
                <c:pt idx="107" formatCode="#,##0">
                  <c:v>8336886</c:v>
                </c:pt>
                <c:pt idx="108" formatCode="#,##0">
                  <c:v>8426753</c:v>
                </c:pt>
                <c:pt idx="109" formatCode="#,##0">
                  <c:v>8418968</c:v>
                </c:pt>
                <c:pt idx="110" formatCode="#,##0">
                  <c:v>8438068</c:v>
                </c:pt>
                <c:pt idx="111" formatCode="#,##0">
                  <c:v>8451852</c:v>
                </c:pt>
                <c:pt idx="112" formatCode="#,##0">
                  <c:v>8248330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1EA-4949-8BC8-B6E5EAF976A1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Renewables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Sheet1!$A$2:$A$114</c:f>
              <c:numCache>
                <c:formatCode>General</c:formatCode>
                <c:ptCount val="113"/>
                <c:pt idx="0">
                  <c:v>1645</c:v>
                </c:pt>
                <c:pt idx="1">
                  <c:v>1655</c:v>
                </c:pt>
                <c:pt idx="2">
                  <c:v>1665</c:v>
                </c:pt>
                <c:pt idx="3">
                  <c:v>1675</c:v>
                </c:pt>
                <c:pt idx="4">
                  <c:v>1685</c:v>
                </c:pt>
                <c:pt idx="5">
                  <c:v>1695</c:v>
                </c:pt>
                <c:pt idx="6">
                  <c:v>1705</c:v>
                </c:pt>
                <c:pt idx="7">
                  <c:v>1715</c:v>
                </c:pt>
                <c:pt idx="8">
                  <c:v>1725</c:v>
                </c:pt>
                <c:pt idx="9">
                  <c:v>1735</c:v>
                </c:pt>
                <c:pt idx="10">
                  <c:v>1745</c:v>
                </c:pt>
                <c:pt idx="11">
                  <c:v>1755</c:v>
                </c:pt>
                <c:pt idx="12">
                  <c:v>1765</c:v>
                </c:pt>
                <c:pt idx="13">
                  <c:v>1775</c:v>
                </c:pt>
                <c:pt idx="14">
                  <c:v>1785</c:v>
                </c:pt>
                <c:pt idx="15">
                  <c:v>1795</c:v>
                </c:pt>
                <c:pt idx="16">
                  <c:v>1805</c:v>
                </c:pt>
                <c:pt idx="17">
                  <c:v>1815</c:v>
                </c:pt>
                <c:pt idx="18">
                  <c:v>1825</c:v>
                </c:pt>
                <c:pt idx="19">
                  <c:v>1835</c:v>
                </c:pt>
                <c:pt idx="20">
                  <c:v>1845</c:v>
                </c:pt>
                <c:pt idx="21">
                  <c:v>1850</c:v>
                </c:pt>
                <c:pt idx="22">
                  <c:v>1855</c:v>
                </c:pt>
                <c:pt idx="23">
                  <c:v>1860</c:v>
                </c:pt>
                <c:pt idx="24">
                  <c:v>1865</c:v>
                </c:pt>
                <c:pt idx="25">
                  <c:v>1870</c:v>
                </c:pt>
                <c:pt idx="26">
                  <c:v>1875</c:v>
                </c:pt>
                <c:pt idx="27">
                  <c:v>1880</c:v>
                </c:pt>
                <c:pt idx="28">
                  <c:v>1885</c:v>
                </c:pt>
                <c:pt idx="29">
                  <c:v>1890</c:v>
                </c:pt>
                <c:pt idx="30">
                  <c:v>1895</c:v>
                </c:pt>
                <c:pt idx="31">
                  <c:v>1900</c:v>
                </c:pt>
                <c:pt idx="32">
                  <c:v>1905</c:v>
                </c:pt>
                <c:pt idx="33">
                  <c:v>1910</c:v>
                </c:pt>
                <c:pt idx="34">
                  <c:v>1915</c:v>
                </c:pt>
                <c:pt idx="35">
                  <c:v>1920</c:v>
                </c:pt>
                <c:pt idx="36">
                  <c:v>1925</c:v>
                </c:pt>
                <c:pt idx="37">
                  <c:v>1930</c:v>
                </c:pt>
                <c:pt idx="38">
                  <c:v>1935</c:v>
                </c:pt>
                <c:pt idx="39">
                  <c:v>1940</c:v>
                </c:pt>
                <c:pt idx="40">
                  <c:v>1945</c:v>
                </c:pt>
                <c:pt idx="41">
                  <c:v>1949</c:v>
                </c:pt>
                <c:pt idx="42">
                  <c:v>1950</c:v>
                </c:pt>
                <c:pt idx="43">
                  <c:v>1951</c:v>
                </c:pt>
                <c:pt idx="44">
                  <c:v>1952</c:v>
                </c:pt>
                <c:pt idx="45">
                  <c:v>1953</c:v>
                </c:pt>
                <c:pt idx="46">
                  <c:v>1954</c:v>
                </c:pt>
                <c:pt idx="47">
                  <c:v>1955</c:v>
                </c:pt>
                <c:pt idx="48">
                  <c:v>1956</c:v>
                </c:pt>
                <c:pt idx="49">
                  <c:v>1957</c:v>
                </c:pt>
                <c:pt idx="50">
                  <c:v>1958</c:v>
                </c:pt>
                <c:pt idx="51">
                  <c:v>1959</c:v>
                </c:pt>
                <c:pt idx="52">
                  <c:v>1960</c:v>
                </c:pt>
                <c:pt idx="53">
                  <c:v>1961</c:v>
                </c:pt>
                <c:pt idx="54">
                  <c:v>1962</c:v>
                </c:pt>
                <c:pt idx="55">
                  <c:v>1963</c:v>
                </c:pt>
                <c:pt idx="56">
                  <c:v>1964</c:v>
                </c:pt>
                <c:pt idx="57">
                  <c:v>1965</c:v>
                </c:pt>
                <c:pt idx="58">
                  <c:v>1966</c:v>
                </c:pt>
                <c:pt idx="59">
                  <c:v>1967</c:v>
                </c:pt>
                <c:pt idx="60">
                  <c:v>1968</c:v>
                </c:pt>
                <c:pt idx="61">
                  <c:v>1969</c:v>
                </c:pt>
                <c:pt idx="62">
                  <c:v>1970</c:v>
                </c:pt>
                <c:pt idx="63">
                  <c:v>1971</c:v>
                </c:pt>
                <c:pt idx="64">
                  <c:v>1972</c:v>
                </c:pt>
                <c:pt idx="65">
                  <c:v>1973</c:v>
                </c:pt>
                <c:pt idx="66">
                  <c:v>1974</c:v>
                </c:pt>
                <c:pt idx="67">
                  <c:v>1975</c:v>
                </c:pt>
                <c:pt idx="68">
                  <c:v>1976</c:v>
                </c:pt>
                <c:pt idx="69">
                  <c:v>1977</c:v>
                </c:pt>
                <c:pt idx="70">
                  <c:v>1978</c:v>
                </c:pt>
                <c:pt idx="71">
                  <c:v>1979</c:v>
                </c:pt>
                <c:pt idx="72">
                  <c:v>1980</c:v>
                </c:pt>
                <c:pt idx="73">
                  <c:v>1981</c:v>
                </c:pt>
                <c:pt idx="74">
                  <c:v>1982</c:v>
                </c:pt>
                <c:pt idx="75">
                  <c:v>1983</c:v>
                </c:pt>
                <c:pt idx="76">
                  <c:v>1984</c:v>
                </c:pt>
                <c:pt idx="77">
                  <c:v>1985</c:v>
                </c:pt>
                <c:pt idx="78">
                  <c:v>1986</c:v>
                </c:pt>
                <c:pt idx="79">
                  <c:v>1987</c:v>
                </c:pt>
                <c:pt idx="80">
                  <c:v>1988</c:v>
                </c:pt>
                <c:pt idx="81">
                  <c:v>1989</c:v>
                </c:pt>
                <c:pt idx="82">
                  <c:v>1990</c:v>
                </c:pt>
                <c:pt idx="83">
                  <c:v>1991</c:v>
                </c:pt>
                <c:pt idx="84">
                  <c:v>1992</c:v>
                </c:pt>
                <c:pt idx="85">
                  <c:v>1993</c:v>
                </c:pt>
                <c:pt idx="86">
                  <c:v>1994</c:v>
                </c:pt>
                <c:pt idx="87">
                  <c:v>1995</c:v>
                </c:pt>
                <c:pt idx="88">
                  <c:v>1996</c:v>
                </c:pt>
                <c:pt idx="89">
                  <c:v>1997</c:v>
                </c:pt>
                <c:pt idx="90">
                  <c:v>1998</c:v>
                </c:pt>
                <c:pt idx="91">
                  <c:v>1999</c:v>
                </c:pt>
                <c:pt idx="92">
                  <c:v>2000</c:v>
                </c:pt>
                <c:pt idx="93">
                  <c:v>2001</c:v>
                </c:pt>
                <c:pt idx="94">
                  <c:v>2002</c:v>
                </c:pt>
                <c:pt idx="95">
                  <c:v>2003</c:v>
                </c:pt>
                <c:pt idx="96">
                  <c:v>2004</c:v>
                </c:pt>
                <c:pt idx="97">
                  <c:v>2005</c:v>
                </c:pt>
                <c:pt idx="98">
                  <c:v>2006</c:v>
                </c:pt>
                <c:pt idx="99">
                  <c:v>2007</c:v>
                </c:pt>
                <c:pt idx="100">
                  <c:v>2008</c:v>
                </c:pt>
                <c:pt idx="101">
                  <c:v>2009</c:v>
                </c:pt>
                <c:pt idx="102">
                  <c:v>2010</c:v>
                </c:pt>
                <c:pt idx="103">
                  <c:v>2011</c:v>
                </c:pt>
                <c:pt idx="104">
                  <c:v>2012</c:v>
                </c:pt>
                <c:pt idx="105">
                  <c:v>2013</c:v>
                </c:pt>
                <c:pt idx="106">
                  <c:v>2014</c:v>
                </c:pt>
                <c:pt idx="107">
                  <c:v>2015</c:v>
                </c:pt>
                <c:pt idx="108">
                  <c:v>2016</c:v>
                </c:pt>
                <c:pt idx="109">
                  <c:v>2017</c:v>
                </c:pt>
                <c:pt idx="110">
                  <c:v>2018</c:v>
                </c:pt>
                <c:pt idx="111">
                  <c:v>2019</c:v>
                </c:pt>
                <c:pt idx="112">
                  <c:v>2020</c:v>
                </c:pt>
              </c:numCache>
            </c:numRef>
          </c:xVal>
          <c:yVal>
            <c:numRef>
              <c:f>Sheet1!$H$2:$H$114</c:f>
              <c:numCache>
                <c:formatCode>General</c:formatCode>
                <c:ptCount val="113"/>
                <c:pt idx="41" formatCode="#,##0">
                  <c:v>2973984</c:v>
                </c:pt>
                <c:pt idx="42" formatCode="#,##0">
                  <c:v>2977718</c:v>
                </c:pt>
                <c:pt idx="43" formatCode="#,##0">
                  <c:v>2958464</c:v>
                </c:pt>
                <c:pt idx="44" formatCode="#,##0">
                  <c:v>2940181</c:v>
                </c:pt>
                <c:pt idx="45" formatCode="#,##0">
                  <c:v>2831460</c:v>
                </c:pt>
                <c:pt idx="46" formatCode="#,##0">
                  <c:v>2754099</c:v>
                </c:pt>
                <c:pt idx="47" formatCode="#,##0">
                  <c:v>2783987</c:v>
                </c:pt>
                <c:pt idx="48" formatCode="#,##0">
                  <c:v>2850582</c:v>
                </c:pt>
                <c:pt idx="49" formatCode="#,##0">
                  <c:v>2849194</c:v>
                </c:pt>
                <c:pt idx="50" formatCode="#,##0">
                  <c:v>2915090</c:v>
                </c:pt>
                <c:pt idx="51" formatCode="#,##0">
                  <c:v>2901339</c:v>
                </c:pt>
                <c:pt idx="52" formatCode="#,##0">
                  <c:v>2928204</c:v>
                </c:pt>
                <c:pt idx="53" formatCode="#,##0">
                  <c:v>2952226</c:v>
                </c:pt>
                <c:pt idx="54" formatCode="#,##0">
                  <c:v>3117444</c:v>
                </c:pt>
                <c:pt idx="55" formatCode="#,##0">
                  <c:v>3096431</c:v>
                </c:pt>
                <c:pt idx="56" formatCode="#,##0">
                  <c:v>3225248</c:v>
                </c:pt>
                <c:pt idx="57" formatCode="#,##0">
                  <c:v>3395816</c:v>
                </c:pt>
                <c:pt idx="58" formatCode="#,##0">
                  <c:v>3432462</c:v>
                </c:pt>
                <c:pt idx="59" formatCode="#,##0">
                  <c:v>3690213</c:v>
                </c:pt>
                <c:pt idx="60" formatCode="#,##0">
                  <c:v>3772656</c:v>
                </c:pt>
                <c:pt idx="61" formatCode="#,##0">
                  <c:v>4094891.9999999995</c:v>
                </c:pt>
                <c:pt idx="62" formatCode="#,##0">
                  <c:v>4070020.9999999995</c:v>
                </c:pt>
                <c:pt idx="63" formatCode="#,##0">
                  <c:v>4262213</c:v>
                </c:pt>
                <c:pt idx="64" formatCode="#,##0">
                  <c:v>4382009</c:v>
                </c:pt>
                <c:pt idx="65" formatCode="#,##0">
                  <c:v>4410938</c:v>
                </c:pt>
                <c:pt idx="66" formatCode="#,##0">
                  <c:v>4741852</c:v>
                </c:pt>
                <c:pt idx="67" formatCode="#,##0">
                  <c:v>4687120</c:v>
                </c:pt>
                <c:pt idx="68" formatCode="#,##0">
                  <c:v>4727151</c:v>
                </c:pt>
                <c:pt idx="69" formatCode="#,##0">
                  <c:v>4208966</c:v>
                </c:pt>
                <c:pt idx="70" formatCode="#,##0">
                  <c:v>5005440</c:v>
                </c:pt>
                <c:pt idx="71" formatCode="#,##0">
                  <c:v>5122854</c:v>
                </c:pt>
                <c:pt idx="72" formatCode="#,##0">
                  <c:v>5428342</c:v>
                </c:pt>
                <c:pt idx="73" formatCode="#,##0">
                  <c:v>5413688</c:v>
                </c:pt>
                <c:pt idx="74" formatCode="#,##0">
                  <c:v>5979637</c:v>
                </c:pt>
                <c:pt idx="75" formatCode="#,##0">
                  <c:v>6495612</c:v>
                </c:pt>
                <c:pt idx="76" formatCode="#,##0">
                  <c:v>6437864</c:v>
                </c:pt>
                <c:pt idx="77" formatCode="#,##0">
                  <c:v>6084017</c:v>
                </c:pt>
                <c:pt idx="78" formatCode="#,##0">
                  <c:v>6111140</c:v>
                </c:pt>
                <c:pt idx="79" formatCode="#,##0">
                  <c:v>5621807</c:v>
                </c:pt>
                <c:pt idx="80" formatCode="#,##0">
                  <c:v>5456754</c:v>
                </c:pt>
                <c:pt idx="81" formatCode="#,##0">
                  <c:v>6234648</c:v>
                </c:pt>
                <c:pt idx="82" formatCode="#,##0">
                  <c:v>6040024</c:v>
                </c:pt>
                <c:pt idx="83" formatCode="#,##0">
                  <c:v>6067785</c:v>
                </c:pt>
                <c:pt idx="84" formatCode="#,##0">
                  <c:v>5820556</c:v>
                </c:pt>
                <c:pt idx="85" formatCode="#,##0">
                  <c:v>6081909</c:v>
                </c:pt>
                <c:pt idx="86" formatCode="#,##0">
                  <c:v>5987142</c:v>
                </c:pt>
                <c:pt idx="87" formatCode="#,##0">
                  <c:v>6557308</c:v>
                </c:pt>
                <c:pt idx="88" formatCode="#,##0">
                  <c:v>7010889</c:v>
                </c:pt>
                <c:pt idx="89" formatCode="#,##0">
                  <c:v>7016810</c:v>
                </c:pt>
                <c:pt idx="90" formatCode="#,##0">
                  <c:v>6492735</c:v>
                </c:pt>
                <c:pt idx="91" formatCode="#,##0">
                  <c:v>6515588</c:v>
                </c:pt>
                <c:pt idx="92" formatCode="#,##0">
                  <c:v>6101667</c:v>
                </c:pt>
                <c:pt idx="93" formatCode="#,##0">
                  <c:v>5161772</c:v>
                </c:pt>
                <c:pt idx="94" formatCode="#,##0">
                  <c:v>5730902</c:v>
                </c:pt>
                <c:pt idx="95" formatCode="#,##0">
                  <c:v>5942467</c:v>
                </c:pt>
                <c:pt idx="96" formatCode="#,##0">
                  <c:v>6062671</c:v>
                </c:pt>
                <c:pt idx="97" formatCode="#,##0">
                  <c:v>6220812</c:v>
                </c:pt>
                <c:pt idx="98" formatCode="#,##0">
                  <c:v>6586243</c:v>
                </c:pt>
                <c:pt idx="99" formatCode="#,##0">
                  <c:v>6510367</c:v>
                </c:pt>
                <c:pt idx="100" formatCode="#,##0">
                  <c:v>7191546</c:v>
                </c:pt>
                <c:pt idx="101" formatCode="#,##0">
                  <c:v>7624932</c:v>
                </c:pt>
                <c:pt idx="102" formatCode="#,##0">
                  <c:v>8313762.0000000009</c:v>
                </c:pt>
                <c:pt idx="103" formatCode="#,##0">
                  <c:v>9299548</c:v>
                </c:pt>
                <c:pt idx="104" formatCode="#,##0">
                  <c:v>8886018</c:v>
                </c:pt>
                <c:pt idx="105" formatCode="#,##0">
                  <c:v>9417903</c:v>
                </c:pt>
                <c:pt idx="106" formatCode="#,##0">
                  <c:v>9766386</c:v>
                </c:pt>
                <c:pt idx="107" formatCode="#,##0">
                  <c:v>9728519</c:v>
                </c:pt>
                <c:pt idx="108" formatCode="#,##0">
                  <c:v>10422872</c:v>
                </c:pt>
                <c:pt idx="109" formatCode="#,##0">
                  <c:v>11195923</c:v>
                </c:pt>
                <c:pt idx="110" formatCode="#,##0">
                  <c:v>11508364</c:v>
                </c:pt>
                <c:pt idx="111" formatCode="#,##0">
                  <c:v>11526539</c:v>
                </c:pt>
                <c:pt idx="112" formatCode="#,##0">
                  <c:v>11776712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11EA-4949-8BC8-B6E5EAF976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360192"/>
        <c:axId val="102361728"/>
      </c:scatterChart>
      <c:valAx>
        <c:axId val="102360192"/>
        <c:scaling>
          <c:orientation val="minMax"/>
          <c:max val="2020"/>
          <c:min val="18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02361728"/>
        <c:crosses val="autoZero"/>
        <c:crossBetween val="midCat"/>
      </c:valAx>
      <c:valAx>
        <c:axId val="10236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/>
                  <a:t>Billion BTU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023601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646258-98A9-4A25-B956-B2D44B4D30E5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F718D0-3168-4D2D-8497-7F20CFED814E}">
      <dgm:prSet phldrT="[Text]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Nation-State</a:t>
          </a:r>
        </a:p>
      </dgm:t>
    </dgm:pt>
    <dgm:pt modelId="{B5F5C63E-11C4-436D-BA01-336A545C06B1}" type="parTrans" cxnId="{16B651B7-9B2A-405A-ABD2-1F15095A26C8}">
      <dgm:prSet/>
      <dgm:spPr/>
      <dgm:t>
        <a:bodyPr/>
        <a:lstStyle/>
        <a:p>
          <a:endParaRPr lang="en-US"/>
        </a:p>
      </dgm:t>
    </dgm:pt>
    <dgm:pt modelId="{AD482C9A-E9B5-4B2B-9AB5-FB5CE8AC1343}" type="sibTrans" cxnId="{16B651B7-9B2A-405A-ABD2-1F15095A26C8}">
      <dgm:prSet/>
      <dgm:spPr/>
      <dgm:t>
        <a:bodyPr/>
        <a:lstStyle/>
        <a:p>
          <a:endParaRPr lang="en-US"/>
        </a:p>
      </dgm:t>
    </dgm:pt>
    <dgm:pt modelId="{405ABD98-C49E-40C4-9046-3BE0ACE9D7AC}">
      <dgm:prSet phldrT="[Text]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Promotion of national wealth and power.</a:t>
          </a:r>
        </a:p>
      </dgm:t>
    </dgm:pt>
    <dgm:pt modelId="{E7A3FC97-F05E-4479-A01D-5BD0EC5FD277}" type="parTrans" cxnId="{ACDA90A0-10E0-4554-BAAE-0B8D9A1C7441}">
      <dgm:prSet/>
      <dgm:spPr/>
      <dgm:t>
        <a:bodyPr/>
        <a:lstStyle/>
        <a:p>
          <a:endParaRPr lang="en-US"/>
        </a:p>
      </dgm:t>
    </dgm:pt>
    <dgm:pt modelId="{9659779A-A075-4761-A8DB-F95CCAE8F87E}" type="sibTrans" cxnId="{ACDA90A0-10E0-4554-BAAE-0B8D9A1C7441}">
      <dgm:prSet/>
      <dgm:spPr/>
      <dgm:t>
        <a:bodyPr/>
        <a:lstStyle/>
        <a:p>
          <a:endParaRPr lang="en-US"/>
        </a:p>
      </dgm:t>
    </dgm:pt>
    <dgm:pt modelId="{6B3A763D-6183-4307-B0EB-AC4257E1467A}">
      <dgm:prSet phldrT="[Text]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Unequal Trade</a:t>
          </a:r>
        </a:p>
      </dgm:t>
    </dgm:pt>
    <dgm:pt modelId="{7AF2C70A-BAB7-436B-B815-9D486301F6BD}" type="parTrans" cxnId="{24AFFD6C-AADC-4D4D-8724-97D4B99928E9}">
      <dgm:prSet/>
      <dgm:spPr/>
      <dgm:t>
        <a:bodyPr/>
        <a:lstStyle/>
        <a:p>
          <a:endParaRPr lang="en-US"/>
        </a:p>
      </dgm:t>
    </dgm:pt>
    <dgm:pt modelId="{C934EB26-9AE7-4D8D-8248-CB97F4B83D74}" type="sibTrans" cxnId="{24AFFD6C-AADC-4D4D-8724-97D4B99928E9}">
      <dgm:prSet/>
      <dgm:spPr/>
      <dgm:t>
        <a:bodyPr/>
        <a:lstStyle/>
        <a:p>
          <a:endParaRPr lang="en-US"/>
        </a:p>
      </dgm:t>
    </dgm:pt>
    <dgm:pt modelId="{399D9CC3-001C-43CF-A2AB-E0E5BB126773}">
      <dgm:prSet phldrT="[Text]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Rise of merchants, markets and fairs.</a:t>
          </a:r>
        </a:p>
      </dgm:t>
    </dgm:pt>
    <dgm:pt modelId="{517F27C3-9157-417A-90BA-A866D18B6534}" type="parTrans" cxnId="{AB0B76CE-6DB2-4215-BEA3-415AE8FF7681}">
      <dgm:prSet/>
      <dgm:spPr/>
      <dgm:t>
        <a:bodyPr/>
        <a:lstStyle/>
        <a:p>
          <a:endParaRPr lang="en-US"/>
        </a:p>
      </dgm:t>
    </dgm:pt>
    <dgm:pt modelId="{C47093D1-81BB-4F14-8A15-1E279ED76C93}" type="sibTrans" cxnId="{AB0B76CE-6DB2-4215-BEA3-415AE8FF7681}">
      <dgm:prSet/>
      <dgm:spPr/>
      <dgm:t>
        <a:bodyPr/>
        <a:lstStyle/>
        <a:p>
          <a:endParaRPr lang="en-US"/>
        </a:p>
      </dgm:t>
    </dgm:pt>
    <dgm:pt modelId="{F27E1CB9-3840-4B43-98E6-3B03B3D30FCF}">
      <dgm:prSet phldrT="[Text]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Encourage domestic production and exports, discourage imports.</a:t>
          </a:r>
        </a:p>
      </dgm:t>
    </dgm:pt>
    <dgm:pt modelId="{AEABA7BC-18D8-4CA1-920C-E51B993C0D72}" type="parTrans" cxnId="{AF680F06-4B2B-4276-99F3-235708FE45F8}">
      <dgm:prSet/>
      <dgm:spPr/>
      <dgm:t>
        <a:bodyPr/>
        <a:lstStyle/>
        <a:p>
          <a:endParaRPr lang="en-US"/>
        </a:p>
      </dgm:t>
    </dgm:pt>
    <dgm:pt modelId="{3DC160E1-6D17-4EF6-9B97-275D974BC539}" type="sibTrans" cxnId="{AF680F06-4B2B-4276-99F3-235708FE45F8}">
      <dgm:prSet/>
      <dgm:spPr/>
      <dgm:t>
        <a:bodyPr/>
        <a:lstStyle/>
        <a:p>
          <a:endParaRPr lang="en-US"/>
        </a:p>
      </dgm:t>
    </dgm:pt>
    <dgm:pt modelId="{0FF3426E-46FB-4CFF-8D86-52A2C9C484D9}">
      <dgm:prSet phldrT="[Text]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Techniques</a:t>
          </a:r>
        </a:p>
      </dgm:t>
    </dgm:pt>
    <dgm:pt modelId="{3F7C7993-04D5-4E47-B296-4F6C67BB6FAD}" type="parTrans" cxnId="{1A2D46DC-89FE-46E6-81CA-57A2CD519CA3}">
      <dgm:prSet/>
      <dgm:spPr/>
      <dgm:t>
        <a:bodyPr/>
        <a:lstStyle/>
        <a:p>
          <a:endParaRPr lang="en-US"/>
        </a:p>
      </dgm:t>
    </dgm:pt>
    <dgm:pt modelId="{C7B80FB2-0B0C-49B6-BCBB-4A26DA2654AA}" type="sibTrans" cxnId="{1A2D46DC-89FE-46E6-81CA-57A2CD519CA3}">
      <dgm:prSet/>
      <dgm:spPr/>
      <dgm:t>
        <a:bodyPr/>
        <a:lstStyle/>
        <a:p>
          <a:endParaRPr lang="en-US"/>
        </a:p>
      </dgm:t>
    </dgm:pt>
    <dgm:pt modelId="{8B415921-AE70-40E1-B196-5F233FDBC6B9}">
      <dgm:prSet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Gunpowder and artillery.</a:t>
          </a:r>
        </a:p>
      </dgm:t>
    </dgm:pt>
    <dgm:pt modelId="{6D9A8289-C500-4A57-811C-935EBFC3772F}" type="parTrans" cxnId="{A5970D91-49B6-43B7-95FC-4940B3049CF6}">
      <dgm:prSet/>
      <dgm:spPr/>
      <dgm:t>
        <a:bodyPr/>
        <a:lstStyle/>
        <a:p>
          <a:endParaRPr lang="en-US"/>
        </a:p>
      </dgm:t>
    </dgm:pt>
    <dgm:pt modelId="{8B6F5785-374D-4848-B561-C35D27C9FAB1}" type="sibTrans" cxnId="{A5970D91-49B6-43B7-95FC-4940B3049CF6}">
      <dgm:prSet/>
      <dgm:spPr/>
      <dgm:t>
        <a:bodyPr/>
        <a:lstStyle/>
        <a:p>
          <a:endParaRPr lang="en-US"/>
        </a:p>
      </dgm:t>
    </dgm:pt>
    <dgm:pt modelId="{B241FD8F-1B5B-49D7-B3FB-9D932958D973}">
      <dgm:prSet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Improvements in navigation, maritime shipping and transport.</a:t>
          </a:r>
        </a:p>
      </dgm:t>
    </dgm:pt>
    <dgm:pt modelId="{C082C60E-3905-43A9-AECB-21482E380A2A}" type="parTrans" cxnId="{00410163-D603-405B-93A1-B5061150369E}">
      <dgm:prSet/>
      <dgm:spPr/>
      <dgm:t>
        <a:bodyPr/>
        <a:lstStyle/>
        <a:p>
          <a:endParaRPr lang="en-US"/>
        </a:p>
      </dgm:t>
    </dgm:pt>
    <dgm:pt modelId="{9AD04115-C40B-45A8-B422-7223D8EE3930}" type="sibTrans" cxnId="{00410163-D603-405B-93A1-B5061150369E}">
      <dgm:prSet/>
      <dgm:spPr/>
      <dgm:t>
        <a:bodyPr/>
        <a:lstStyle/>
        <a:p>
          <a:endParaRPr lang="en-US"/>
        </a:p>
      </dgm:t>
    </dgm:pt>
    <dgm:pt modelId="{AA9008A4-A8C4-461C-86C8-A32C5718939D}">
      <dgm:prSet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Moveable type (mass production and marketing of books).</a:t>
          </a:r>
        </a:p>
      </dgm:t>
    </dgm:pt>
    <dgm:pt modelId="{A18B65A7-6AF1-4446-AAB8-26D4B8E0E097}" type="parTrans" cxnId="{EA202CB0-31D4-411F-AB3A-860F90D6B84C}">
      <dgm:prSet/>
      <dgm:spPr/>
      <dgm:t>
        <a:bodyPr/>
        <a:lstStyle/>
        <a:p>
          <a:endParaRPr lang="en-US"/>
        </a:p>
      </dgm:t>
    </dgm:pt>
    <dgm:pt modelId="{287DB079-9091-45FC-8E42-848B53D6B71C}" type="sibTrans" cxnId="{EA202CB0-31D4-411F-AB3A-860F90D6B84C}">
      <dgm:prSet/>
      <dgm:spPr/>
      <dgm:t>
        <a:bodyPr/>
        <a:lstStyle/>
        <a:p>
          <a:endParaRPr lang="en-US"/>
        </a:p>
      </dgm:t>
    </dgm:pt>
    <dgm:pt modelId="{AF5316A5-DFE0-43F7-AB02-20BE8E8E247B}">
      <dgm:prSet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Mechanical clocks, instruments, increased skills of craftsmen.</a:t>
          </a:r>
        </a:p>
      </dgm:t>
    </dgm:pt>
    <dgm:pt modelId="{22E8C941-4BEA-4BF5-92A9-200626BE8612}" type="parTrans" cxnId="{6300CC8B-3159-45C1-B9F9-A8D9E9EF7904}">
      <dgm:prSet/>
      <dgm:spPr/>
      <dgm:t>
        <a:bodyPr/>
        <a:lstStyle/>
        <a:p>
          <a:endParaRPr lang="en-US"/>
        </a:p>
      </dgm:t>
    </dgm:pt>
    <dgm:pt modelId="{BE9D00C2-0015-44B3-9D21-7E96E3B185B8}" type="sibTrans" cxnId="{6300CC8B-3159-45C1-B9F9-A8D9E9EF7904}">
      <dgm:prSet/>
      <dgm:spPr/>
      <dgm:t>
        <a:bodyPr/>
        <a:lstStyle/>
        <a:p>
          <a:endParaRPr lang="en-US"/>
        </a:p>
      </dgm:t>
    </dgm:pt>
    <dgm:pt modelId="{4E768D3F-0380-4833-8E53-8A2C0EE1C021}">
      <dgm:prSet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Projection of national sea power to control foreign markets.</a:t>
          </a:r>
        </a:p>
      </dgm:t>
    </dgm:pt>
    <dgm:pt modelId="{29CBE30B-B1BB-4C8C-ACFB-1879EE74EBA3}" type="parTrans" cxnId="{54AD0824-0F26-4BF9-817C-084CC6D5E34B}">
      <dgm:prSet/>
      <dgm:spPr/>
      <dgm:t>
        <a:bodyPr/>
        <a:lstStyle/>
        <a:p>
          <a:endParaRPr lang="en-US"/>
        </a:p>
      </dgm:t>
    </dgm:pt>
    <dgm:pt modelId="{7D0172A9-EEFE-4A0D-BC81-E351087EA799}" type="sibTrans" cxnId="{54AD0824-0F26-4BF9-817C-084CC6D5E34B}">
      <dgm:prSet/>
      <dgm:spPr/>
      <dgm:t>
        <a:bodyPr/>
        <a:lstStyle/>
        <a:p>
          <a:endParaRPr lang="en-US"/>
        </a:p>
      </dgm:t>
    </dgm:pt>
    <dgm:pt modelId="{208D166F-C1E5-4D8B-82DA-61491526D5CA}">
      <dgm:prSet phldrT="[Text]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Discovery and setting of new markets through colonization.</a:t>
          </a:r>
        </a:p>
      </dgm:t>
    </dgm:pt>
    <dgm:pt modelId="{B251AE16-F68C-49EF-96D3-BAF37F5764C9}" type="parTrans" cxnId="{7F8AF316-8322-4EDD-9506-771929682FEF}">
      <dgm:prSet/>
      <dgm:spPr/>
      <dgm:t>
        <a:bodyPr/>
        <a:lstStyle/>
        <a:p>
          <a:endParaRPr lang="en-US"/>
        </a:p>
      </dgm:t>
    </dgm:pt>
    <dgm:pt modelId="{B914ACED-C11B-4C65-BC59-CEF3F8755AFE}" type="sibTrans" cxnId="{7F8AF316-8322-4EDD-9506-771929682FEF}">
      <dgm:prSet/>
      <dgm:spPr/>
      <dgm:t>
        <a:bodyPr/>
        <a:lstStyle/>
        <a:p>
          <a:endParaRPr lang="en-US"/>
        </a:p>
      </dgm:t>
    </dgm:pt>
    <dgm:pt modelId="{96E120AE-C9E5-407B-B132-A032D603E5BB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Positive trade balance with other countries under control (zero sum game).</a:t>
          </a:r>
        </a:p>
      </dgm:t>
    </dgm:pt>
    <dgm:pt modelId="{55FFF235-6C6C-4959-B6A6-458F901731CA}" type="parTrans" cxnId="{25F20E59-DBFC-4F96-BBBB-60A1AC0111E9}">
      <dgm:prSet/>
      <dgm:spPr/>
      <dgm:t>
        <a:bodyPr/>
        <a:lstStyle/>
        <a:p>
          <a:endParaRPr lang="en-US"/>
        </a:p>
      </dgm:t>
    </dgm:pt>
    <dgm:pt modelId="{A5FB1FD4-F7B8-4865-ADE9-23BA4FB13802}" type="sibTrans" cxnId="{25F20E59-DBFC-4F96-BBBB-60A1AC0111E9}">
      <dgm:prSet/>
      <dgm:spPr/>
      <dgm:t>
        <a:bodyPr/>
        <a:lstStyle/>
        <a:p>
          <a:endParaRPr lang="en-US"/>
        </a:p>
      </dgm:t>
    </dgm:pt>
    <dgm:pt modelId="{D8EB111F-D891-4C53-B970-06B993857EA9}">
      <dgm:prSet phldrT="[Text]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Wealth measured by the amount of bullion (gold or silver).</a:t>
          </a:r>
        </a:p>
      </dgm:t>
    </dgm:pt>
    <dgm:pt modelId="{54DC40C8-FBC6-427E-9C3D-89A26B05C223}" type="parTrans" cxnId="{05FFF905-11CF-40BA-BE22-20C9E2A44DE0}">
      <dgm:prSet/>
      <dgm:spPr/>
      <dgm:t>
        <a:bodyPr/>
        <a:lstStyle/>
        <a:p>
          <a:endParaRPr lang="en-US"/>
        </a:p>
      </dgm:t>
    </dgm:pt>
    <dgm:pt modelId="{09A44174-0A89-4DAE-8642-C93C02913FE9}" type="sibTrans" cxnId="{05FFF905-11CF-40BA-BE22-20C9E2A44DE0}">
      <dgm:prSet/>
      <dgm:spPr/>
      <dgm:t>
        <a:bodyPr/>
        <a:lstStyle/>
        <a:p>
          <a:endParaRPr lang="en-US"/>
        </a:p>
      </dgm:t>
    </dgm:pt>
    <dgm:pt modelId="{AAA9788F-BABD-47A7-A0B9-F656600D7A88}">
      <dgm:prSet phldrT="[Text]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Treaty of Westphalia (1648); temporal authority of the state.</a:t>
          </a:r>
        </a:p>
      </dgm:t>
    </dgm:pt>
    <dgm:pt modelId="{7D558095-4741-4709-B985-E00114F9077D}" type="parTrans" cxnId="{7DDF7A57-25DD-4120-AF48-291FDCC14B7B}">
      <dgm:prSet/>
      <dgm:spPr/>
      <dgm:t>
        <a:bodyPr/>
        <a:lstStyle/>
        <a:p>
          <a:endParaRPr lang="en-US"/>
        </a:p>
      </dgm:t>
    </dgm:pt>
    <dgm:pt modelId="{1A3316C6-FF16-486E-BFD8-6040800FBF70}" type="sibTrans" cxnId="{7DDF7A57-25DD-4120-AF48-291FDCC14B7B}">
      <dgm:prSet/>
      <dgm:spPr/>
      <dgm:t>
        <a:bodyPr/>
        <a:lstStyle/>
        <a:p>
          <a:endParaRPr lang="en-US"/>
        </a:p>
      </dgm:t>
    </dgm:pt>
    <dgm:pt modelId="{77106C5E-8A9A-461C-88FE-196C15C51193}">
      <dgm:prSet phldrT="[Text]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Setting of the first multinational corporations.</a:t>
          </a:r>
        </a:p>
      </dgm:t>
    </dgm:pt>
    <dgm:pt modelId="{B347B699-BE3B-4BF5-ABD0-D9BE61AD6B2C}" type="parTrans" cxnId="{170610B5-2AFC-4E0F-AE72-AEEDEB6D5B19}">
      <dgm:prSet/>
      <dgm:spPr/>
      <dgm:t>
        <a:bodyPr/>
        <a:lstStyle/>
        <a:p>
          <a:endParaRPr lang="en-US"/>
        </a:p>
      </dgm:t>
    </dgm:pt>
    <dgm:pt modelId="{E8E89D39-FD3F-4160-AAC5-BE5086E14282}" type="sibTrans" cxnId="{170610B5-2AFC-4E0F-AE72-AEEDEB6D5B19}">
      <dgm:prSet/>
      <dgm:spPr/>
      <dgm:t>
        <a:bodyPr/>
        <a:lstStyle/>
        <a:p>
          <a:endParaRPr lang="en-US"/>
        </a:p>
      </dgm:t>
    </dgm:pt>
    <dgm:pt modelId="{0E93D123-1077-46CA-B9F8-C12501BE80D8}" type="pres">
      <dgm:prSet presAssocID="{24646258-98A9-4A25-B956-B2D44B4D30E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9406E6-82BC-4FFA-86A8-305D97319957}" type="pres">
      <dgm:prSet presAssocID="{24646258-98A9-4A25-B956-B2D44B4D30E5}" presName="bkgdShp" presStyleLbl="alignAccFollowNode1" presStyleIdx="0" presStyleCnt="1"/>
      <dgm:spPr>
        <a:solidFill>
          <a:schemeClr val="accent2">
            <a:lumMod val="60000"/>
            <a:lumOff val="40000"/>
            <a:alpha val="90000"/>
          </a:schemeClr>
        </a:solidFill>
      </dgm:spPr>
    </dgm:pt>
    <dgm:pt modelId="{DD43BAEF-4885-46D8-8F7C-67C8F195AA42}" type="pres">
      <dgm:prSet presAssocID="{24646258-98A9-4A25-B956-B2D44B4D30E5}" presName="linComp" presStyleCnt="0"/>
      <dgm:spPr/>
    </dgm:pt>
    <dgm:pt modelId="{00E1EE01-76E7-4247-84F4-86E67ECD8F49}" type="pres">
      <dgm:prSet presAssocID="{7AF718D0-3168-4D2D-8497-7F20CFED814E}" presName="compNode" presStyleCnt="0"/>
      <dgm:spPr/>
    </dgm:pt>
    <dgm:pt modelId="{DCDE1E5F-7945-4E09-98FC-409DA37BA526}" type="pres">
      <dgm:prSet presAssocID="{7AF718D0-3168-4D2D-8497-7F20CFED814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266587-F1E0-4446-9608-FF2AB4B20797}" type="pres">
      <dgm:prSet presAssocID="{7AF718D0-3168-4D2D-8497-7F20CFED814E}" presName="invisiNode" presStyleLbl="node1" presStyleIdx="0" presStyleCnt="3"/>
      <dgm:spPr/>
    </dgm:pt>
    <dgm:pt modelId="{D9097FB7-ABA6-46B1-A5BF-B2DDF381BC12}" type="pres">
      <dgm:prSet presAssocID="{7AF718D0-3168-4D2D-8497-7F20CFED814E}" presName="imagNode" presStyleLbl="fgImgPlace1" presStyleIdx="0" presStyleCnt="3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357FA389-4AA0-4632-86D0-DF1B7FF621A6}" type="pres">
      <dgm:prSet presAssocID="{AD482C9A-E9B5-4B2B-9AB5-FB5CE8AC134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7FA8CA8-0E91-4770-A157-80F44EE9D884}" type="pres">
      <dgm:prSet presAssocID="{6B3A763D-6183-4307-B0EB-AC4257E1467A}" presName="compNode" presStyleCnt="0"/>
      <dgm:spPr/>
    </dgm:pt>
    <dgm:pt modelId="{819B39F9-0637-4108-B4C2-A4AEF823DC6A}" type="pres">
      <dgm:prSet presAssocID="{6B3A763D-6183-4307-B0EB-AC4257E1467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3545E0-BA35-4C63-B52D-A6EF2F50D944}" type="pres">
      <dgm:prSet presAssocID="{6B3A763D-6183-4307-B0EB-AC4257E1467A}" presName="invisiNode" presStyleLbl="node1" presStyleIdx="1" presStyleCnt="3"/>
      <dgm:spPr/>
    </dgm:pt>
    <dgm:pt modelId="{5C2CE50C-E2D5-4AF4-B6E1-462C8417625B}" type="pres">
      <dgm:prSet presAssocID="{6B3A763D-6183-4307-B0EB-AC4257E1467A}" presName="imagNode" presStyleLbl="fgImgPlace1" presStyleIdx="1" presStyleCnt="3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8FBA3104-52CB-40EA-B8BC-77D713A8EBE9}" type="pres">
      <dgm:prSet presAssocID="{C934EB26-9AE7-4D8D-8248-CB97F4B83D7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4FD9B57-A08C-481A-A519-05F205421871}" type="pres">
      <dgm:prSet presAssocID="{0FF3426E-46FB-4CFF-8D86-52A2C9C484D9}" presName="compNode" presStyleCnt="0"/>
      <dgm:spPr/>
    </dgm:pt>
    <dgm:pt modelId="{C45AD479-E5D3-4C97-9BD9-28FDB17B783B}" type="pres">
      <dgm:prSet presAssocID="{0FF3426E-46FB-4CFF-8D86-52A2C9C484D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440959-468A-4D93-B0F3-31FDF5A44757}" type="pres">
      <dgm:prSet presAssocID="{0FF3426E-46FB-4CFF-8D86-52A2C9C484D9}" presName="invisiNode" presStyleLbl="node1" presStyleIdx="2" presStyleCnt="3"/>
      <dgm:spPr/>
    </dgm:pt>
    <dgm:pt modelId="{90F2E651-77DA-460E-AC0E-96079BD5E26C}" type="pres">
      <dgm:prSet presAssocID="{0FF3426E-46FB-4CFF-8D86-52A2C9C484D9}" presName="imagNode" presStyleLbl="fgImgPlace1" presStyleIdx="2" presStyleCnt="3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</dgm:ptLst>
  <dgm:cxnLst>
    <dgm:cxn modelId="{7EA86111-AFB6-4EF5-A87C-B7038037C874}" type="presOf" srcId="{7AF718D0-3168-4D2D-8497-7F20CFED814E}" destId="{DCDE1E5F-7945-4E09-98FC-409DA37BA526}" srcOrd="0" destOrd="0" presId="urn:microsoft.com/office/officeart/2005/8/layout/pList2"/>
    <dgm:cxn modelId="{961A94C5-31AE-4C1D-A1CA-D14B324A43E4}" type="presOf" srcId="{399D9CC3-001C-43CF-A2AB-E0E5BB126773}" destId="{819B39F9-0637-4108-B4C2-A4AEF823DC6A}" srcOrd="0" destOrd="1" presId="urn:microsoft.com/office/officeart/2005/8/layout/pList2"/>
    <dgm:cxn modelId="{7F8AF316-8322-4EDD-9506-771929682FEF}" srcId="{6B3A763D-6183-4307-B0EB-AC4257E1467A}" destId="{208D166F-C1E5-4D8B-82DA-61491526D5CA}" srcOrd="2" destOrd="0" parTransId="{B251AE16-F68C-49EF-96D3-BAF37F5764C9}" sibTransId="{B914ACED-C11B-4C65-BC59-CEF3F8755AFE}"/>
    <dgm:cxn modelId="{A5970D91-49B6-43B7-95FC-4940B3049CF6}" srcId="{0FF3426E-46FB-4CFF-8D86-52A2C9C484D9}" destId="{8B415921-AE70-40E1-B196-5F233FDBC6B9}" srcOrd="0" destOrd="0" parTransId="{6D9A8289-C500-4A57-811C-935EBFC3772F}" sibTransId="{8B6F5785-374D-4848-B561-C35D27C9FAB1}"/>
    <dgm:cxn modelId="{39336FE1-5B51-4C5A-BB27-076F6005E552}" type="presOf" srcId="{96E120AE-C9E5-407B-B132-A032D603E5BB}" destId="{819B39F9-0637-4108-B4C2-A4AEF823DC6A}" srcOrd="0" destOrd="5" presId="urn:microsoft.com/office/officeart/2005/8/layout/pList2"/>
    <dgm:cxn modelId="{125ADE0C-6808-48D8-AA01-59133AEC0ACE}" type="presOf" srcId="{6B3A763D-6183-4307-B0EB-AC4257E1467A}" destId="{819B39F9-0637-4108-B4C2-A4AEF823DC6A}" srcOrd="0" destOrd="0" presId="urn:microsoft.com/office/officeart/2005/8/layout/pList2"/>
    <dgm:cxn modelId="{79AADDA2-B256-4DE9-9ED5-58BF47478AAA}" type="presOf" srcId="{AF5316A5-DFE0-43F7-AB02-20BE8E8E247B}" destId="{C45AD479-E5D3-4C97-9BD9-28FDB17B783B}" srcOrd="0" destOrd="4" presId="urn:microsoft.com/office/officeart/2005/8/layout/pList2"/>
    <dgm:cxn modelId="{25F20E59-DBFC-4F96-BBBB-60A1AC0111E9}" srcId="{6B3A763D-6183-4307-B0EB-AC4257E1467A}" destId="{96E120AE-C9E5-407B-B132-A032D603E5BB}" srcOrd="4" destOrd="0" parTransId="{55FFF235-6C6C-4959-B6A6-458F901731CA}" sibTransId="{A5FB1FD4-F7B8-4865-ADE9-23BA4FB13802}"/>
    <dgm:cxn modelId="{E9B78835-F690-471A-8262-2574AAA2524F}" type="presOf" srcId="{B241FD8F-1B5B-49D7-B3FB-9D932958D973}" destId="{C45AD479-E5D3-4C97-9BD9-28FDB17B783B}" srcOrd="0" destOrd="2" presId="urn:microsoft.com/office/officeart/2005/8/layout/pList2"/>
    <dgm:cxn modelId="{ACDA90A0-10E0-4554-BAAE-0B8D9A1C7441}" srcId="{7AF718D0-3168-4D2D-8497-7F20CFED814E}" destId="{405ABD98-C49E-40C4-9046-3BE0ACE9D7AC}" srcOrd="1" destOrd="0" parTransId="{E7A3FC97-F05E-4479-A01D-5BD0EC5FD277}" sibTransId="{9659779A-A075-4761-A8DB-F95CCAE8F87E}"/>
    <dgm:cxn modelId="{170610B5-2AFC-4E0F-AE72-AEEDEB6D5B19}" srcId="{6B3A763D-6183-4307-B0EB-AC4257E1467A}" destId="{77106C5E-8A9A-461C-88FE-196C15C51193}" srcOrd="3" destOrd="0" parTransId="{B347B699-BE3B-4BF5-ABD0-D9BE61AD6B2C}" sibTransId="{E8E89D39-FD3F-4160-AAC5-BE5086E14282}"/>
    <dgm:cxn modelId="{54AD0824-0F26-4BF9-817C-084CC6D5E34B}" srcId="{7AF718D0-3168-4D2D-8497-7F20CFED814E}" destId="{4E768D3F-0380-4833-8E53-8A2C0EE1C021}" srcOrd="3" destOrd="0" parTransId="{29CBE30B-B1BB-4C8C-ACFB-1879EE74EBA3}" sibTransId="{7D0172A9-EEFE-4A0D-BC81-E351087EA799}"/>
    <dgm:cxn modelId="{16B651B7-9B2A-405A-ABD2-1F15095A26C8}" srcId="{24646258-98A9-4A25-B956-B2D44B4D30E5}" destId="{7AF718D0-3168-4D2D-8497-7F20CFED814E}" srcOrd="0" destOrd="0" parTransId="{B5F5C63E-11C4-436D-BA01-336A545C06B1}" sibTransId="{AD482C9A-E9B5-4B2B-9AB5-FB5CE8AC1343}"/>
    <dgm:cxn modelId="{87143478-8735-42BB-8C49-A9C3CE36A95A}" type="presOf" srcId="{405ABD98-C49E-40C4-9046-3BE0ACE9D7AC}" destId="{DCDE1E5F-7945-4E09-98FC-409DA37BA526}" srcOrd="0" destOrd="2" presId="urn:microsoft.com/office/officeart/2005/8/layout/pList2"/>
    <dgm:cxn modelId="{7508558B-47A2-456F-8083-E7E6D59B58A1}" type="presOf" srcId="{C934EB26-9AE7-4D8D-8248-CB97F4B83D74}" destId="{8FBA3104-52CB-40EA-B8BC-77D713A8EBE9}" srcOrd="0" destOrd="0" presId="urn:microsoft.com/office/officeart/2005/8/layout/pList2"/>
    <dgm:cxn modelId="{6300CC8B-3159-45C1-B9F9-A8D9E9EF7904}" srcId="{0FF3426E-46FB-4CFF-8D86-52A2C9C484D9}" destId="{AF5316A5-DFE0-43F7-AB02-20BE8E8E247B}" srcOrd="3" destOrd="0" parTransId="{22E8C941-4BEA-4BF5-92A9-200626BE8612}" sibTransId="{BE9D00C2-0015-44B3-9D21-7E96E3B185B8}"/>
    <dgm:cxn modelId="{ED4C9FEB-81F7-45B2-9F57-5513CE8C4654}" type="presOf" srcId="{208D166F-C1E5-4D8B-82DA-61491526D5CA}" destId="{819B39F9-0637-4108-B4C2-A4AEF823DC6A}" srcOrd="0" destOrd="3" presId="urn:microsoft.com/office/officeart/2005/8/layout/pList2"/>
    <dgm:cxn modelId="{BBE21184-04B7-4CE4-A158-FC81031F5064}" type="presOf" srcId="{AA9008A4-A8C4-461C-86C8-A32C5718939D}" destId="{C45AD479-E5D3-4C97-9BD9-28FDB17B783B}" srcOrd="0" destOrd="3" presId="urn:microsoft.com/office/officeart/2005/8/layout/pList2"/>
    <dgm:cxn modelId="{AB0B76CE-6DB2-4215-BEA3-415AE8FF7681}" srcId="{6B3A763D-6183-4307-B0EB-AC4257E1467A}" destId="{399D9CC3-001C-43CF-A2AB-E0E5BB126773}" srcOrd="0" destOrd="0" parTransId="{517F27C3-9157-417A-90BA-A866D18B6534}" sibTransId="{C47093D1-81BB-4F14-8A15-1E279ED76C93}"/>
    <dgm:cxn modelId="{AF680F06-4B2B-4276-99F3-235708FE45F8}" srcId="{6B3A763D-6183-4307-B0EB-AC4257E1467A}" destId="{F27E1CB9-3840-4B43-98E6-3B03B3D30FCF}" srcOrd="1" destOrd="0" parTransId="{AEABA7BC-18D8-4CA1-920C-E51B993C0D72}" sibTransId="{3DC160E1-6D17-4EF6-9B97-275D974BC539}"/>
    <dgm:cxn modelId="{F277B6FF-EDAF-440B-8DCE-011EFEDF3B9C}" type="presOf" srcId="{8B415921-AE70-40E1-B196-5F233FDBC6B9}" destId="{C45AD479-E5D3-4C97-9BD9-28FDB17B783B}" srcOrd="0" destOrd="1" presId="urn:microsoft.com/office/officeart/2005/8/layout/pList2"/>
    <dgm:cxn modelId="{19D506B0-C9A9-4C64-8521-283F4E1869BF}" type="presOf" srcId="{F27E1CB9-3840-4B43-98E6-3B03B3D30FCF}" destId="{819B39F9-0637-4108-B4C2-A4AEF823DC6A}" srcOrd="0" destOrd="2" presId="urn:microsoft.com/office/officeart/2005/8/layout/pList2"/>
    <dgm:cxn modelId="{24AFFD6C-AADC-4D4D-8724-97D4B99928E9}" srcId="{24646258-98A9-4A25-B956-B2D44B4D30E5}" destId="{6B3A763D-6183-4307-B0EB-AC4257E1467A}" srcOrd="1" destOrd="0" parTransId="{7AF2C70A-BAB7-436B-B815-9D486301F6BD}" sibTransId="{C934EB26-9AE7-4D8D-8248-CB97F4B83D74}"/>
    <dgm:cxn modelId="{0A9BBF57-87AF-45CD-A99C-B52452CFDE39}" type="presOf" srcId="{4E768D3F-0380-4833-8E53-8A2C0EE1C021}" destId="{DCDE1E5F-7945-4E09-98FC-409DA37BA526}" srcOrd="0" destOrd="4" presId="urn:microsoft.com/office/officeart/2005/8/layout/pList2"/>
    <dgm:cxn modelId="{1A2D46DC-89FE-46E6-81CA-57A2CD519CA3}" srcId="{24646258-98A9-4A25-B956-B2D44B4D30E5}" destId="{0FF3426E-46FB-4CFF-8D86-52A2C9C484D9}" srcOrd="2" destOrd="0" parTransId="{3F7C7993-04D5-4E47-B296-4F6C67BB6FAD}" sibTransId="{C7B80FB2-0B0C-49B6-BCBB-4A26DA2654AA}"/>
    <dgm:cxn modelId="{EA202CB0-31D4-411F-AB3A-860F90D6B84C}" srcId="{0FF3426E-46FB-4CFF-8D86-52A2C9C484D9}" destId="{AA9008A4-A8C4-461C-86C8-A32C5718939D}" srcOrd="2" destOrd="0" parTransId="{A18B65A7-6AF1-4446-AAB8-26D4B8E0E097}" sibTransId="{287DB079-9091-45FC-8E42-848B53D6B71C}"/>
    <dgm:cxn modelId="{7DDF7A57-25DD-4120-AF48-291FDCC14B7B}" srcId="{7AF718D0-3168-4D2D-8497-7F20CFED814E}" destId="{AAA9788F-BABD-47A7-A0B9-F656600D7A88}" srcOrd="0" destOrd="0" parTransId="{7D558095-4741-4709-B985-E00114F9077D}" sibTransId="{1A3316C6-FF16-486E-BFD8-6040800FBF70}"/>
    <dgm:cxn modelId="{E2894E02-996C-42FA-A229-AD06C7C5B0D7}" type="presOf" srcId="{D8EB111F-D891-4C53-B970-06B993857EA9}" destId="{DCDE1E5F-7945-4E09-98FC-409DA37BA526}" srcOrd="0" destOrd="3" presId="urn:microsoft.com/office/officeart/2005/8/layout/pList2"/>
    <dgm:cxn modelId="{5D80074E-B1D0-4E82-A055-76CD2EC10FC5}" type="presOf" srcId="{AAA9788F-BABD-47A7-A0B9-F656600D7A88}" destId="{DCDE1E5F-7945-4E09-98FC-409DA37BA526}" srcOrd="0" destOrd="1" presId="urn:microsoft.com/office/officeart/2005/8/layout/pList2"/>
    <dgm:cxn modelId="{05FFF905-11CF-40BA-BE22-20C9E2A44DE0}" srcId="{7AF718D0-3168-4D2D-8497-7F20CFED814E}" destId="{D8EB111F-D891-4C53-B970-06B993857EA9}" srcOrd="2" destOrd="0" parTransId="{54DC40C8-FBC6-427E-9C3D-89A26B05C223}" sibTransId="{09A44174-0A89-4DAE-8642-C93C02913FE9}"/>
    <dgm:cxn modelId="{00410163-D603-405B-93A1-B5061150369E}" srcId="{0FF3426E-46FB-4CFF-8D86-52A2C9C484D9}" destId="{B241FD8F-1B5B-49D7-B3FB-9D932958D973}" srcOrd="1" destOrd="0" parTransId="{C082C60E-3905-43A9-AECB-21482E380A2A}" sibTransId="{9AD04115-C40B-45A8-B422-7223D8EE3930}"/>
    <dgm:cxn modelId="{609DFC06-F746-4F8E-A6FC-58AC8DDA868C}" type="presOf" srcId="{0FF3426E-46FB-4CFF-8D86-52A2C9C484D9}" destId="{C45AD479-E5D3-4C97-9BD9-28FDB17B783B}" srcOrd="0" destOrd="0" presId="urn:microsoft.com/office/officeart/2005/8/layout/pList2"/>
    <dgm:cxn modelId="{90604BC1-E138-4A37-91F8-65C97098FEF1}" type="presOf" srcId="{AD482C9A-E9B5-4B2B-9AB5-FB5CE8AC1343}" destId="{357FA389-4AA0-4632-86D0-DF1B7FF621A6}" srcOrd="0" destOrd="0" presId="urn:microsoft.com/office/officeart/2005/8/layout/pList2"/>
    <dgm:cxn modelId="{1670DC87-6C2C-4060-86F9-74933F7C7CEE}" type="presOf" srcId="{77106C5E-8A9A-461C-88FE-196C15C51193}" destId="{819B39F9-0637-4108-B4C2-A4AEF823DC6A}" srcOrd="0" destOrd="4" presId="urn:microsoft.com/office/officeart/2005/8/layout/pList2"/>
    <dgm:cxn modelId="{D8B85628-3B45-4E09-8CFB-C2C861D7CEFD}" type="presOf" srcId="{24646258-98A9-4A25-B956-B2D44B4D30E5}" destId="{0E93D123-1077-46CA-B9F8-C12501BE80D8}" srcOrd="0" destOrd="0" presId="urn:microsoft.com/office/officeart/2005/8/layout/pList2"/>
    <dgm:cxn modelId="{1B33DF61-CC9B-471A-AC93-EC747A4717AB}" type="presParOf" srcId="{0E93D123-1077-46CA-B9F8-C12501BE80D8}" destId="{E59406E6-82BC-4FFA-86A8-305D97319957}" srcOrd="0" destOrd="0" presId="urn:microsoft.com/office/officeart/2005/8/layout/pList2"/>
    <dgm:cxn modelId="{126A1BDF-71F6-4711-A7CA-1EA14DE8ED87}" type="presParOf" srcId="{0E93D123-1077-46CA-B9F8-C12501BE80D8}" destId="{DD43BAEF-4885-46D8-8F7C-67C8F195AA42}" srcOrd="1" destOrd="0" presId="urn:microsoft.com/office/officeart/2005/8/layout/pList2"/>
    <dgm:cxn modelId="{0F8AEDD2-8250-4E99-92CD-A3BB0CD28AEF}" type="presParOf" srcId="{DD43BAEF-4885-46D8-8F7C-67C8F195AA42}" destId="{00E1EE01-76E7-4247-84F4-86E67ECD8F49}" srcOrd="0" destOrd="0" presId="urn:microsoft.com/office/officeart/2005/8/layout/pList2"/>
    <dgm:cxn modelId="{90F2CBDF-6050-4013-819C-037628A9FB4D}" type="presParOf" srcId="{00E1EE01-76E7-4247-84F4-86E67ECD8F49}" destId="{DCDE1E5F-7945-4E09-98FC-409DA37BA526}" srcOrd="0" destOrd="0" presId="urn:microsoft.com/office/officeart/2005/8/layout/pList2"/>
    <dgm:cxn modelId="{78C6BFBD-88B8-426F-9BF3-77829E721143}" type="presParOf" srcId="{00E1EE01-76E7-4247-84F4-86E67ECD8F49}" destId="{02266587-F1E0-4446-9608-FF2AB4B20797}" srcOrd="1" destOrd="0" presId="urn:microsoft.com/office/officeart/2005/8/layout/pList2"/>
    <dgm:cxn modelId="{37BD2C60-4A22-4EBB-B605-129E036F8E1F}" type="presParOf" srcId="{00E1EE01-76E7-4247-84F4-86E67ECD8F49}" destId="{D9097FB7-ABA6-46B1-A5BF-B2DDF381BC12}" srcOrd="2" destOrd="0" presId="urn:microsoft.com/office/officeart/2005/8/layout/pList2"/>
    <dgm:cxn modelId="{3AF8A430-C889-4434-94BB-595F1647DA37}" type="presParOf" srcId="{DD43BAEF-4885-46D8-8F7C-67C8F195AA42}" destId="{357FA389-4AA0-4632-86D0-DF1B7FF621A6}" srcOrd="1" destOrd="0" presId="urn:microsoft.com/office/officeart/2005/8/layout/pList2"/>
    <dgm:cxn modelId="{56F6C986-1C87-4396-B190-22A4B63620CD}" type="presParOf" srcId="{DD43BAEF-4885-46D8-8F7C-67C8F195AA42}" destId="{E7FA8CA8-0E91-4770-A157-80F44EE9D884}" srcOrd="2" destOrd="0" presId="urn:microsoft.com/office/officeart/2005/8/layout/pList2"/>
    <dgm:cxn modelId="{71C49EDA-7EF3-4E35-89D9-7D20298A0BC6}" type="presParOf" srcId="{E7FA8CA8-0E91-4770-A157-80F44EE9D884}" destId="{819B39F9-0637-4108-B4C2-A4AEF823DC6A}" srcOrd="0" destOrd="0" presId="urn:microsoft.com/office/officeart/2005/8/layout/pList2"/>
    <dgm:cxn modelId="{8432FFD4-750B-4762-93A2-3F8B8FFEFF15}" type="presParOf" srcId="{E7FA8CA8-0E91-4770-A157-80F44EE9D884}" destId="{5D3545E0-BA35-4C63-B52D-A6EF2F50D944}" srcOrd="1" destOrd="0" presId="urn:microsoft.com/office/officeart/2005/8/layout/pList2"/>
    <dgm:cxn modelId="{36E89B7C-16CC-40A3-BDD1-CC30DB8CEA81}" type="presParOf" srcId="{E7FA8CA8-0E91-4770-A157-80F44EE9D884}" destId="{5C2CE50C-E2D5-4AF4-B6E1-462C8417625B}" srcOrd="2" destOrd="0" presId="urn:microsoft.com/office/officeart/2005/8/layout/pList2"/>
    <dgm:cxn modelId="{0F9DE285-2C12-4E2C-B980-3591D3537DA4}" type="presParOf" srcId="{DD43BAEF-4885-46D8-8F7C-67C8F195AA42}" destId="{8FBA3104-52CB-40EA-B8BC-77D713A8EBE9}" srcOrd="3" destOrd="0" presId="urn:microsoft.com/office/officeart/2005/8/layout/pList2"/>
    <dgm:cxn modelId="{4E1B38E5-5215-42C6-9C08-F00E97DEA16B}" type="presParOf" srcId="{DD43BAEF-4885-46D8-8F7C-67C8F195AA42}" destId="{24FD9B57-A08C-481A-A519-05F205421871}" srcOrd="4" destOrd="0" presId="urn:microsoft.com/office/officeart/2005/8/layout/pList2"/>
    <dgm:cxn modelId="{76F25EFB-F243-4126-AEBE-079B563D6715}" type="presParOf" srcId="{24FD9B57-A08C-481A-A519-05F205421871}" destId="{C45AD479-E5D3-4C97-9BD9-28FDB17B783B}" srcOrd="0" destOrd="0" presId="urn:microsoft.com/office/officeart/2005/8/layout/pList2"/>
    <dgm:cxn modelId="{74085069-96F2-4522-95C1-C85B8708ACE3}" type="presParOf" srcId="{24FD9B57-A08C-481A-A519-05F205421871}" destId="{F9440959-468A-4D93-B0F3-31FDF5A44757}" srcOrd="1" destOrd="0" presId="urn:microsoft.com/office/officeart/2005/8/layout/pList2"/>
    <dgm:cxn modelId="{AF3D09A8-A8B1-420A-B026-F21414AE4B84}" type="presParOf" srcId="{24FD9B57-A08C-481A-A519-05F205421871}" destId="{90F2E651-77DA-460E-AC0E-96079BD5E26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8A8DA1-B7EA-4CB5-8691-0FF0A54617F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645ED2-0907-43F2-811E-3D0A37191AD4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Competition</a:t>
          </a:r>
        </a:p>
      </dgm:t>
    </dgm:pt>
    <dgm:pt modelId="{9F8F0254-2308-4095-80A5-340582D0CBFA}" type="parTrans" cxnId="{B012EF74-B516-4B26-8DF6-E07612447FB4}">
      <dgm:prSet/>
      <dgm:spPr/>
      <dgm:t>
        <a:bodyPr/>
        <a:lstStyle/>
        <a:p>
          <a:endParaRPr lang="en-US"/>
        </a:p>
      </dgm:t>
    </dgm:pt>
    <dgm:pt modelId="{DEBB00C1-62F7-4222-8EF0-F2CED7041795}" type="sibTrans" cxnId="{B012EF74-B516-4B26-8DF6-E07612447FB4}">
      <dgm:prSet/>
      <dgm:spPr/>
      <dgm:t>
        <a:bodyPr/>
        <a:lstStyle/>
        <a:p>
          <a:endParaRPr lang="en-US"/>
        </a:p>
      </dgm:t>
    </dgm:pt>
    <dgm:pt modelId="{6DFD8FFC-BA8C-487D-B787-8484AA15EEA2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Political fragmentation (monarchies and republics).</a:t>
          </a:r>
        </a:p>
      </dgm:t>
    </dgm:pt>
    <dgm:pt modelId="{08457D00-8887-42E1-8905-AF8C737DCF4B}" type="parTrans" cxnId="{F13585C1-2EDE-42F4-9E11-AA84CDD14DCE}">
      <dgm:prSet/>
      <dgm:spPr/>
      <dgm:t>
        <a:bodyPr/>
        <a:lstStyle/>
        <a:p>
          <a:endParaRPr lang="en-US"/>
        </a:p>
      </dgm:t>
    </dgm:pt>
    <dgm:pt modelId="{825878B0-EB69-46A2-A9A7-79D3C2FA4557}" type="sibTrans" cxnId="{F13585C1-2EDE-42F4-9E11-AA84CDD14DCE}">
      <dgm:prSet/>
      <dgm:spPr/>
      <dgm:t>
        <a:bodyPr/>
        <a:lstStyle/>
        <a:p>
          <a:endParaRPr lang="en-US"/>
        </a:p>
      </dgm:t>
    </dgm:pt>
    <dgm:pt modelId="{4B973707-568A-4497-9C36-632B86AAD7B8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The Scientific Revolution</a:t>
          </a:r>
        </a:p>
      </dgm:t>
    </dgm:pt>
    <dgm:pt modelId="{535C0739-F029-41B7-96A3-18AC73C6D072}" type="parTrans" cxnId="{E6029FB5-4567-4496-9615-2E32056CDB7F}">
      <dgm:prSet/>
      <dgm:spPr/>
      <dgm:t>
        <a:bodyPr/>
        <a:lstStyle/>
        <a:p>
          <a:endParaRPr lang="en-US"/>
        </a:p>
      </dgm:t>
    </dgm:pt>
    <dgm:pt modelId="{8E8044D0-CCA2-49D3-8351-2D8FF70245C3}" type="sibTrans" cxnId="{E6029FB5-4567-4496-9615-2E32056CDB7F}">
      <dgm:prSet/>
      <dgm:spPr/>
      <dgm:t>
        <a:bodyPr/>
        <a:lstStyle/>
        <a:p>
          <a:endParaRPr lang="en-US"/>
        </a:p>
      </dgm:t>
    </dgm:pt>
    <dgm:pt modelId="{97E41FBF-2293-4C94-B848-06722538139E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17</a:t>
          </a:r>
          <a:r>
            <a:rPr lang="en-US" baseline="30000" dirty="0"/>
            <a:t>th</a:t>
          </a:r>
          <a:r>
            <a:rPr lang="en-US" dirty="0"/>
            <a:t> century breakthroughs in mathematics, astronomy, physics, chemistry and biology (Age of Enlightenment).</a:t>
          </a:r>
        </a:p>
      </dgm:t>
    </dgm:pt>
    <dgm:pt modelId="{7A8D2ADE-CE0C-4852-B887-1C732B242B27}" type="parTrans" cxnId="{14025EAE-6CE7-4508-BAED-A8850EA6518F}">
      <dgm:prSet/>
      <dgm:spPr/>
      <dgm:t>
        <a:bodyPr/>
        <a:lstStyle/>
        <a:p>
          <a:endParaRPr lang="en-US"/>
        </a:p>
      </dgm:t>
    </dgm:pt>
    <dgm:pt modelId="{A8A60AE0-E706-4AAD-A1B4-FB326D152D24}" type="sibTrans" cxnId="{14025EAE-6CE7-4508-BAED-A8850EA6518F}">
      <dgm:prSet/>
      <dgm:spPr/>
      <dgm:t>
        <a:bodyPr/>
        <a:lstStyle/>
        <a:p>
          <a:endParaRPr lang="en-US"/>
        </a:p>
      </dgm:t>
    </dgm:pt>
    <dgm:pt modelId="{E384F127-7470-43F4-A369-E977A309C05F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The Rule of Law and Representative Government</a:t>
          </a:r>
        </a:p>
      </dgm:t>
    </dgm:pt>
    <dgm:pt modelId="{A6C7C1FF-F78A-43F3-B1AB-F8254EAE355C}" type="parTrans" cxnId="{B1743C5D-B43A-419C-9498-7FDE7C178C6E}">
      <dgm:prSet/>
      <dgm:spPr/>
      <dgm:t>
        <a:bodyPr/>
        <a:lstStyle/>
        <a:p>
          <a:endParaRPr lang="en-US"/>
        </a:p>
      </dgm:t>
    </dgm:pt>
    <dgm:pt modelId="{08913C68-6C5C-4D3E-8DD9-4121CFCABEB8}" type="sibTrans" cxnId="{B1743C5D-B43A-419C-9498-7FDE7C178C6E}">
      <dgm:prSet/>
      <dgm:spPr/>
      <dgm:t>
        <a:bodyPr/>
        <a:lstStyle/>
        <a:p>
          <a:endParaRPr lang="en-US"/>
        </a:p>
      </dgm:t>
    </dgm:pt>
    <dgm:pt modelId="{21389A10-1050-4B36-A0D8-6E5E9B3E2FD2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Private property rights.</a:t>
          </a:r>
        </a:p>
      </dgm:t>
    </dgm:pt>
    <dgm:pt modelId="{986AB606-7816-47E8-B89C-36C85AEC2E3E}" type="parTrans" cxnId="{3F49F065-0B29-49F1-8B67-888D504421D8}">
      <dgm:prSet/>
      <dgm:spPr/>
      <dgm:t>
        <a:bodyPr/>
        <a:lstStyle/>
        <a:p>
          <a:endParaRPr lang="en-US"/>
        </a:p>
      </dgm:t>
    </dgm:pt>
    <dgm:pt modelId="{3892FAB9-2E9A-4406-83CF-21FB9492BA1C}" type="sibTrans" cxnId="{3F49F065-0B29-49F1-8B67-888D504421D8}">
      <dgm:prSet/>
      <dgm:spPr/>
      <dgm:t>
        <a:bodyPr/>
        <a:lstStyle/>
        <a:p>
          <a:endParaRPr lang="en-US"/>
        </a:p>
      </dgm:t>
    </dgm:pt>
    <dgm:pt modelId="{E38D3B63-1006-46EC-AB65-25F942ECC77F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Divided into competing corporate entities (early multinationals).</a:t>
          </a:r>
        </a:p>
      </dgm:t>
    </dgm:pt>
    <dgm:pt modelId="{6EF3487A-82D9-468A-BBAA-E8CF317932A8}" type="parTrans" cxnId="{8A2556CE-0A7B-49C3-901D-0C1695BA2ED3}">
      <dgm:prSet/>
      <dgm:spPr/>
      <dgm:t>
        <a:bodyPr/>
        <a:lstStyle/>
        <a:p>
          <a:endParaRPr lang="en-US"/>
        </a:p>
      </dgm:t>
    </dgm:pt>
    <dgm:pt modelId="{20E1CC16-848B-44A9-A587-FBAF40F0A522}" type="sibTrans" cxnId="{8A2556CE-0A7B-49C3-901D-0C1695BA2ED3}">
      <dgm:prSet/>
      <dgm:spPr/>
      <dgm:t>
        <a:bodyPr/>
        <a:lstStyle/>
        <a:p>
          <a:endParaRPr lang="en-US"/>
        </a:p>
      </dgm:t>
    </dgm:pt>
    <dgm:pt modelId="{DE2977CB-4F8C-4EF4-883C-E34464CABB0C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Representation of property owners in elected legislatures.</a:t>
          </a:r>
        </a:p>
      </dgm:t>
    </dgm:pt>
    <dgm:pt modelId="{D41303D0-9B8A-407F-812E-B7AC28D2832C}" type="parTrans" cxnId="{41FBFDED-94EF-47AA-B8E4-4FFC675881E4}">
      <dgm:prSet/>
      <dgm:spPr/>
      <dgm:t>
        <a:bodyPr/>
        <a:lstStyle/>
        <a:p>
          <a:endParaRPr lang="en-US"/>
        </a:p>
      </dgm:t>
    </dgm:pt>
    <dgm:pt modelId="{46530D69-06B5-4FE4-ADEB-F7790475F745}" type="sibTrans" cxnId="{41FBFDED-94EF-47AA-B8E4-4FFC675881E4}">
      <dgm:prSet/>
      <dgm:spPr/>
      <dgm:t>
        <a:bodyPr/>
        <a:lstStyle/>
        <a:p>
          <a:endParaRPr lang="en-US"/>
        </a:p>
      </dgm:t>
    </dgm:pt>
    <dgm:pt modelId="{EB0CCF7B-51AE-46DC-BD48-A945B156F7BF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The scientific method.</a:t>
          </a:r>
        </a:p>
      </dgm:t>
    </dgm:pt>
    <dgm:pt modelId="{D1B8E1BA-0371-491B-900A-A225E3CC1896}" type="parTrans" cxnId="{CD168664-9675-4461-A582-4CF9C01EFE28}">
      <dgm:prSet/>
      <dgm:spPr/>
      <dgm:t>
        <a:bodyPr/>
        <a:lstStyle/>
        <a:p>
          <a:endParaRPr lang="en-US"/>
        </a:p>
      </dgm:t>
    </dgm:pt>
    <dgm:pt modelId="{48D4A8C7-D318-4EEF-85FC-3829C2B59EBD}" type="sibTrans" cxnId="{CD168664-9675-4461-A582-4CF9C01EFE28}">
      <dgm:prSet/>
      <dgm:spPr/>
      <dgm:t>
        <a:bodyPr/>
        <a:lstStyle/>
        <a:p>
          <a:endParaRPr lang="en-US"/>
        </a:p>
      </dgm:t>
    </dgm:pt>
    <dgm:pt modelId="{32884812-3E10-4AB6-90B3-9C8D93455922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Individualism and freedom.</a:t>
          </a:r>
        </a:p>
      </dgm:t>
    </dgm:pt>
    <dgm:pt modelId="{A5514A9A-59C9-4ADC-8ADB-EBA3B12384F7}" type="parTrans" cxnId="{4D6E42BB-5A65-4D78-927D-AD018145B70D}">
      <dgm:prSet/>
      <dgm:spPr/>
      <dgm:t>
        <a:bodyPr/>
        <a:lstStyle/>
        <a:p>
          <a:endParaRPr lang="en-US"/>
        </a:p>
      </dgm:t>
    </dgm:pt>
    <dgm:pt modelId="{2B35BE19-385F-4E88-9837-B85BB049DF78}" type="sibTrans" cxnId="{4D6E42BB-5A65-4D78-927D-AD018145B70D}">
      <dgm:prSet/>
      <dgm:spPr/>
      <dgm:t>
        <a:bodyPr/>
        <a:lstStyle/>
        <a:p>
          <a:endParaRPr lang="en-US"/>
        </a:p>
      </dgm:t>
    </dgm:pt>
    <dgm:pt modelId="{8321F601-3A72-4565-8074-30AAEAA4C6FB}" type="pres">
      <dgm:prSet presAssocID="{BC8A8DA1-B7EA-4CB5-8691-0FF0A54617F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144B03-1FDB-49A4-9D9B-BDFDD75D0F2C}" type="pres">
      <dgm:prSet presAssocID="{45645ED2-0907-43F2-811E-3D0A37191AD4}" presName="comp" presStyleCnt="0"/>
      <dgm:spPr/>
    </dgm:pt>
    <dgm:pt modelId="{58D37B93-6355-442C-A093-78E685F1D37C}" type="pres">
      <dgm:prSet presAssocID="{45645ED2-0907-43F2-811E-3D0A37191AD4}" presName="box" presStyleLbl="node1" presStyleIdx="0" presStyleCnt="3"/>
      <dgm:spPr/>
      <dgm:t>
        <a:bodyPr/>
        <a:lstStyle/>
        <a:p>
          <a:endParaRPr lang="en-US"/>
        </a:p>
      </dgm:t>
    </dgm:pt>
    <dgm:pt modelId="{952DD113-9605-4CB1-8EC4-960FECEC4AC1}" type="pres">
      <dgm:prSet presAssocID="{45645ED2-0907-43F2-811E-3D0A37191AD4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9BC9B5E-44D5-445A-A34F-B6D05C6F9EE4}" type="pres">
      <dgm:prSet presAssocID="{45645ED2-0907-43F2-811E-3D0A37191AD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D3B798-06CE-4B76-BC37-43CB5BC28E44}" type="pres">
      <dgm:prSet presAssocID="{DEBB00C1-62F7-4222-8EF0-F2CED7041795}" presName="spacer" presStyleCnt="0"/>
      <dgm:spPr/>
    </dgm:pt>
    <dgm:pt modelId="{F877CE4E-9678-41EF-B40A-8E2F50A5787C}" type="pres">
      <dgm:prSet presAssocID="{4B973707-568A-4497-9C36-632B86AAD7B8}" presName="comp" presStyleCnt="0"/>
      <dgm:spPr/>
    </dgm:pt>
    <dgm:pt modelId="{84B8AE12-0803-41E7-A4AA-2CB29829180C}" type="pres">
      <dgm:prSet presAssocID="{4B973707-568A-4497-9C36-632B86AAD7B8}" presName="box" presStyleLbl="node1" presStyleIdx="1" presStyleCnt="3"/>
      <dgm:spPr/>
      <dgm:t>
        <a:bodyPr/>
        <a:lstStyle/>
        <a:p>
          <a:endParaRPr lang="en-US"/>
        </a:p>
      </dgm:t>
    </dgm:pt>
    <dgm:pt modelId="{4E074B23-ED24-44F0-BA6A-A2451E0AD92F}" type="pres">
      <dgm:prSet presAssocID="{4B973707-568A-4497-9C36-632B86AAD7B8}" presName="img" presStyleLbl="fgImgPlace1" presStyleIdx="1" presStyleCnt="3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932E7215-5EC2-484C-9BC0-E1AF32AA6FD9}" type="pres">
      <dgm:prSet presAssocID="{4B973707-568A-4497-9C36-632B86AAD7B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2DEC6-EE05-4778-BAB2-075B5A5C2290}" type="pres">
      <dgm:prSet presAssocID="{8E8044D0-CCA2-49D3-8351-2D8FF70245C3}" presName="spacer" presStyleCnt="0"/>
      <dgm:spPr/>
    </dgm:pt>
    <dgm:pt modelId="{810C84F8-3B90-4150-A51E-88FA194D4F1F}" type="pres">
      <dgm:prSet presAssocID="{E384F127-7470-43F4-A369-E977A309C05F}" presName="comp" presStyleCnt="0"/>
      <dgm:spPr/>
    </dgm:pt>
    <dgm:pt modelId="{456D8A51-1C7D-4790-9EEC-14E668186163}" type="pres">
      <dgm:prSet presAssocID="{E384F127-7470-43F4-A369-E977A309C05F}" presName="box" presStyleLbl="node1" presStyleIdx="2" presStyleCnt="3"/>
      <dgm:spPr/>
      <dgm:t>
        <a:bodyPr/>
        <a:lstStyle/>
        <a:p>
          <a:endParaRPr lang="en-US"/>
        </a:p>
      </dgm:t>
    </dgm:pt>
    <dgm:pt modelId="{81C2371C-7EED-4DBB-9024-F84F5327F2C5}" type="pres">
      <dgm:prSet presAssocID="{E384F127-7470-43F4-A369-E977A309C05F}" presName="img" presStyleLbl="fgImgPlace1" presStyleIdx="2" presStyleCnt="3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26CCE714-5168-4F1D-9680-B6BC7622FF2E}" type="pres">
      <dgm:prSet presAssocID="{E384F127-7470-43F4-A369-E977A309C05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887FE2-B3B5-499B-89FD-C70CCB37B866}" type="presOf" srcId="{45645ED2-0907-43F2-811E-3D0A37191AD4}" destId="{58D37B93-6355-442C-A093-78E685F1D37C}" srcOrd="0" destOrd="0" presId="urn:microsoft.com/office/officeart/2005/8/layout/vList4"/>
    <dgm:cxn modelId="{A4A6E9D3-3B3A-4A09-97FA-FA5DE28A3CE9}" type="presOf" srcId="{E38D3B63-1006-46EC-AB65-25F942ECC77F}" destId="{99BC9B5E-44D5-445A-A34F-B6D05C6F9EE4}" srcOrd="1" destOrd="2" presId="urn:microsoft.com/office/officeart/2005/8/layout/vList4"/>
    <dgm:cxn modelId="{B972D6B4-52FA-4C78-946D-D42BAAFDBB18}" type="presOf" srcId="{EB0CCF7B-51AE-46DC-BD48-A945B156F7BF}" destId="{84B8AE12-0803-41E7-A4AA-2CB29829180C}" srcOrd="0" destOrd="2" presId="urn:microsoft.com/office/officeart/2005/8/layout/vList4"/>
    <dgm:cxn modelId="{B1743C5D-B43A-419C-9498-7FDE7C178C6E}" srcId="{BC8A8DA1-B7EA-4CB5-8691-0FF0A54617F6}" destId="{E384F127-7470-43F4-A369-E977A309C05F}" srcOrd="2" destOrd="0" parTransId="{A6C7C1FF-F78A-43F3-B1AB-F8254EAE355C}" sibTransId="{08913C68-6C5C-4D3E-8DD9-4121CFCABEB8}"/>
    <dgm:cxn modelId="{4D6E42BB-5A65-4D78-927D-AD018145B70D}" srcId="{E384F127-7470-43F4-A369-E977A309C05F}" destId="{32884812-3E10-4AB6-90B3-9C8D93455922}" srcOrd="0" destOrd="0" parTransId="{A5514A9A-59C9-4ADC-8ADB-EBA3B12384F7}" sibTransId="{2B35BE19-385F-4E88-9837-B85BB049DF78}"/>
    <dgm:cxn modelId="{BA291F35-B5B4-437D-A739-776005B180AC}" type="presOf" srcId="{32884812-3E10-4AB6-90B3-9C8D93455922}" destId="{26CCE714-5168-4F1D-9680-B6BC7622FF2E}" srcOrd="1" destOrd="1" presId="urn:microsoft.com/office/officeart/2005/8/layout/vList4"/>
    <dgm:cxn modelId="{35528894-FBAC-431A-99F4-6612531043B4}" type="presOf" srcId="{DE2977CB-4F8C-4EF4-883C-E34464CABB0C}" destId="{26CCE714-5168-4F1D-9680-B6BC7622FF2E}" srcOrd="1" destOrd="3" presId="urn:microsoft.com/office/officeart/2005/8/layout/vList4"/>
    <dgm:cxn modelId="{9A1E79CE-1AFE-4979-9959-441341638E0C}" type="presOf" srcId="{E384F127-7470-43F4-A369-E977A309C05F}" destId="{26CCE714-5168-4F1D-9680-B6BC7622FF2E}" srcOrd="1" destOrd="0" presId="urn:microsoft.com/office/officeart/2005/8/layout/vList4"/>
    <dgm:cxn modelId="{670A8817-5698-4251-A61B-B59A1E6C2E4B}" type="presOf" srcId="{21389A10-1050-4B36-A0D8-6E5E9B3E2FD2}" destId="{456D8A51-1C7D-4790-9EEC-14E668186163}" srcOrd="0" destOrd="2" presId="urn:microsoft.com/office/officeart/2005/8/layout/vList4"/>
    <dgm:cxn modelId="{4CDD92AB-EB73-45E6-8889-83D55D740032}" type="presOf" srcId="{6DFD8FFC-BA8C-487D-B787-8484AA15EEA2}" destId="{58D37B93-6355-442C-A093-78E685F1D37C}" srcOrd="0" destOrd="1" presId="urn:microsoft.com/office/officeart/2005/8/layout/vList4"/>
    <dgm:cxn modelId="{41FBFDED-94EF-47AA-B8E4-4FFC675881E4}" srcId="{E384F127-7470-43F4-A369-E977A309C05F}" destId="{DE2977CB-4F8C-4EF4-883C-E34464CABB0C}" srcOrd="2" destOrd="0" parTransId="{D41303D0-9B8A-407F-812E-B7AC28D2832C}" sibTransId="{46530D69-06B5-4FE4-ADEB-F7790475F745}"/>
    <dgm:cxn modelId="{8A2556CE-0A7B-49C3-901D-0C1695BA2ED3}" srcId="{45645ED2-0907-43F2-811E-3D0A37191AD4}" destId="{E38D3B63-1006-46EC-AB65-25F942ECC77F}" srcOrd="1" destOrd="0" parTransId="{6EF3487A-82D9-468A-BBAA-E8CF317932A8}" sibTransId="{20E1CC16-848B-44A9-A587-FBAF40F0A522}"/>
    <dgm:cxn modelId="{5BEB87E9-FA1C-4F3C-82DF-66EA70233924}" type="presOf" srcId="{E38D3B63-1006-46EC-AB65-25F942ECC77F}" destId="{58D37B93-6355-442C-A093-78E685F1D37C}" srcOrd="0" destOrd="2" presId="urn:microsoft.com/office/officeart/2005/8/layout/vList4"/>
    <dgm:cxn modelId="{3F49F065-0B29-49F1-8B67-888D504421D8}" srcId="{E384F127-7470-43F4-A369-E977A309C05F}" destId="{21389A10-1050-4B36-A0D8-6E5E9B3E2FD2}" srcOrd="1" destOrd="0" parTransId="{986AB606-7816-47E8-B89C-36C85AEC2E3E}" sibTransId="{3892FAB9-2E9A-4406-83CF-21FB9492BA1C}"/>
    <dgm:cxn modelId="{2BAE81C3-5C27-471A-B254-C24975E98CD0}" type="presOf" srcId="{DE2977CB-4F8C-4EF4-883C-E34464CABB0C}" destId="{456D8A51-1C7D-4790-9EEC-14E668186163}" srcOrd="0" destOrd="3" presId="urn:microsoft.com/office/officeart/2005/8/layout/vList4"/>
    <dgm:cxn modelId="{F13585C1-2EDE-42F4-9E11-AA84CDD14DCE}" srcId="{45645ED2-0907-43F2-811E-3D0A37191AD4}" destId="{6DFD8FFC-BA8C-487D-B787-8484AA15EEA2}" srcOrd="0" destOrd="0" parTransId="{08457D00-8887-42E1-8905-AF8C737DCF4B}" sibTransId="{825878B0-EB69-46A2-A9A7-79D3C2FA4557}"/>
    <dgm:cxn modelId="{54D28ECE-1823-4BB8-91FA-9009565071A1}" type="presOf" srcId="{97E41FBF-2293-4C94-B848-06722538139E}" destId="{84B8AE12-0803-41E7-A4AA-2CB29829180C}" srcOrd="0" destOrd="1" presId="urn:microsoft.com/office/officeart/2005/8/layout/vList4"/>
    <dgm:cxn modelId="{04C5364F-FCDB-4DE2-A1A7-CEF1E939F5A3}" type="presOf" srcId="{EB0CCF7B-51AE-46DC-BD48-A945B156F7BF}" destId="{932E7215-5EC2-484C-9BC0-E1AF32AA6FD9}" srcOrd="1" destOrd="2" presId="urn:microsoft.com/office/officeart/2005/8/layout/vList4"/>
    <dgm:cxn modelId="{5106CE9F-1DB3-4FF7-9A34-6A3C3FAD952E}" type="presOf" srcId="{97E41FBF-2293-4C94-B848-06722538139E}" destId="{932E7215-5EC2-484C-9BC0-E1AF32AA6FD9}" srcOrd="1" destOrd="1" presId="urn:microsoft.com/office/officeart/2005/8/layout/vList4"/>
    <dgm:cxn modelId="{15699FB8-8912-4C08-828E-C9E6C241DD82}" type="presOf" srcId="{21389A10-1050-4B36-A0D8-6E5E9B3E2FD2}" destId="{26CCE714-5168-4F1D-9680-B6BC7622FF2E}" srcOrd="1" destOrd="2" presId="urn:microsoft.com/office/officeart/2005/8/layout/vList4"/>
    <dgm:cxn modelId="{00BFA070-F346-4ED0-B30C-4ACE88406EA3}" type="presOf" srcId="{32884812-3E10-4AB6-90B3-9C8D93455922}" destId="{456D8A51-1C7D-4790-9EEC-14E668186163}" srcOrd="0" destOrd="1" presId="urn:microsoft.com/office/officeart/2005/8/layout/vList4"/>
    <dgm:cxn modelId="{ADE0652D-A728-480B-B135-3AE278BDF075}" type="presOf" srcId="{4B973707-568A-4497-9C36-632B86AAD7B8}" destId="{84B8AE12-0803-41E7-A4AA-2CB29829180C}" srcOrd="0" destOrd="0" presId="urn:microsoft.com/office/officeart/2005/8/layout/vList4"/>
    <dgm:cxn modelId="{46E5BF95-A20C-434F-8EAC-3BB3E495CBD4}" type="presOf" srcId="{BC8A8DA1-B7EA-4CB5-8691-0FF0A54617F6}" destId="{8321F601-3A72-4565-8074-30AAEAA4C6FB}" srcOrd="0" destOrd="0" presId="urn:microsoft.com/office/officeart/2005/8/layout/vList4"/>
    <dgm:cxn modelId="{F582568C-B515-4A96-9F29-7C6DF6333126}" type="presOf" srcId="{E384F127-7470-43F4-A369-E977A309C05F}" destId="{456D8A51-1C7D-4790-9EEC-14E668186163}" srcOrd="0" destOrd="0" presId="urn:microsoft.com/office/officeart/2005/8/layout/vList4"/>
    <dgm:cxn modelId="{14025EAE-6CE7-4508-BAED-A8850EA6518F}" srcId="{4B973707-568A-4497-9C36-632B86AAD7B8}" destId="{97E41FBF-2293-4C94-B848-06722538139E}" srcOrd="0" destOrd="0" parTransId="{7A8D2ADE-CE0C-4852-B887-1C732B242B27}" sibTransId="{A8A60AE0-E706-4AAD-A1B4-FB326D152D24}"/>
    <dgm:cxn modelId="{E6029FB5-4567-4496-9615-2E32056CDB7F}" srcId="{BC8A8DA1-B7EA-4CB5-8691-0FF0A54617F6}" destId="{4B973707-568A-4497-9C36-632B86AAD7B8}" srcOrd="1" destOrd="0" parTransId="{535C0739-F029-41B7-96A3-18AC73C6D072}" sibTransId="{8E8044D0-CCA2-49D3-8351-2D8FF70245C3}"/>
    <dgm:cxn modelId="{B012EF74-B516-4B26-8DF6-E07612447FB4}" srcId="{BC8A8DA1-B7EA-4CB5-8691-0FF0A54617F6}" destId="{45645ED2-0907-43F2-811E-3D0A37191AD4}" srcOrd="0" destOrd="0" parTransId="{9F8F0254-2308-4095-80A5-340582D0CBFA}" sibTransId="{DEBB00C1-62F7-4222-8EF0-F2CED7041795}"/>
    <dgm:cxn modelId="{CD168664-9675-4461-A582-4CF9C01EFE28}" srcId="{4B973707-568A-4497-9C36-632B86AAD7B8}" destId="{EB0CCF7B-51AE-46DC-BD48-A945B156F7BF}" srcOrd="1" destOrd="0" parTransId="{D1B8E1BA-0371-491B-900A-A225E3CC1896}" sibTransId="{48D4A8C7-D318-4EEF-85FC-3829C2B59EBD}"/>
    <dgm:cxn modelId="{21928CD8-DB55-4205-9755-491A29BBE9D7}" type="presOf" srcId="{4B973707-568A-4497-9C36-632B86AAD7B8}" destId="{932E7215-5EC2-484C-9BC0-E1AF32AA6FD9}" srcOrd="1" destOrd="0" presId="urn:microsoft.com/office/officeart/2005/8/layout/vList4"/>
    <dgm:cxn modelId="{C11E3F3E-F20A-41B4-8D03-E9EE82DE1023}" type="presOf" srcId="{45645ED2-0907-43F2-811E-3D0A37191AD4}" destId="{99BC9B5E-44D5-445A-A34F-B6D05C6F9EE4}" srcOrd="1" destOrd="0" presId="urn:microsoft.com/office/officeart/2005/8/layout/vList4"/>
    <dgm:cxn modelId="{79E83F53-E668-4235-B21C-B7AD60098AEB}" type="presOf" srcId="{6DFD8FFC-BA8C-487D-B787-8484AA15EEA2}" destId="{99BC9B5E-44D5-445A-A34F-B6D05C6F9EE4}" srcOrd="1" destOrd="1" presId="urn:microsoft.com/office/officeart/2005/8/layout/vList4"/>
    <dgm:cxn modelId="{A5A3BD5C-5A97-480A-B73A-1EB1689E0AB1}" type="presParOf" srcId="{8321F601-3A72-4565-8074-30AAEAA4C6FB}" destId="{73144B03-1FDB-49A4-9D9B-BDFDD75D0F2C}" srcOrd="0" destOrd="0" presId="urn:microsoft.com/office/officeart/2005/8/layout/vList4"/>
    <dgm:cxn modelId="{20A97952-64A7-4144-A900-E566DE63BB7C}" type="presParOf" srcId="{73144B03-1FDB-49A4-9D9B-BDFDD75D0F2C}" destId="{58D37B93-6355-442C-A093-78E685F1D37C}" srcOrd="0" destOrd="0" presId="urn:microsoft.com/office/officeart/2005/8/layout/vList4"/>
    <dgm:cxn modelId="{4D713ABB-5267-46C7-8481-B74489AA4F7C}" type="presParOf" srcId="{73144B03-1FDB-49A4-9D9B-BDFDD75D0F2C}" destId="{952DD113-9605-4CB1-8EC4-960FECEC4AC1}" srcOrd="1" destOrd="0" presId="urn:microsoft.com/office/officeart/2005/8/layout/vList4"/>
    <dgm:cxn modelId="{E43B6393-DD06-4597-B9CB-857C62645742}" type="presParOf" srcId="{73144B03-1FDB-49A4-9D9B-BDFDD75D0F2C}" destId="{99BC9B5E-44D5-445A-A34F-B6D05C6F9EE4}" srcOrd="2" destOrd="0" presId="urn:microsoft.com/office/officeart/2005/8/layout/vList4"/>
    <dgm:cxn modelId="{D17BB4B0-67B7-4672-8CDE-9FB640A45980}" type="presParOf" srcId="{8321F601-3A72-4565-8074-30AAEAA4C6FB}" destId="{3FD3B798-06CE-4B76-BC37-43CB5BC28E44}" srcOrd="1" destOrd="0" presId="urn:microsoft.com/office/officeart/2005/8/layout/vList4"/>
    <dgm:cxn modelId="{D0D5348C-9093-473A-850D-4B7ADFE465E6}" type="presParOf" srcId="{8321F601-3A72-4565-8074-30AAEAA4C6FB}" destId="{F877CE4E-9678-41EF-B40A-8E2F50A5787C}" srcOrd="2" destOrd="0" presId="urn:microsoft.com/office/officeart/2005/8/layout/vList4"/>
    <dgm:cxn modelId="{B96FF50E-D97C-435A-8D11-5B73F47CBA99}" type="presParOf" srcId="{F877CE4E-9678-41EF-B40A-8E2F50A5787C}" destId="{84B8AE12-0803-41E7-A4AA-2CB29829180C}" srcOrd="0" destOrd="0" presId="urn:microsoft.com/office/officeart/2005/8/layout/vList4"/>
    <dgm:cxn modelId="{7CA4FA47-AF5C-4DB7-8C4C-20920B74E9E2}" type="presParOf" srcId="{F877CE4E-9678-41EF-B40A-8E2F50A5787C}" destId="{4E074B23-ED24-44F0-BA6A-A2451E0AD92F}" srcOrd="1" destOrd="0" presId="urn:microsoft.com/office/officeart/2005/8/layout/vList4"/>
    <dgm:cxn modelId="{5C114984-51F8-4981-BC18-BCC773B1B251}" type="presParOf" srcId="{F877CE4E-9678-41EF-B40A-8E2F50A5787C}" destId="{932E7215-5EC2-484C-9BC0-E1AF32AA6FD9}" srcOrd="2" destOrd="0" presId="urn:microsoft.com/office/officeart/2005/8/layout/vList4"/>
    <dgm:cxn modelId="{237656FA-2A2E-485D-9A17-F9B303AAF495}" type="presParOf" srcId="{8321F601-3A72-4565-8074-30AAEAA4C6FB}" destId="{E342DEC6-EE05-4778-BAB2-075B5A5C2290}" srcOrd="3" destOrd="0" presId="urn:microsoft.com/office/officeart/2005/8/layout/vList4"/>
    <dgm:cxn modelId="{31CF8ACA-0574-4CE1-9BBA-158CBFE706C8}" type="presParOf" srcId="{8321F601-3A72-4565-8074-30AAEAA4C6FB}" destId="{810C84F8-3B90-4150-A51E-88FA194D4F1F}" srcOrd="4" destOrd="0" presId="urn:microsoft.com/office/officeart/2005/8/layout/vList4"/>
    <dgm:cxn modelId="{7999019E-BBF7-4C4A-BC18-8FCAB2423997}" type="presParOf" srcId="{810C84F8-3B90-4150-A51E-88FA194D4F1F}" destId="{456D8A51-1C7D-4790-9EEC-14E668186163}" srcOrd="0" destOrd="0" presId="urn:microsoft.com/office/officeart/2005/8/layout/vList4"/>
    <dgm:cxn modelId="{ACBC104D-5668-441F-A781-A350FFAA6706}" type="presParOf" srcId="{810C84F8-3B90-4150-A51E-88FA194D4F1F}" destId="{81C2371C-7EED-4DBB-9024-F84F5327F2C5}" srcOrd="1" destOrd="0" presId="urn:microsoft.com/office/officeart/2005/8/layout/vList4"/>
    <dgm:cxn modelId="{BCECA91F-FBEF-419F-B2BE-D287EC48B399}" type="presParOf" srcId="{810C84F8-3B90-4150-A51E-88FA194D4F1F}" destId="{26CCE714-5168-4F1D-9680-B6BC7622FF2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8A8DA1-B7EA-4CB5-8691-0FF0A54617F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645ED2-0907-43F2-811E-3D0A37191AD4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Modern Medicine</a:t>
          </a:r>
        </a:p>
      </dgm:t>
    </dgm:pt>
    <dgm:pt modelId="{9F8F0254-2308-4095-80A5-340582D0CBFA}" type="parTrans" cxnId="{B012EF74-B516-4B26-8DF6-E07612447FB4}">
      <dgm:prSet/>
      <dgm:spPr/>
      <dgm:t>
        <a:bodyPr/>
        <a:lstStyle/>
        <a:p>
          <a:endParaRPr lang="en-US"/>
        </a:p>
      </dgm:t>
    </dgm:pt>
    <dgm:pt modelId="{DEBB00C1-62F7-4222-8EF0-F2CED7041795}" type="sibTrans" cxnId="{B012EF74-B516-4B26-8DF6-E07612447FB4}">
      <dgm:prSet/>
      <dgm:spPr/>
      <dgm:t>
        <a:bodyPr/>
        <a:lstStyle/>
        <a:p>
          <a:endParaRPr lang="en-US"/>
        </a:p>
      </dgm:t>
    </dgm:pt>
    <dgm:pt modelId="{6DFD8FFC-BA8C-487D-B787-8484AA15EEA2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/>
            <a:t>Breakthroughs in health care (19</a:t>
          </a:r>
          <a:r>
            <a:rPr lang="en-US" baseline="30000"/>
            <a:t>th</a:t>
          </a:r>
          <a:r>
            <a:rPr lang="en-US"/>
            <a:t> and 20</a:t>
          </a:r>
          <a:r>
            <a:rPr lang="en-US" baseline="30000"/>
            <a:t>th</a:t>
          </a:r>
          <a:r>
            <a:rPr lang="en-US"/>
            <a:t> centuries).</a:t>
          </a:r>
          <a:endParaRPr lang="en-US" dirty="0"/>
        </a:p>
      </dgm:t>
    </dgm:pt>
    <dgm:pt modelId="{08457D00-8887-42E1-8905-AF8C737DCF4B}" type="parTrans" cxnId="{F13585C1-2EDE-42F4-9E11-AA84CDD14DCE}">
      <dgm:prSet/>
      <dgm:spPr/>
      <dgm:t>
        <a:bodyPr/>
        <a:lstStyle/>
        <a:p>
          <a:endParaRPr lang="en-US"/>
        </a:p>
      </dgm:t>
    </dgm:pt>
    <dgm:pt modelId="{825878B0-EB69-46A2-A9A7-79D3C2FA4557}" type="sibTrans" cxnId="{F13585C1-2EDE-42F4-9E11-AA84CDD14DCE}">
      <dgm:prSet/>
      <dgm:spPr/>
      <dgm:t>
        <a:bodyPr/>
        <a:lstStyle/>
        <a:p>
          <a:endParaRPr lang="en-US"/>
        </a:p>
      </dgm:t>
    </dgm:pt>
    <dgm:pt modelId="{4B973707-568A-4497-9C36-632B86AAD7B8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Capitalism</a:t>
          </a:r>
        </a:p>
      </dgm:t>
    </dgm:pt>
    <dgm:pt modelId="{535C0739-F029-41B7-96A3-18AC73C6D072}" type="parTrans" cxnId="{E6029FB5-4567-4496-9615-2E32056CDB7F}">
      <dgm:prSet/>
      <dgm:spPr/>
      <dgm:t>
        <a:bodyPr/>
        <a:lstStyle/>
        <a:p>
          <a:endParaRPr lang="en-US"/>
        </a:p>
      </dgm:t>
    </dgm:pt>
    <dgm:pt modelId="{8E8044D0-CCA2-49D3-8351-2D8FF70245C3}" type="sibTrans" cxnId="{E6029FB5-4567-4496-9615-2E32056CDB7F}">
      <dgm:prSet/>
      <dgm:spPr/>
      <dgm:t>
        <a:bodyPr/>
        <a:lstStyle/>
        <a:p>
          <a:endParaRPr lang="en-US"/>
        </a:p>
      </dgm:t>
    </dgm:pt>
    <dgm:pt modelId="{97E41FBF-2293-4C94-B848-06722538139E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Supply of productivity-enhancing technologies.</a:t>
          </a:r>
        </a:p>
      </dgm:t>
    </dgm:pt>
    <dgm:pt modelId="{7A8D2ADE-CE0C-4852-B887-1C732B242B27}" type="parTrans" cxnId="{14025EAE-6CE7-4508-BAED-A8850EA6518F}">
      <dgm:prSet/>
      <dgm:spPr/>
      <dgm:t>
        <a:bodyPr/>
        <a:lstStyle/>
        <a:p>
          <a:endParaRPr lang="en-US"/>
        </a:p>
      </dgm:t>
    </dgm:pt>
    <dgm:pt modelId="{A8A60AE0-E706-4AAD-A1B4-FB326D152D24}" type="sibTrans" cxnId="{14025EAE-6CE7-4508-BAED-A8850EA6518F}">
      <dgm:prSet/>
      <dgm:spPr/>
      <dgm:t>
        <a:bodyPr/>
        <a:lstStyle/>
        <a:p>
          <a:endParaRPr lang="en-US"/>
        </a:p>
      </dgm:t>
    </dgm:pt>
    <dgm:pt modelId="{E384F127-7470-43F4-A369-E977A309C05F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Work Ethic</a:t>
          </a:r>
        </a:p>
      </dgm:t>
    </dgm:pt>
    <dgm:pt modelId="{A6C7C1FF-F78A-43F3-B1AB-F8254EAE355C}" type="parTrans" cxnId="{B1743C5D-B43A-419C-9498-7FDE7C178C6E}">
      <dgm:prSet/>
      <dgm:spPr/>
      <dgm:t>
        <a:bodyPr/>
        <a:lstStyle/>
        <a:p>
          <a:endParaRPr lang="en-US"/>
        </a:p>
      </dgm:t>
    </dgm:pt>
    <dgm:pt modelId="{08913C68-6C5C-4D3E-8DD9-4121CFCABEB8}" type="sibTrans" cxnId="{B1743C5D-B43A-419C-9498-7FDE7C178C6E}">
      <dgm:prSet/>
      <dgm:spPr/>
      <dgm:t>
        <a:bodyPr/>
        <a:lstStyle/>
        <a:p>
          <a:endParaRPr lang="en-US"/>
        </a:p>
      </dgm:t>
    </dgm:pt>
    <dgm:pt modelId="{21389A10-1050-4B36-A0D8-6E5E9B3E2FD2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Combine more extensive and intensive use of labor.</a:t>
          </a:r>
        </a:p>
      </dgm:t>
    </dgm:pt>
    <dgm:pt modelId="{986AB606-7816-47E8-B89C-36C85AEC2E3E}" type="parTrans" cxnId="{3F49F065-0B29-49F1-8B67-888D504421D8}">
      <dgm:prSet/>
      <dgm:spPr/>
      <dgm:t>
        <a:bodyPr/>
        <a:lstStyle/>
        <a:p>
          <a:endParaRPr lang="en-US"/>
        </a:p>
      </dgm:t>
    </dgm:pt>
    <dgm:pt modelId="{3892FAB9-2E9A-4406-83CF-21FB9492BA1C}" type="sibTrans" cxnId="{3F49F065-0B29-49F1-8B67-888D504421D8}">
      <dgm:prSet/>
      <dgm:spPr/>
      <dgm:t>
        <a:bodyPr/>
        <a:lstStyle/>
        <a:p>
          <a:endParaRPr lang="en-US"/>
        </a:p>
      </dgm:t>
    </dgm:pt>
    <dgm:pt modelId="{DE2977CB-4F8C-4EF4-883C-E34464CABB0C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en-US" dirty="0"/>
        </a:p>
      </dgm:t>
    </dgm:pt>
    <dgm:pt modelId="{D41303D0-9B8A-407F-812E-B7AC28D2832C}" type="parTrans" cxnId="{41FBFDED-94EF-47AA-B8E4-4FFC675881E4}">
      <dgm:prSet/>
      <dgm:spPr/>
      <dgm:t>
        <a:bodyPr/>
        <a:lstStyle/>
        <a:p>
          <a:endParaRPr lang="en-US"/>
        </a:p>
      </dgm:t>
    </dgm:pt>
    <dgm:pt modelId="{46530D69-06B5-4FE4-ADEB-F7790475F745}" type="sibTrans" cxnId="{41FBFDED-94EF-47AA-B8E4-4FFC675881E4}">
      <dgm:prSet/>
      <dgm:spPr/>
      <dgm:t>
        <a:bodyPr/>
        <a:lstStyle/>
        <a:p>
          <a:endParaRPr lang="en-US"/>
        </a:p>
      </dgm:t>
    </dgm:pt>
    <dgm:pt modelId="{EC2C5718-5FAF-4946-AA13-1D37AC988F45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Decline in death rates and increase in life expectancy.</a:t>
          </a:r>
        </a:p>
      </dgm:t>
    </dgm:pt>
    <dgm:pt modelId="{688CC774-8FF2-4B98-840E-A8425ED8EAB3}" type="parTrans" cxnId="{249A2AA8-91F7-4242-8F85-D3EFA1B11356}">
      <dgm:prSet/>
      <dgm:spPr/>
      <dgm:t>
        <a:bodyPr/>
        <a:lstStyle/>
        <a:p>
          <a:endParaRPr lang="en-US"/>
        </a:p>
      </dgm:t>
    </dgm:pt>
    <dgm:pt modelId="{E08E3B3C-DD50-4C86-93F4-3752F352A72D}" type="sibTrans" cxnId="{249A2AA8-91F7-4242-8F85-D3EFA1B11356}">
      <dgm:prSet/>
      <dgm:spPr/>
      <dgm:t>
        <a:bodyPr/>
        <a:lstStyle/>
        <a:p>
          <a:endParaRPr lang="en-US"/>
        </a:p>
      </dgm:t>
    </dgm:pt>
    <dgm:pt modelId="{85D26424-A6F7-4248-B066-00BCC989E540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Demand for more, better, and cheaper goods.</a:t>
          </a:r>
        </a:p>
      </dgm:t>
    </dgm:pt>
    <dgm:pt modelId="{E4A8DDFF-EC49-4941-B5C3-B9696BF6896F}" type="parTrans" cxnId="{4592E832-0A37-458F-A885-1E54B25BD64B}">
      <dgm:prSet/>
      <dgm:spPr/>
      <dgm:t>
        <a:bodyPr/>
        <a:lstStyle/>
        <a:p>
          <a:endParaRPr lang="en-US"/>
        </a:p>
      </dgm:t>
    </dgm:pt>
    <dgm:pt modelId="{D13831F5-8CA0-4FF5-8A80-0A8FA34806D0}" type="sibTrans" cxnId="{4592E832-0A37-458F-A885-1E54B25BD64B}">
      <dgm:prSet/>
      <dgm:spPr/>
      <dgm:t>
        <a:bodyPr/>
        <a:lstStyle/>
        <a:p>
          <a:endParaRPr lang="en-US"/>
        </a:p>
      </dgm:t>
    </dgm:pt>
    <dgm:pt modelId="{7CCA53F9-1787-4913-BA9C-65A50149DC71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Higher savings rates; sustained capital accumulation.</a:t>
          </a:r>
        </a:p>
      </dgm:t>
    </dgm:pt>
    <dgm:pt modelId="{18754730-BCB4-450F-96CA-64FA11962D92}" type="parTrans" cxnId="{A4BD5BE4-1507-4314-AF8B-5DDEA0C93207}">
      <dgm:prSet/>
      <dgm:spPr/>
      <dgm:t>
        <a:bodyPr/>
        <a:lstStyle/>
        <a:p>
          <a:endParaRPr lang="en-US"/>
        </a:p>
      </dgm:t>
    </dgm:pt>
    <dgm:pt modelId="{F045964C-7759-42B0-8F98-0819108EB851}" type="sibTrans" cxnId="{A4BD5BE4-1507-4314-AF8B-5DDEA0C93207}">
      <dgm:prSet/>
      <dgm:spPr/>
      <dgm:t>
        <a:bodyPr/>
        <a:lstStyle/>
        <a:p>
          <a:endParaRPr lang="en-US"/>
        </a:p>
      </dgm:t>
    </dgm:pt>
    <dgm:pt modelId="{9524E9E3-B3DC-4CE3-B4FC-51A56CD4ACF7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Clearly defined work schedules.</a:t>
          </a:r>
        </a:p>
      </dgm:t>
    </dgm:pt>
    <dgm:pt modelId="{AD0E8886-E4EE-4CEF-993C-7C519763F896}" type="parTrans" cxnId="{EBC2232A-3420-4B88-A4ED-1EA29C041640}">
      <dgm:prSet/>
      <dgm:spPr/>
      <dgm:t>
        <a:bodyPr/>
        <a:lstStyle/>
        <a:p>
          <a:endParaRPr lang="en-US"/>
        </a:p>
      </dgm:t>
    </dgm:pt>
    <dgm:pt modelId="{8C21BE1B-2B20-426A-8F09-5A5AE9CDC1DB}" type="sibTrans" cxnId="{EBC2232A-3420-4B88-A4ED-1EA29C041640}">
      <dgm:prSet/>
      <dgm:spPr/>
      <dgm:t>
        <a:bodyPr/>
        <a:lstStyle/>
        <a:p>
          <a:endParaRPr lang="en-US"/>
        </a:p>
      </dgm:t>
    </dgm:pt>
    <dgm:pt modelId="{8321F601-3A72-4565-8074-30AAEAA4C6FB}" type="pres">
      <dgm:prSet presAssocID="{BC8A8DA1-B7EA-4CB5-8691-0FF0A54617F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144B03-1FDB-49A4-9D9B-BDFDD75D0F2C}" type="pres">
      <dgm:prSet presAssocID="{45645ED2-0907-43F2-811E-3D0A37191AD4}" presName="comp" presStyleCnt="0"/>
      <dgm:spPr/>
    </dgm:pt>
    <dgm:pt modelId="{58D37B93-6355-442C-A093-78E685F1D37C}" type="pres">
      <dgm:prSet presAssocID="{45645ED2-0907-43F2-811E-3D0A37191AD4}" presName="box" presStyleLbl="node1" presStyleIdx="0" presStyleCnt="3"/>
      <dgm:spPr/>
      <dgm:t>
        <a:bodyPr/>
        <a:lstStyle/>
        <a:p>
          <a:endParaRPr lang="en-US"/>
        </a:p>
      </dgm:t>
    </dgm:pt>
    <dgm:pt modelId="{952DD113-9605-4CB1-8EC4-960FECEC4AC1}" type="pres">
      <dgm:prSet presAssocID="{45645ED2-0907-43F2-811E-3D0A37191AD4}" presName="img" presStyleLbl="fgImgPlace1" presStyleIdx="0" presStyleCnt="3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99BC9B5E-44D5-445A-A34F-B6D05C6F9EE4}" type="pres">
      <dgm:prSet presAssocID="{45645ED2-0907-43F2-811E-3D0A37191AD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D3B798-06CE-4B76-BC37-43CB5BC28E44}" type="pres">
      <dgm:prSet presAssocID="{DEBB00C1-62F7-4222-8EF0-F2CED7041795}" presName="spacer" presStyleCnt="0"/>
      <dgm:spPr/>
    </dgm:pt>
    <dgm:pt modelId="{F877CE4E-9678-41EF-B40A-8E2F50A5787C}" type="pres">
      <dgm:prSet presAssocID="{4B973707-568A-4497-9C36-632B86AAD7B8}" presName="comp" presStyleCnt="0"/>
      <dgm:spPr/>
    </dgm:pt>
    <dgm:pt modelId="{84B8AE12-0803-41E7-A4AA-2CB29829180C}" type="pres">
      <dgm:prSet presAssocID="{4B973707-568A-4497-9C36-632B86AAD7B8}" presName="box" presStyleLbl="node1" presStyleIdx="1" presStyleCnt="3"/>
      <dgm:spPr/>
      <dgm:t>
        <a:bodyPr/>
        <a:lstStyle/>
        <a:p>
          <a:endParaRPr lang="en-US"/>
        </a:p>
      </dgm:t>
    </dgm:pt>
    <dgm:pt modelId="{4E074B23-ED24-44F0-BA6A-A2451E0AD92F}" type="pres">
      <dgm:prSet presAssocID="{4B973707-568A-4497-9C36-632B86AAD7B8}" presName="img" presStyleLbl="fgImgPlace1" presStyleIdx="1" presStyleCnt="3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932E7215-5EC2-484C-9BC0-E1AF32AA6FD9}" type="pres">
      <dgm:prSet presAssocID="{4B973707-568A-4497-9C36-632B86AAD7B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2DEC6-EE05-4778-BAB2-075B5A5C2290}" type="pres">
      <dgm:prSet presAssocID="{8E8044D0-CCA2-49D3-8351-2D8FF70245C3}" presName="spacer" presStyleCnt="0"/>
      <dgm:spPr/>
    </dgm:pt>
    <dgm:pt modelId="{810C84F8-3B90-4150-A51E-88FA194D4F1F}" type="pres">
      <dgm:prSet presAssocID="{E384F127-7470-43F4-A369-E977A309C05F}" presName="comp" presStyleCnt="0"/>
      <dgm:spPr/>
    </dgm:pt>
    <dgm:pt modelId="{456D8A51-1C7D-4790-9EEC-14E668186163}" type="pres">
      <dgm:prSet presAssocID="{E384F127-7470-43F4-A369-E977A309C05F}" presName="box" presStyleLbl="node1" presStyleIdx="2" presStyleCnt="3"/>
      <dgm:spPr/>
      <dgm:t>
        <a:bodyPr/>
        <a:lstStyle/>
        <a:p>
          <a:endParaRPr lang="en-US"/>
        </a:p>
      </dgm:t>
    </dgm:pt>
    <dgm:pt modelId="{81C2371C-7EED-4DBB-9024-F84F5327F2C5}" type="pres">
      <dgm:prSet presAssocID="{E384F127-7470-43F4-A369-E977A309C05F}" presName="img" presStyleLbl="fgImgPlace1" presStyleIdx="2" presStyleCnt="3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26CCE714-5168-4F1D-9680-B6BC7622FF2E}" type="pres">
      <dgm:prSet presAssocID="{E384F127-7470-43F4-A369-E977A309C05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674DEE-5A66-4BD0-841C-57840960EAF2}" type="presOf" srcId="{9524E9E3-B3DC-4CE3-B4FC-51A56CD4ACF7}" destId="{456D8A51-1C7D-4790-9EEC-14E668186163}" srcOrd="0" destOrd="2" presId="urn:microsoft.com/office/officeart/2005/8/layout/vList4"/>
    <dgm:cxn modelId="{B012EF74-B516-4B26-8DF6-E07612447FB4}" srcId="{BC8A8DA1-B7EA-4CB5-8691-0FF0A54617F6}" destId="{45645ED2-0907-43F2-811E-3D0A37191AD4}" srcOrd="0" destOrd="0" parTransId="{9F8F0254-2308-4095-80A5-340582D0CBFA}" sibTransId="{DEBB00C1-62F7-4222-8EF0-F2CED7041795}"/>
    <dgm:cxn modelId="{D80B0592-F4F5-4298-A75E-B8048E3AF8D3}" type="presOf" srcId="{4B973707-568A-4497-9C36-632B86AAD7B8}" destId="{932E7215-5EC2-484C-9BC0-E1AF32AA6FD9}" srcOrd="1" destOrd="0" presId="urn:microsoft.com/office/officeart/2005/8/layout/vList4"/>
    <dgm:cxn modelId="{76E3E7F5-E060-4F61-9D7B-286A4BE2B0E5}" type="presOf" srcId="{E384F127-7470-43F4-A369-E977A309C05F}" destId="{456D8A51-1C7D-4790-9EEC-14E668186163}" srcOrd="0" destOrd="0" presId="urn:microsoft.com/office/officeart/2005/8/layout/vList4"/>
    <dgm:cxn modelId="{93718CF2-5234-49CC-9407-283B33227EB4}" type="presOf" srcId="{45645ED2-0907-43F2-811E-3D0A37191AD4}" destId="{99BC9B5E-44D5-445A-A34F-B6D05C6F9EE4}" srcOrd="1" destOrd="0" presId="urn:microsoft.com/office/officeart/2005/8/layout/vList4"/>
    <dgm:cxn modelId="{3E7FA552-28C3-4EFD-A45A-0C12A4B6F533}" type="presOf" srcId="{85D26424-A6F7-4248-B066-00BCC989E540}" destId="{932E7215-5EC2-484C-9BC0-E1AF32AA6FD9}" srcOrd="1" destOrd="2" presId="urn:microsoft.com/office/officeart/2005/8/layout/vList4"/>
    <dgm:cxn modelId="{9877B802-CBE4-4527-93EC-BC3C14310B58}" type="presOf" srcId="{6DFD8FFC-BA8C-487D-B787-8484AA15EEA2}" destId="{58D37B93-6355-442C-A093-78E685F1D37C}" srcOrd="0" destOrd="1" presId="urn:microsoft.com/office/officeart/2005/8/layout/vList4"/>
    <dgm:cxn modelId="{01A2374A-66F9-428C-BF0F-45E5E6967642}" type="presOf" srcId="{EC2C5718-5FAF-4946-AA13-1D37AC988F45}" destId="{99BC9B5E-44D5-445A-A34F-B6D05C6F9EE4}" srcOrd="1" destOrd="2" presId="urn:microsoft.com/office/officeart/2005/8/layout/vList4"/>
    <dgm:cxn modelId="{DB541738-0D1E-413B-93C0-5495FCC977BF}" type="presOf" srcId="{21389A10-1050-4B36-A0D8-6E5E9B3E2FD2}" destId="{456D8A51-1C7D-4790-9EEC-14E668186163}" srcOrd="0" destOrd="1" presId="urn:microsoft.com/office/officeart/2005/8/layout/vList4"/>
    <dgm:cxn modelId="{EA2215B8-62FF-49F1-B1AB-E7CD96ED049A}" type="presOf" srcId="{6DFD8FFC-BA8C-487D-B787-8484AA15EEA2}" destId="{99BC9B5E-44D5-445A-A34F-B6D05C6F9EE4}" srcOrd="1" destOrd="1" presId="urn:microsoft.com/office/officeart/2005/8/layout/vList4"/>
    <dgm:cxn modelId="{41FBFDED-94EF-47AA-B8E4-4FFC675881E4}" srcId="{E384F127-7470-43F4-A369-E977A309C05F}" destId="{DE2977CB-4F8C-4EF4-883C-E34464CABB0C}" srcOrd="3" destOrd="0" parTransId="{D41303D0-9B8A-407F-812E-B7AC28D2832C}" sibTransId="{46530D69-06B5-4FE4-ADEB-F7790475F745}"/>
    <dgm:cxn modelId="{85575CAE-01D0-42FF-92C0-8BE6FB4337EF}" type="presOf" srcId="{BC8A8DA1-B7EA-4CB5-8691-0FF0A54617F6}" destId="{8321F601-3A72-4565-8074-30AAEAA4C6FB}" srcOrd="0" destOrd="0" presId="urn:microsoft.com/office/officeart/2005/8/layout/vList4"/>
    <dgm:cxn modelId="{B1743C5D-B43A-419C-9498-7FDE7C178C6E}" srcId="{BC8A8DA1-B7EA-4CB5-8691-0FF0A54617F6}" destId="{E384F127-7470-43F4-A369-E977A309C05F}" srcOrd="2" destOrd="0" parTransId="{A6C7C1FF-F78A-43F3-B1AB-F8254EAE355C}" sibTransId="{08913C68-6C5C-4D3E-8DD9-4121CFCABEB8}"/>
    <dgm:cxn modelId="{B3C80233-9859-4B96-A4E2-49BADABC1712}" type="presOf" srcId="{85D26424-A6F7-4248-B066-00BCC989E540}" destId="{84B8AE12-0803-41E7-A4AA-2CB29829180C}" srcOrd="0" destOrd="2" presId="urn:microsoft.com/office/officeart/2005/8/layout/vList4"/>
    <dgm:cxn modelId="{840688CF-2128-4822-8CE0-789F347726AF}" type="presOf" srcId="{DE2977CB-4F8C-4EF4-883C-E34464CABB0C}" destId="{456D8A51-1C7D-4790-9EEC-14E668186163}" srcOrd="0" destOrd="4" presId="urn:microsoft.com/office/officeart/2005/8/layout/vList4"/>
    <dgm:cxn modelId="{4592E832-0A37-458F-A885-1E54B25BD64B}" srcId="{4B973707-568A-4497-9C36-632B86AAD7B8}" destId="{85D26424-A6F7-4248-B066-00BCC989E540}" srcOrd="1" destOrd="0" parTransId="{E4A8DDFF-EC49-4941-B5C3-B9696BF6896F}" sibTransId="{D13831F5-8CA0-4FF5-8A80-0A8FA34806D0}"/>
    <dgm:cxn modelId="{A4BD5BE4-1507-4314-AF8B-5DDEA0C93207}" srcId="{E384F127-7470-43F4-A369-E977A309C05F}" destId="{7CCA53F9-1787-4913-BA9C-65A50149DC71}" srcOrd="2" destOrd="0" parTransId="{18754730-BCB4-450F-96CA-64FA11962D92}" sibTransId="{F045964C-7759-42B0-8F98-0819108EB851}"/>
    <dgm:cxn modelId="{14025EAE-6CE7-4508-BAED-A8850EA6518F}" srcId="{4B973707-568A-4497-9C36-632B86AAD7B8}" destId="{97E41FBF-2293-4C94-B848-06722538139E}" srcOrd="0" destOrd="0" parTransId="{7A8D2ADE-CE0C-4852-B887-1C732B242B27}" sibTransId="{A8A60AE0-E706-4AAD-A1B4-FB326D152D24}"/>
    <dgm:cxn modelId="{3F49F065-0B29-49F1-8B67-888D504421D8}" srcId="{E384F127-7470-43F4-A369-E977A309C05F}" destId="{21389A10-1050-4B36-A0D8-6E5E9B3E2FD2}" srcOrd="0" destOrd="0" parTransId="{986AB606-7816-47E8-B89C-36C85AEC2E3E}" sibTransId="{3892FAB9-2E9A-4406-83CF-21FB9492BA1C}"/>
    <dgm:cxn modelId="{B0F88206-A1CE-4F65-A0FF-7A197C5CF6A5}" type="presOf" srcId="{97E41FBF-2293-4C94-B848-06722538139E}" destId="{84B8AE12-0803-41E7-A4AA-2CB29829180C}" srcOrd="0" destOrd="1" presId="urn:microsoft.com/office/officeart/2005/8/layout/vList4"/>
    <dgm:cxn modelId="{88DDE75B-9B59-4AAB-832D-B3F05B41EC4B}" type="presOf" srcId="{7CCA53F9-1787-4913-BA9C-65A50149DC71}" destId="{26CCE714-5168-4F1D-9680-B6BC7622FF2E}" srcOrd="1" destOrd="3" presId="urn:microsoft.com/office/officeart/2005/8/layout/vList4"/>
    <dgm:cxn modelId="{DF41B7EF-3BBC-4CA7-B860-829D6901D337}" type="presOf" srcId="{4B973707-568A-4497-9C36-632B86AAD7B8}" destId="{84B8AE12-0803-41E7-A4AA-2CB29829180C}" srcOrd="0" destOrd="0" presId="urn:microsoft.com/office/officeart/2005/8/layout/vList4"/>
    <dgm:cxn modelId="{75079F53-8BE5-4FA1-A836-1128A43B0D8C}" type="presOf" srcId="{97E41FBF-2293-4C94-B848-06722538139E}" destId="{932E7215-5EC2-484C-9BC0-E1AF32AA6FD9}" srcOrd="1" destOrd="1" presId="urn:microsoft.com/office/officeart/2005/8/layout/vList4"/>
    <dgm:cxn modelId="{1AEC5A06-2EAD-4F7C-A6AE-18B3F0D6CF13}" type="presOf" srcId="{9524E9E3-B3DC-4CE3-B4FC-51A56CD4ACF7}" destId="{26CCE714-5168-4F1D-9680-B6BC7622FF2E}" srcOrd="1" destOrd="2" presId="urn:microsoft.com/office/officeart/2005/8/layout/vList4"/>
    <dgm:cxn modelId="{249A2AA8-91F7-4242-8F85-D3EFA1B11356}" srcId="{45645ED2-0907-43F2-811E-3D0A37191AD4}" destId="{EC2C5718-5FAF-4946-AA13-1D37AC988F45}" srcOrd="1" destOrd="0" parTransId="{688CC774-8FF2-4B98-840E-A8425ED8EAB3}" sibTransId="{E08E3B3C-DD50-4C86-93F4-3752F352A72D}"/>
    <dgm:cxn modelId="{4241B590-7B3B-4B82-9567-DDE95622C3EE}" type="presOf" srcId="{21389A10-1050-4B36-A0D8-6E5E9B3E2FD2}" destId="{26CCE714-5168-4F1D-9680-B6BC7622FF2E}" srcOrd="1" destOrd="1" presId="urn:microsoft.com/office/officeart/2005/8/layout/vList4"/>
    <dgm:cxn modelId="{442AD620-FC2F-4B8A-B6C1-27BFAC2C4A7F}" type="presOf" srcId="{7CCA53F9-1787-4913-BA9C-65A50149DC71}" destId="{456D8A51-1C7D-4790-9EEC-14E668186163}" srcOrd="0" destOrd="3" presId="urn:microsoft.com/office/officeart/2005/8/layout/vList4"/>
    <dgm:cxn modelId="{4C22BEAF-70DB-420E-A555-9AFD3F9B7099}" type="presOf" srcId="{EC2C5718-5FAF-4946-AA13-1D37AC988F45}" destId="{58D37B93-6355-442C-A093-78E685F1D37C}" srcOrd="0" destOrd="2" presId="urn:microsoft.com/office/officeart/2005/8/layout/vList4"/>
    <dgm:cxn modelId="{EBC2232A-3420-4B88-A4ED-1EA29C041640}" srcId="{E384F127-7470-43F4-A369-E977A309C05F}" destId="{9524E9E3-B3DC-4CE3-B4FC-51A56CD4ACF7}" srcOrd="1" destOrd="0" parTransId="{AD0E8886-E4EE-4CEF-993C-7C519763F896}" sibTransId="{8C21BE1B-2B20-426A-8F09-5A5AE9CDC1DB}"/>
    <dgm:cxn modelId="{00279D45-7A15-44AC-B211-7401105F9915}" type="presOf" srcId="{45645ED2-0907-43F2-811E-3D0A37191AD4}" destId="{58D37B93-6355-442C-A093-78E685F1D37C}" srcOrd="0" destOrd="0" presId="urn:microsoft.com/office/officeart/2005/8/layout/vList4"/>
    <dgm:cxn modelId="{271F6051-0D95-421D-8FC3-926ED489D921}" type="presOf" srcId="{E384F127-7470-43F4-A369-E977A309C05F}" destId="{26CCE714-5168-4F1D-9680-B6BC7622FF2E}" srcOrd="1" destOrd="0" presId="urn:microsoft.com/office/officeart/2005/8/layout/vList4"/>
    <dgm:cxn modelId="{F13585C1-2EDE-42F4-9E11-AA84CDD14DCE}" srcId="{45645ED2-0907-43F2-811E-3D0A37191AD4}" destId="{6DFD8FFC-BA8C-487D-B787-8484AA15EEA2}" srcOrd="0" destOrd="0" parTransId="{08457D00-8887-42E1-8905-AF8C737DCF4B}" sibTransId="{825878B0-EB69-46A2-A9A7-79D3C2FA4557}"/>
    <dgm:cxn modelId="{E6029FB5-4567-4496-9615-2E32056CDB7F}" srcId="{BC8A8DA1-B7EA-4CB5-8691-0FF0A54617F6}" destId="{4B973707-568A-4497-9C36-632B86AAD7B8}" srcOrd="1" destOrd="0" parTransId="{535C0739-F029-41B7-96A3-18AC73C6D072}" sibTransId="{8E8044D0-CCA2-49D3-8351-2D8FF70245C3}"/>
    <dgm:cxn modelId="{E4EF2116-6F98-4256-BD1E-4A3C8DBFF10C}" type="presOf" srcId="{DE2977CB-4F8C-4EF4-883C-E34464CABB0C}" destId="{26CCE714-5168-4F1D-9680-B6BC7622FF2E}" srcOrd="1" destOrd="4" presId="urn:microsoft.com/office/officeart/2005/8/layout/vList4"/>
    <dgm:cxn modelId="{B53D4C55-0C1C-48EB-8C64-84202201C62D}" type="presParOf" srcId="{8321F601-3A72-4565-8074-30AAEAA4C6FB}" destId="{73144B03-1FDB-49A4-9D9B-BDFDD75D0F2C}" srcOrd="0" destOrd="0" presId="urn:microsoft.com/office/officeart/2005/8/layout/vList4"/>
    <dgm:cxn modelId="{BDACEF80-88DA-4E56-B48C-37B0A451B660}" type="presParOf" srcId="{73144B03-1FDB-49A4-9D9B-BDFDD75D0F2C}" destId="{58D37B93-6355-442C-A093-78E685F1D37C}" srcOrd="0" destOrd="0" presId="urn:microsoft.com/office/officeart/2005/8/layout/vList4"/>
    <dgm:cxn modelId="{F8D80013-BC10-497F-8CC4-0D7D7EF1538E}" type="presParOf" srcId="{73144B03-1FDB-49A4-9D9B-BDFDD75D0F2C}" destId="{952DD113-9605-4CB1-8EC4-960FECEC4AC1}" srcOrd="1" destOrd="0" presId="urn:microsoft.com/office/officeart/2005/8/layout/vList4"/>
    <dgm:cxn modelId="{08509687-361E-4F68-997A-4D1BFC4252AF}" type="presParOf" srcId="{73144B03-1FDB-49A4-9D9B-BDFDD75D0F2C}" destId="{99BC9B5E-44D5-445A-A34F-B6D05C6F9EE4}" srcOrd="2" destOrd="0" presId="urn:microsoft.com/office/officeart/2005/8/layout/vList4"/>
    <dgm:cxn modelId="{1608B33E-9A4B-4663-9F8B-737B1720579C}" type="presParOf" srcId="{8321F601-3A72-4565-8074-30AAEAA4C6FB}" destId="{3FD3B798-06CE-4B76-BC37-43CB5BC28E44}" srcOrd="1" destOrd="0" presId="urn:microsoft.com/office/officeart/2005/8/layout/vList4"/>
    <dgm:cxn modelId="{68C5E9EF-FF92-462D-9A5D-A95B8940E2D1}" type="presParOf" srcId="{8321F601-3A72-4565-8074-30AAEAA4C6FB}" destId="{F877CE4E-9678-41EF-B40A-8E2F50A5787C}" srcOrd="2" destOrd="0" presId="urn:microsoft.com/office/officeart/2005/8/layout/vList4"/>
    <dgm:cxn modelId="{5D4C18EB-6586-44E9-994D-95DEA921597F}" type="presParOf" srcId="{F877CE4E-9678-41EF-B40A-8E2F50A5787C}" destId="{84B8AE12-0803-41E7-A4AA-2CB29829180C}" srcOrd="0" destOrd="0" presId="urn:microsoft.com/office/officeart/2005/8/layout/vList4"/>
    <dgm:cxn modelId="{70E31915-786B-4F8C-9458-C77BFFD914BA}" type="presParOf" srcId="{F877CE4E-9678-41EF-B40A-8E2F50A5787C}" destId="{4E074B23-ED24-44F0-BA6A-A2451E0AD92F}" srcOrd="1" destOrd="0" presId="urn:microsoft.com/office/officeart/2005/8/layout/vList4"/>
    <dgm:cxn modelId="{52E38DF6-5DC1-4993-A51D-3479FC2E958B}" type="presParOf" srcId="{F877CE4E-9678-41EF-B40A-8E2F50A5787C}" destId="{932E7215-5EC2-484C-9BC0-E1AF32AA6FD9}" srcOrd="2" destOrd="0" presId="urn:microsoft.com/office/officeart/2005/8/layout/vList4"/>
    <dgm:cxn modelId="{16E3D58A-997A-4179-8426-FDB3890A0365}" type="presParOf" srcId="{8321F601-3A72-4565-8074-30AAEAA4C6FB}" destId="{E342DEC6-EE05-4778-BAB2-075B5A5C2290}" srcOrd="3" destOrd="0" presId="urn:microsoft.com/office/officeart/2005/8/layout/vList4"/>
    <dgm:cxn modelId="{2B564643-86E6-45EB-A451-1B59AC54E435}" type="presParOf" srcId="{8321F601-3A72-4565-8074-30AAEAA4C6FB}" destId="{810C84F8-3B90-4150-A51E-88FA194D4F1F}" srcOrd="4" destOrd="0" presId="urn:microsoft.com/office/officeart/2005/8/layout/vList4"/>
    <dgm:cxn modelId="{F1AB4F1D-A999-4E4E-B3F7-4F7CF2E52106}" type="presParOf" srcId="{810C84F8-3B90-4150-A51E-88FA194D4F1F}" destId="{456D8A51-1C7D-4790-9EEC-14E668186163}" srcOrd="0" destOrd="0" presId="urn:microsoft.com/office/officeart/2005/8/layout/vList4"/>
    <dgm:cxn modelId="{C708AE7C-434E-473A-8384-7D7477E13CE9}" type="presParOf" srcId="{810C84F8-3B90-4150-A51E-88FA194D4F1F}" destId="{81C2371C-7EED-4DBB-9024-F84F5327F2C5}" srcOrd="1" destOrd="0" presId="urn:microsoft.com/office/officeart/2005/8/layout/vList4"/>
    <dgm:cxn modelId="{F37B85B7-C21F-4539-A53C-BE1FDAEF4951}" type="presParOf" srcId="{810C84F8-3B90-4150-A51E-88FA194D4F1F}" destId="{26CCE714-5168-4F1D-9680-B6BC7622FF2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33F7FF-A4B1-4F3A-93D2-2863A969A99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ABFC01-7CE8-4BDC-9A1E-A87EE64AEB2A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Geographical Setting</a:t>
          </a:r>
        </a:p>
      </dgm:t>
    </dgm:pt>
    <dgm:pt modelId="{E9A74EEF-5B94-493A-85FA-5125D600DCF2}" type="parTrans" cxnId="{23C94CF2-25C4-41AA-A031-4B493BAA8420}">
      <dgm:prSet/>
      <dgm:spPr/>
      <dgm:t>
        <a:bodyPr/>
        <a:lstStyle/>
        <a:p>
          <a:endParaRPr lang="en-US"/>
        </a:p>
      </dgm:t>
    </dgm:pt>
    <dgm:pt modelId="{350A6ADC-2A8A-449B-A45E-7466B329AE1B}" type="sibTrans" cxnId="{23C94CF2-25C4-41AA-A031-4B493BAA8420}">
      <dgm:prSet/>
      <dgm:spPr/>
      <dgm:t>
        <a:bodyPr/>
        <a:lstStyle/>
        <a:p>
          <a:endParaRPr lang="en-US"/>
        </a:p>
      </dgm:t>
    </dgm:pt>
    <dgm:pt modelId="{5F074F8E-51DB-4E8F-88AF-A7F7FB2DD6D5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Availability of coal and iron resources.</a:t>
          </a:r>
        </a:p>
      </dgm:t>
    </dgm:pt>
    <dgm:pt modelId="{BF60A564-F34C-4A00-B11B-CB04F7673167}" type="parTrans" cxnId="{2FD78350-32DB-469F-AAE4-CB26B672214F}">
      <dgm:prSet/>
      <dgm:spPr/>
      <dgm:t>
        <a:bodyPr/>
        <a:lstStyle/>
        <a:p>
          <a:endParaRPr lang="en-US"/>
        </a:p>
      </dgm:t>
    </dgm:pt>
    <dgm:pt modelId="{E97CE35E-6CBC-45B6-BBE7-35062CACD2CF}" type="sibTrans" cxnId="{2FD78350-32DB-469F-AAE4-CB26B672214F}">
      <dgm:prSet/>
      <dgm:spPr/>
      <dgm:t>
        <a:bodyPr/>
        <a:lstStyle/>
        <a:p>
          <a:endParaRPr lang="en-US"/>
        </a:p>
      </dgm:t>
    </dgm:pt>
    <dgm:pt modelId="{ABE76DFB-7259-440B-BB42-8477C9FF22BA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Island setting: access to commerce, short inland distances.</a:t>
          </a:r>
        </a:p>
      </dgm:t>
    </dgm:pt>
    <dgm:pt modelId="{888EB91F-DC31-4CF7-81BD-C270942D7634}" type="parTrans" cxnId="{AED14109-2BFE-456F-910B-E0675C71AA6E}">
      <dgm:prSet/>
      <dgm:spPr/>
      <dgm:t>
        <a:bodyPr/>
        <a:lstStyle/>
        <a:p>
          <a:endParaRPr lang="en-US"/>
        </a:p>
      </dgm:t>
    </dgm:pt>
    <dgm:pt modelId="{9FE1712D-F763-410F-90B4-55A51E1B78DC}" type="sibTrans" cxnId="{AED14109-2BFE-456F-910B-E0675C71AA6E}">
      <dgm:prSet/>
      <dgm:spPr/>
      <dgm:t>
        <a:bodyPr/>
        <a:lstStyle/>
        <a:p>
          <a:endParaRPr lang="en-US"/>
        </a:p>
      </dgm:t>
    </dgm:pt>
    <dgm:pt modelId="{83E6C56F-F43D-49BF-AF02-49D9068FF2F5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Demographic changes</a:t>
          </a:r>
        </a:p>
      </dgm:t>
    </dgm:pt>
    <dgm:pt modelId="{AE11EDCF-AB31-4C8F-B4EF-9B554B02E3AE}" type="parTrans" cxnId="{C1E261FE-4926-4A33-B2FC-98ED346026B6}">
      <dgm:prSet/>
      <dgm:spPr/>
      <dgm:t>
        <a:bodyPr/>
        <a:lstStyle/>
        <a:p>
          <a:endParaRPr lang="en-US"/>
        </a:p>
      </dgm:t>
    </dgm:pt>
    <dgm:pt modelId="{14500553-C2A7-4B4B-B3E8-1A1BE2A607A1}" type="sibTrans" cxnId="{C1E261FE-4926-4A33-B2FC-98ED346026B6}">
      <dgm:prSet/>
      <dgm:spPr/>
      <dgm:t>
        <a:bodyPr/>
        <a:lstStyle/>
        <a:p>
          <a:endParaRPr lang="en-US"/>
        </a:p>
      </dgm:t>
    </dgm:pt>
    <dgm:pt modelId="{C9E60241-7547-439F-8A22-2493AD16BEA8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Population growth and urbanization.</a:t>
          </a:r>
        </a:p>
      </dgm:t>
    </dgm:pt>
    <dgm:pt modelId="{AF95D6A3-997A-428F-BB68-7CE5C8239D23}" type="parTrans" cxnId="{433F6655-72C3-4587-9A4D-3685E1FAB654}">
      <dgm:prSet/>
      <dgm:spPr/>
      <dgm:t>
        <a:bodyPr/>
        <a:lstStyle/>
        <a:p>
          <a:endParaRPr lang="en-US"/>
        </a:p>
      </dgm:t>
    </dgm:pt>
    <dgm:pt modelId="{0610B35D-82C0-4321-AFD6-4DC22E740DB8}" type="sibTrans" cxnId="{433F6655-72C3-4587-9A4D-3685E1FAB654}">
      <dgm:prSet/>
      <dgm:spPr/>
      <dgm:t>
        <a:bodyPr/>
        <a:lstStyle/>
        <a:p>
          <a:endParaRPr lang="en-US"/>
        </a:p>
      </dgm:t>
    </dgm:pt>
    <dgm:pt modelId="{A40FC3DB-A3CA-41D5-A9B0-8F0B30CFEDD0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Availability of capital</a:t>
          </a:r>
        </a:p>
      </dgm:t>
    </dgm:pt>
    <dgm:pt modelId="{CF0BF15A-EB37-4A52-94D2-E2BF24A2046B}" type="parTrans" cxnId="{FA34750B-1B23-44AB-BA3E-0F6A34AC83A6}">
      <dgm:prSet/>
      <dgm:spPr/>
      <dgm:t>
        <a:bodyPr/>
        <a:lstStyle/>
        <a:p>
          <a:endParaRPr lang="en-US"/>
        </a:p>
      </dgm:t>
    </dgm:pt>
    <dgm:pt modelId="{9D0DB089-6785-4680-BEF5-FAA33DCD6C11}" type="sibTrans" cxnId="{FA34750B-1B23-44AB-BA3E-0F6A34AC83A6}">
      <dgm:prSet/>
      <dgm:spPr/>
      <dgm:t>
        <a:bodyPr/>
        <a:lstStyle/>
        <a:p>
          <a:endParaRPr lang="en-US"/>
        </a:p>
      </dgm:t>
    </dgm:pt>
    <dgm:pt modelId="{6EEB6CFC-31B3-40FC-807D-FDEC638F609C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Colonial empire as a source of surplus.</a:t>
          </a:r>
        </a:p>
      </dgm:t>
    </dgm:pt>
    <dgm:pt modelId="{5896E3F1-C9E8-46CF-887E-14DDEC84A3B3}" type="parTrans" cxnId="{93A40DDB-56D8-4DFA-884D-7B33698BBAF8}">
      <dgm:prSet/>
      <dgm:spPr/>
      <dgm:t>
        <a:bodyPr/>
        <a:lstStyle/>
        <a:p>
          <a:endParaRPr lang="en-US"/>
        </a:p>
      </dgm:t>
    </dgm:pt>
    <dgm:pt modelId="{6012A800-7E3A-4F07-BABD-B774B6F3D257}" type="sibTrans" cxnId="{93A40DDB-56D8-4DFA-884D-7B33698BBAF8}">
      <dgm:prSet/>
      <dgm:spPr/>
      <dgm:t>
        <a:bodyPr/>
        <a:lstStyle/>
        <a:p>
          <a:endParaRPr lang="en-US"/>
        </a:p>
      </dgm:t>
    </dgm:pt>
    <dgm:pt modelId="{EA8C8E51-4F01-4B5C-B5A6-09A92F151ED1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Commercial activities to funnel capital surplus.</a:t>
          </a:r>
        </a:p>
      </dgm:t>
    </dgm:pt>
    <dgm:pt modelId="{E308E992-D2E7-4B51-8DC6-4C061307C0E1}" type="parTrans" cxnId="{30B361B7-3142-4133-B9EB-FA5A3ADF4653}">
      <dgm:prSet/>
      <dgm:spPr/>
      <dgm:t>
        <a:bodyPr/>
        <a:lstStyle/>
        <a:p>
          <a:endParaRPr lang="en-US"/>
        </a:p>
      </dgm:t>
    </dgm:pt>
    <dgm:pt modelId="{7DE7C3BB-212B-4158-853D-61EC51937305}" type="sibTrans" cxnId="{30B361B7-3142-4133-B9EB-FA5A3ADF4653}">
      <dgm:prSet/>
      <dgm:spPr/>
      <dgm:t>
        <a:bodyPr/>
        <a:lstStyle/>
        <a:p>
          <a:endParaRPr lang="en-US"/>
        </a:p>
      </dgm:t>
    </dgm:pt>
    <dgm:pt modelId="{6A2B68AD-9FA1-46AF-8E94-1076B5491F55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High wage economy inciting mechanization.</a:t>
          </a:r>
        </a:p>
      </dgm:t>
    </dgm:pt>
    <dgm:pt modelId="{3AC1FCB1-4A2C-4835-8CD7-C59F609732CB}" type="parTrans" cxnId="{C3750429-FD68-494D-A5C3-046B49DDE908}">
      <dgm:prSet/>
      <dgm:spPr/>
      <dgm:t>
        <a:bodyPr/>
        <a:lstStyle/>
        <a:p>
          <a:endParaRPr lang="en-US"/>
        </a:p>
      </dgm:t>
    </dgm:pt>
    <dgm:pt modelId="{A5F744C2-3483-425F-8B51-85D2793E79AC}" type="sibTrans" cxnId="{C3750429-FD68-494D-A5C3-046B49DDE908}">
      <dgm:prSet/>
      <dgm:spPr/>
      <dgm:t>
        <a:bodyPr/>
        <a:lstStyle/>
        <a:p>
          <a:endParaRPr lang="en-US"/>
        </a:p>
      </dgm:t>
    </dgm:pt>
    <dgm:pt modelId="{528DCD97-1F22-4019-B285-0AC5BF9BD50C}" type="pres">
      <dgm:prSet presAssocID="{FB33F7FF-A4B1-4F3A-93D2-2863A969A99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E9507C-A3F6-4B58-BD52-B71B8E5BB5FB}" type="pres">
      <dgm:prSet presAssocID="{CDABFC01-7CE8-4BDC-9A1E-A87EE64AEB2A}" presName="comp" presStyleCnt="0"/>
      <dgm:spPr/>
    </dgm:pt>
    <dgm:pt modelId="{67D12B97-E5B8-4764-B5AF-C84505753533}" type="pres">
      <dgm:prSet presAssocID="{CDABFC01-7CE8-4BDC-9A1E-A87EE64AEB2A}" presName="box" presStyleLbl="node1" presStyleIdx="0" presStyleCnt="3"/>
      <dgm:spPr/>
      <dgm:t>
        <a:bodyPr/>
        <a:lstStyle/>
        <a:p>
          <a:endParaRPr lang="en-US"/>
        </a:p>
      </dgm:t>
    </dgm:pt>
    <dgm:pt modelId="{4F3A72D3-CF73-4D2B-AFA3-8131DBB882E3}" type="pres">
      <dgm:prSet presAssocID="{CDABFC01-7CE8-4BDC-9A1E-A87EE64AEB2A}" presName="img" presStyleLbl="fgImgPlace1" presStyleIdx="0" presStyleCnt="3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C1392094-D5F4-4174-B9E4-1810D1358CA6}" type="pres">
      <dgm:prSet presAssocID="{CDABFC01-7CE8-4BDC-9A1E-A87EE64AEB2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BDDB2-DDE2-452D-A05B-9ED9CEF53915}" type="pres">
      <dgm:prSet presAssocID="{350A6ADC-2A8A-449B-A45E-7466B329AE1B}" presName="spacer" presStyleCnt="0"/>
      <dgm:spPr/>
    </dgm:pt>
    <dgm:pt modelId="{9A3664E3-0936-431F-AAD8-36B5B64509B8}" type="pres">
      <dgm:prSet presAssocID="{83E6C56F-F43D-49BF-AF02-49D9068FF2F5}" presName="comp" presStyleCnt="0"/>
      <dgm:spPr/>
    </dgm:pt>
    <dgm:pt modelId="{07292EBB-086A-4E8F-820F-3E73135A538D}" type="pres">
      <dgm:prSet presAssocID="{83E6C56F-F43D-49BF-AF02-49D9068FF2F5}" presName="box" presStyleLbl="node1" presStyleIdx="1" presStyleCnt="3"/>
      <dgm:spPr/>
      <dgm:t>
        <a:bodyPr/>
        <a:lstStyle/>
        <a:p>
          <a:endParaRPr lang="en-US"/>
        </a:p>
      </dgm:t>
    </dgm:pt>
    <dgm:pt modelId="{71CADB22-B23B-4D00-B815-5BEFC067D252}" type="pres">
      <dgm:prSet presAssocID="{83E6C56F-F43D-49BF-AF02-49D9068FF2F5}" presName="img" presStyleLbl="fgImgPlace1" presStyleIdx="1" presStyleCnt="3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1F77AFE2-FF13-4002-92EC-64D223349DD7}" type="pres">
      <dgm:prSet presAssocID="{83E6C56F-F43D-49BF-AF02-49D9068FF2F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F56761-4AEF-441F-83E9-CEA31A0F260B}" type="pres">
      <dgm:prSet presAssocID="{14500553-C2A7-4B4B-B3E8-1A1BE2A607A1}" presName="spacer" presStyleCnt="0"/>
      <dgm:spPr/>
    </dgm:pt>
    <dgm:pt modelId="{2F3F2C49-F4A5-4DC9-9513-FCCDD3C26E32}" type="pres">
      <dgm:prSet presAssocID="{A40FC3DB-A3CA-41D5-A9B0-8F0B30CFEDD0}" presName="comp" presStyleCnt="0"/>
      <dgm:spPr/>
    </dgm:pt>
    <dgm:pt modelId="{3A80A3AF-F6EB-49AA-A58D-2D241064F849}" type="pres">
      <dgm:prSet presAssocID="{A40FC3DB-A3CA-41D5-A9B0-8F0B30CFEDD0}" presName="box" presStyleLbl="node1" presStyleIdx="2" presStyleCnt="3"/>
      <dgm:spPr/>
      <dgm:t>
        <a:bodyPr/>
        <a:lstStyle/>
        <a:p>
          <a:endParaRPr lang="en-US"/>
        </a:p>
      </dgm:t>
    </dgm:pt>
    <dgm:pt modelId="{D9472000-315C-4D88-9396-2FEB08F95A59}" type="pres">
      <dgm:prSet presAssocID="{A40FC3DB-A3CA-41D5-A9B0-8F0B30CFEDD0}" presName="img" presStyleLbl="fgImgPlace1" presStyleIdx="2" presStyleCnt="3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C9651D5A-B058-44BE-9D23-9DF447897B60}" type="pres">
      <dgm:prSet presAssocID="{A40FC3DB-A3CA-41D5-A9B0-8F0B30CFEDD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D78350-32DB-469F-AAE4-CB26B672214F}" srcId="{CDABFC01-7CE8-4BDC-9A1E-A87EE64AEB2A}" destId="{5F074F8E-51DB-4E8F-88AF-A7F7FB2DD6D5}" srcOrd="0" destOrd="0" parTransId="{BF60A564-F34C-4A00-B11B-CB04F7673167}" sibTransId="{E97CE35E-6CBC-45B6-BBE7-35062CACD2CF}"/>
    <dgm:cxn modelId="{706A654B-6AC4-4545-9059-B1C38E1C3D8C}" type="presOf" srcId="{C9E60241-7547-439F-8A22-2493AD16BEA8}" destId="{1F77AFE2-FF13-4002-92EC-64D223349DD7}" srcOrd="1" destOrd="1" presId="urn:microsoft.com/office/officeart/2005/8/layout/vList4"/>
    <dgm:cxn modelId="{FA34750B-1B23-44AB-BA3E-0F6A34AC83A6}" srcId="{FB33F7FF-A4B1-4F3A-93D2-2863A969A99D}" destId="{A40FC3DB-A3CA-41D5-A9B0-8F0B30CFEDD0}" srcOrd="2" destOrd="0" parTransId="{CF0BF15A-EB37-4A52-94D2-E2BF24A2046B}" sibTransId="{9D0DB089-6785-4680-BEF5-FAA33DCD6C11}"/>
    <dgm:cxn modelId="{41432E08-DB21-41DF-A0FE-FF12686CE375}" type="presOf" srcId="{5F074F8E-51DB-4E8F-88AF-A7F7FB2DD6D5}" destId="{67D12B97-E5B8-4764-B5AF-C84505753533}" srcOrd="0" destOrd="1" presId="urn:microsoft.com/office/officeart/2005/8/layout/vList4"/>
    <dgm:cxn modelId="{2BE31733-95AF-46C9-99D1-6E9109F727B2}" type="presOf" srcId="{EA8C8E51-4F01-4B5C-B5A6-09A92F151ED1}" destId="{3A80A3AF-F6EB-49AA-A58D-2D241064F849}" srcOrd="0" destOrd="2" presId="urn:microsoft.com/office/officeart/2005/8/layout/vList4"/>
    <dgm:cxn modelId="{AED14109-2BFE-456F-910B-E0675C71AA6E}" srcId="{CDABFC01-7CE8-4BDC-9A1E-A87EE64AEB2A}" destId="{ABE76DFB-7259-440B-BB42-8477C9FF22BA}" srcOrd="1" destOrd="0" parTransId="{888EB91F-DC31-4CF7-81BD-C270942D7634}" sibTransId="{9FE1712D-F763-410F-90B4-55A51E1B78DC}"/>
    <dgm:cxn modelId="{78CF8211-FFBA-4E41-BCB1-3B5C1ABD529A}" type="presOf" srcId="{6EEB6CFC-31B3-40FC-807D-FDEC638F609C}" destId="{C9651D5A-B058-44BE-9D23-9DF447897B60}" srcOrd="1" destOrd="1" presId="urn:microsoft.com/office/officeart/2005/8/layout/vList4"/>
    <dgm:cxn modelId="{23C94CF2-25C4-41AA-A031-4B493BAA8420}" srcId="{FB33F7FF-A4B1-4F3A-93D2-2863A969A99D}" destId="{CDABFC01-7CE8-4BDC-9A1E-A87EE64AEB2A}" srcOrd="0" destOrd="0" parTransId="{E9A74EEF-5B94-493A-85FA-5125D600DCF2}" sibTransId="{350A6ADC-2A8A-449B-A45E-7466B329AE1B}"/>
    <dgm:cxn modelId="{363031B4-B083-4D7A-8D38-60AF516749CE}" type="presOf" srcId="{FB33F7FF-A4B1-4F3A-93D2-2863A969A99D}" destId="{528DCD97-1F22-4019-B285-0AC5BF9BD50C}" srcOrd="0" destOrd="0" presId="urn:microsoft.com/office/officeart/2005/8/layout/vList4"/>
    <dgm:cxn modelId="{9616AC34-2A99-45A3-842D-07DCB5B7DC18}" type="presOf" srcId="{83E6C56F-F43D-49BF-AF02-49D9068FF2F5}" destId="{1F77AFE2-FF13-4002-92EC-64D223349DD7}" srcOrd="1" destOrd="0" presId="urn:microsoft.com/office/officeart/2005/8/layout/vList4"/>
    <dgm:cxn modelId="{D0BF140A-F605-4F83-8C1F-A933233CCD9D}" type="presOf" srcId="{83E6C56F-F43D-49BF-AF02-49D9068FF2F5}" destId="{07292EBB-086A-4E8F-820F-3E73135A538D}" srcOrd="0" destOrd="0" presId="urn:microsoft.com/office/officeart/2005/8/layout/vList4"/>
    <dgm:cxn modelId="{C3750429-FD68-494D-A5C3-046B49DDE908}" srcId="{83E6C56F-F43D-49BF-AF02-49D9068FF2F5}" destId="{6A2B68AD-9FA1-46AF-8E94-1076B5491F55}" srcOrd="1" destOrd="0" parTransId="{3AC1FCB1-4A2C-4835-8CD7-C59F609732CB}" sibTransId="{A5F744C2-3483-425F-8B51-85D2793E79AC}"/>
    <dgm:cxn modelId="{93A40DDB-56D8-4DFA-884D-7B33698BBAF8}" srcId="{A40FC3DB-A3CA-41D5-A9B0-8F0B30CFEDD0}" destId="{6EEB6CFC-31B3-40FC-807D-FDEC638F609C}" srcOrd="0" destOrd="0" parTransId="{5896E3F1-C9E8-46CF-887E-14DDEC84A3B3}" sibTransId="{6012A800-7E3A-4F07-BABD-B774B6F3D257}"/>
    <dgm:cxn modelId="{5E69C461-E0CC-4DAD-ABC7-2FE7C1DF9555}" type="presOf" srcId="{ABE76DFB-7259-440B-BB42-8477C9FF22BA}" destId="{C1392094-D5F4-4174-B9E4-1810D1358CA6}" srcOrd="1" destOrd="2" presId="urn:microsoft.com/office/officeart/2005/8/layout/vList4"/>
    <dgm:cxn modelId="{19A18360-208B-467F-A70B-715269FC2060}" type="presOf" srcId="{CDABFC01-7CE8-4BDC-9A1E-A87EE64AEB2A}" destId="{C1392094-D5F4-4174-B9E4-1810D1358CA6}" srcOrd="1" destOrd="0" presId="urn:microsoft.com/office/officeart/2005/8/layout/vList4"/>
    <dgm:cxn modelId="{30B361B7-3142-4133-B9EB-FA5A3ADF4653}" srcId="{A40FC3DB-A3CA-41D5-A9B0-8F0B30CFEDD0}" destId="{EA8C8E51-4F01-4B5C-B5A6-09A92F151ED1}" srcOrd="1" destOrd="0" parTransId="{E308E992-D2E7-4B51-8DC6-4C061307C0E1}" sibTransId="{7DE7C3BB-212B-4158-853D-61EC51937305}"/>
    <dgm:cxn modelId="{D7914891-6CFA-4C3F-B6D5-9442E65F5451}" type="presOf" srcId="{6A2B68AD-9FA1-46AF-8E94-1076B5491F55}" destId="{07292EBB-086A-4E8F-820F-3E73135A538D}" srcOrd="0" destOrd="2" presId="urn:microsoft.com/office/officeart/2005/8/layout/vList4"/>
    <dgm:cxn modelId="{C1E261FE-4926-4A33-B2FC-98ED346026B6}" srcId="{FB33F7FF-A4B1-4F3A-93D2-2863A969A99D}" destId="{83E6C56F-F43D-49BF-AF02-49D9068FF2F5}" srcOrd="1" destOrd="0" parTransId="{AE11EDCF-AB31-4C8F-B4EF-9B554B02E3AE}" sibTransId="{14500553-C2A7-4B4B-B3E8-1A1BE2A607A1}"/>
    <dgm:cxn modelId="{DEBC4D28-0551-4B7D-95F5-CAD219CAB811}" type="presOf" srcId="{EA8C8E51-4F01-4B5C-B5A6-09A92F151ED1}" destId="{C9651D5A-B058-44BE-9D23-9DF447897B60}" srcOrd="1" destOrd="2" presId="urn:microsoft.com/office/officeart/2005/8/layout/vList4"/>
    <dgm:cxn modelId="{F1A5878E-B188-458E-9980-C76B2B958B50}" type="presOf" srcId="{6EEB6CFC-31B3-40FC-807D-FDEC638F609C}" destId="{3A80A3AF-F6EB-49AA-A58D-2D241064F849}" srcOrd="0" destOrd="1" presId="urn:microsoft.com/office/officeart/2005/8/layout/vList4"/>
    <dgm:cxn modelId="{9F1AABA0-7C7F-47E3-A275-B8E1F888BF2D}" type="presOf" srcId="{6A2B68AD-9FA1-46AF-8E94-1076B5491F55}" destId="{1F77AFE2-FF13-4002-92EC-64D223349DD7}" srcOrd="1" destOrd="2" presId="urn:microsoft.com/office/officeart/2005/8/layout/vList4"/>
    <dgm:cxn modelId="{433F6655-72C3-4587-9A4D-3685E1FAB654}" srcId="{83E6C56F-F43D-49BF-AF02-49D9068FF2F5}" destId="{C9E60241-7547-439F-8A22-2493AD16BEA8}" srcOrd="0" destOrd="0" parTransId="{AF95D6A3-997A-428F-BB68-7CE5C8239D23}" sibTransId="{0610B35D-82C0-4321-AFD6-4DC22E740DB8}"/>
    <dgm:cxn modelId="{55126190-BD73-4E4D-8D6A-08BF4971FBBD}" type="presOf" srcId="{ABE76DFB-7259-440B-BB42-8477C9FF22BA}" destId="{67D12B97-E5B8-4764-B5AF-C84505753533}" srcOrd="0" destOrd="2" presId="urn:microsoft.com/office/officeart/2005/8/layout/vList4"/>
    <dgm:cxn modelId="{0C530CFA-2B27-44B1-B175-963ECD2D7B2D}" type="presOf" srcId="{CDABFC01-7CE8-4BDC-9A1E-A87EE64AEB2A}" destId="{67D12B97-E5B8-4764-B5AF-C84505753533}" srcOrd="0" destOrd="0" presId="urn:microsoft.com/office/officeart/2005/8/layout/vList4"/>
    <dgm:cxn modelId="{F89FF369-B47D-4F79-BF9B-17E864B939DA}" type="presOf" srcId="{A40FC3DB-A3CA-41D5-A9B0-8F0B30CFEDD0}" destId="{C9651D5A-B058-44BE-9D23-9DF447897B60}" srcOrd="1" destOrd="0" presId="urn:microsoft.com/office/officeart/2005/8/layout/vList4"/>
    <dgm:cxn modelId="{FFA9CBD7-39FE-4118-BC6C-BA2B2E12901C}" type="presOf" srcId="{A40FC3DB-A3CA-41D5-A9B0-8F0B30CFEDD0}" destId="{3A80A3AF-F6EB-49AA-A58D-2D241064F849}" srcOrd="0" destOrd="0" presId="urn:microsoft.com/office/officeart/2005/8/layout/vList4"/>
    <dgm:cxn modelId="{6AA66B89-532F-46BB-9A7F-3A38A0D4C1C4}" type="presOf" srcId="{5F074F8E-51DB-4E8F-88AF-A7F7FB2DD6D5}" destId="{C1392094-D5F4-4174-B9E4-1810D1358CA6}" srcOrd="1" destOrd="1" presId="urn:microsoft.com/office/officeart/2005/8/layout/vList4"/>
    <dgm:cxn modelId="{96B1255B-E21E-4D1C-82F8-D606787AC4AE}" type="presOf" srcId="{C9E60241-7547-439F-8A22-2493AD16BEA8}" destId="{07292EBB-086A-4E8F-820F-3E73135A538D}" srcOrd="0" destOrd="1" presId="urn:microsoft.com/office/officeart/2005/8/layout/vList4"/>
    <dgm:cxn modelId="{D0B593B6-08B3-4918-A3F5-A2647675214B}" type="presParOf" srcId="{528DCD97-1F22-4019-B285-0AC5BF9BD50C}" destId="{E9E9507C-A3F6-4B58-BD52-B71B8E5BB5FB}" srcOrd="0" destOrd="0" presId="urn:microsoft.com/office/officeart/2005/8/layout/vList4"/>
    <dgm:cxn modelId="{CA38D5F1-8550-4AA4-9130-7F34CD12EBE6}" type="presParOf" srcId="{E9E9507C-A3F6-4B58-BD52-B71B8E5BB5FB}" destId="{67D12B97-E5B8-4764-B5AF-C84505753533}" srcOrd="0" destOrd="0" presId="urn:microsoft.com/office/officeart/2005/8/layout/vList4"/>
    <dgm:cxn modelId="{D391B46E-F695-41E2-B84D-B03BB80735B5}" type="presParOf" srcId="{E9E9507C-A3F6-4B58-BD52-B71B8E5BB5FB}" destId="{4F3A72D3-CF73-4D2B-AFA3-8131DBB882E3}" srcOrd="1" destOrd="0" presId="urn:microsoft.com/office/officeart/2005/8/layout/vList4"/>
    <dgm:cxn modelId="{23414251-FE75-479B-94A0-ECC0F1796B10}" type="presParOf" srcId="{E9E9507C-A3F6-4B58-BD52-B71B8E5BB5FB}" destId="{C1392094-D5F4-4174-B9E4-1810D1358CA6}" srcOrd="2" destOrd="0" presId="urn:microsoft.com/office/officeart/2005/8/layout/vList4"/>
    <dgm:cxn modelId="{11EFF315-AFC2-435F-B41F-E12B0B586F3B}" type="presParOf" srcId="{528DCD97-1F22-4019-B285-0AC5BF9BD50C}" destId="{036BDDB2-DDE2-452D-A05B-9ED9CEF53915}" srcOrd="1" destOrd="0" presId="urn:microsoft.com/office/officeart/2005/8/layout/vList4"/>
    <dgm:cxn modelId="{9B22285B-56FD-4B4D-A7FE-8E4B047EFB41}" type="presParOf" srcId="{528DCD97-1F22-4019-B285-0AC5BF9BD50C}" destId="{9A3664E3-0936-431F-AAD8-36B5B64509B8}" srcOrd="2" destOrd="0" presId="urn:microsoft.com/office/officeart/2005/8/layout/vList4"/>
    <dgm:cxn modelId="{823532F4-951D-469E-B915-A78276A16261}" type="presParOf" srcId="{9A3664E3-0936-431F-AAD8-36B5B64509B8}" destId="{07292EBB-086A-4E8F-820F-3E73135A538D}" srcOrd="0" destOrd="0" presId="urn:microsoft.com/office/officeart/2005/8/layout/vList4"/>
    <dgm:cxn modelId="{2D46EBA4-E3BE-43E5-BD7F-48AF751531D5}" type="presParOf" srcId="{9A3664E3-0936-431F-AAD8-36B5B64509B8}" destId="{71CADB22-B23B-4D00-B815-5BEFC067D252}" srcOrd="1" destOrd="0" presId="urn:microsoft.com/office/officeart/2005/8/layout/vList4"/>
    <dgm:cxn modelId="{BC26E8E6-9EDB-46F3-B176-4EFEE5FD49D4}" type="presParOf" srcId="{9A3664E3-0936-431F-AAD8-36B5B64509B8}" destId="{1F77AFE2-FF13-4002-92EC-64D223349DD7}" srcOrd="2" destOrd="0" presId="urn:microsoft.com/office/officeart/2005/8/layout/vList4"/>
    <dgm:cxn modelId="{633A1101-ED9D-4117-BA31-7D4FB6A3B96E}" type="presParOf" srcId="{528DCD97-1F22-4019-B285-0AC5BF9BD50C}" destId="{25F56761-4AEF-441F-83E9-CEA31A0F260B}" srcOrd="3" destOrd="0" presId="urn:microsoft.com/office/officeart/2005/8/layout/vList4"/>
    <dgm:cxn modelId="{F8831989-AEFF-4FFA-814F-DFBEFA109079}" type="presParOf" srcId="{528DCD97-1F22-4019-B285-0AC5BF9BD50C}" destId="{2F3F2C49-F4A5-4DC9-9513-FCCDD3C26E32}" srcOrd="4" destOrd="0" presId="urn:microsoft.com/office/officeart/2005/8/layout/vList4"/>
    <dgm:cxn modelId="{7E46B0E5-7701-47C9-8FDA-914EDE9F3CA4}" type="presParOf" srcId="{2F3F2C49-F4A5-4DC9-9513-FCCDD3C26E32}" destId="{3A80A3AF-F6EB-49AA-A58D-2D241064F849}" srcOrd="0" destOrd="0" presId="urn:microsoft.com/office/officeart/2005/8/layout/vList4"/>
    <dgm:cxn modelId="{EF6B5AE7-4092-4920-B614-5F44B3EF7FC8}" type="presParOf" srcId="{2F3F2C49-F4A5-4DC9-9513-FCCDD3C26E32}" destId="{D9472000-315C-4D88-9396-2FEB08F95A59}" srcOrd="1" destOrd="0" presId="urn:microsoft.com/office/officeart/2005/8/layout/vList4"/>
    <dgm:cxn modelId="{794937C5-1277-492A-AFE5-B9D35457E2B0}" type="presParOf" srcId="{2F3F2C49-F4A5-4DC9-9513-FCCDD3C26E32}" destId="{C9651D5A-B058-44BE-9D23-9DF447897B6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139D11-2FD4-4A3F-8487-496741F2C7C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A05F22-5DA4-46FA-A7DA-02B7CFBB2375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Demographic impact</a:t>
          </a:r>
        </a:p>
      </dgm:t>
    </dgm:pt>
    <dgm:pt modelId="{46D87C6F-62C7-4A43-9D21-E2AA2C3CA3C9}" type="parTrans" cxnId="{08B1095B-DDAF-485B-9CB7-6A8F2D637965}">
      <dgm:prSet/>
      <dgm:spPr/>
      <dgm:t>
        <a:bodyPr/>
        <a:lstStyle/>
        <a:p>
          <a:endParaRPr lang="en-US"/>
        </a:p>
      </dgm:t>
    </dgm:pt>
    <dgm:pt modelId="{E652C0CE-7EF5-4527-AD52-3B496A5C2108}" type="sibTrans" cxnId="{08B1095B-DDAF-485B-9CB7-6A8F2D637965}">
      <dgm:prSet/>
      <dgm:spPr/>
      <dgm:t>
        <a:bodyPr/>
        <a:lstStyle/>
        <a:p>
          <a:endParaRPr lang="en-US"/>
        </a:p>
      </dgm:t>
    </dgm:pt>
    <dgm:pt modelId="{A25B6B19-E440-4697-9511-BA46D3179783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Economic </a:t>
          </a:r>
        </a:p>
      </dgm:t>
    </dgm:pt>
    <dgm:pt modelId="{528E7B5E-D948-4699-9959-1EE28AF3402A}" type="parTrans" cxnId="{52AFFA2A-D8C5-472E-999A-95AEB7A2B064}">
      <dgm:prSet/>
      <dgm:spPr/>
      <dgm:t>
        <a:bodyPr/>
        <a:lstStyle/>
        <a:p>
          <a:endParaRPr lang="en-US"/>
        </a:p>
      </dgm:t>
    </dgm:pt>
    <dgm:pt modelId="{706DB604-0B36-4EDD-88B1-D3B005BD1A11}" type="sibTrans" cxnId="{52AFFA2A-D8C5-472E-999A-95AEB7A2B064}">
      <dgm:prSet/>
      <dgm:spPr/>
      <dgm:t>
        <a:bodyPr/>
        <a:lstStyle/>
        <a:p>
          <a:endParaRPr lang="en-US"/>
        </a:p>
      </dgm:t>
    </dgm:pt>
    <dgm:pt modelId="{9AB8AACB-69DF-4B72-A7C7-C3D3994FADA6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Export-oriented plantations (sugar, cotton, tea, coffee, fruits, rubber, tobacco, etc.).</a:t>
          </a:r>
        </a:p>
      </dgm:t>
    </dgm:pt>
    <dgm:pt modelId="{709AE822-2C86-4687-B380-F0F2F96417F9}" type="parTrans" cxnId="{E4B425E1-EBAF-4C1A-9D25-B58EF9114935}">
      <dgm:prSet/>
      <dgm:spPr/>
      <dgm:t>
        <a:bodyPr/>
        <a:lstStyle/>
        <a:p>
          <a:endParaRPr lang="en-US"/>
        </a:p>
      </dgm:t>
    </dgm:pt>
    <dgm:pt modelId="{B444C36F-CA7A-45EF-BD24-DB8E69619CE1}" type="sibTrans" cxnId="{E4B425E1-EBAF-4C1A-9D25-B58EF9114935}">
      <dgm:prSet/>
      <dgm:spPr/>
      <dgm:t>
        <a:bodyPr/>
        <a:lstStyle/>
        <a:p>
          <a:endParaRPr lang="en-US"/>
        </a:p>
      </dgm:t>
    </dgm:pt>
    <dgm:pt modelId="{EDF3E437-1274-45B4-8CD8-D7EF005BD443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Dual society</a:t>
          </a:r>
        </a:p>
      </dgm:t>
    </dgm:pt>
    <dgm:pt modelId="{1DFB3BAD-F680-4AEC-9247-20AC153701E9}" type="parTrans" cxnId="{25657684-7EB6-4E69-8769-0EF9410F2E5C}">
      <dgm:prSet/>
      <dgm:spPr/>
      <dgm:t>
        <a:bodyPr/>
        <a:lstStyle/>
        <a:p>
          <a:endParaRPr lang="en-US"/>
        </a:p>
      </dgm:t>
    </dgm:pt>
    <dgm:pt modelId="{D5E07EB4-C56F-4421-957D-BCD9E32A1CC1}" type="sibTrans" cxnId="{25657684-7EB6-4E69-8769-0EF9410F2E5C}">
      <dgm:prSet/>
      <dgm:spPr/>
      <dgm:t>
        <a:bodyPr/>
        <a:lstStyle/>
        <a:p>
          <a:endParaRPr lang="en-US"/>
        </a:p>
      </dgm:t>
    </dgm:pt>
    <dgm:pt modelId="{7FEFF60B-9CFD-4578-BAE6-CBF5D313BE0D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Concentration of power and wealth in a ruling elite class (sometimes a minority).</a:t>
          </a:r>
        </a:p>
      </dgm:t>
    </dgm:pt>
    <dgm:pt modelId="{27D3CD10-26DA-46C1-A3FD-C30EB0E5B63E}" type="parTrans" cxnId="{A2D0D3A0-F8F4-4D48-89AB-73205A141084}">
      <dgm:prSet/>
      <dgm:spPr/>
      <dgm:t>
        <a:bodyPr/>
        <a:lstStyle/>
        <a:p>
          <a:endParaRPr lang="en-US"/>
        </a:p>
      </dgm:t>
    </dgm:pt>
    <dgm:pt modelId="{C616CD2B-8E33-428B-9BBC-2EAEDFF56368}" type="sibTrans" cxnId="{A2D0D3A0-F8F4-4D48-89AB-73205A141084}">
      <dgm:prSet/>
      <dgm:spPr/>
      <dgm:t>
        <a:bodyPr/>
        <a:lstStyle/>
        <a:p>
          <a:endParaRPr lang="en-US"/>
        </a:p>
      </dgm:t>
    </dgm:pt>
    <dgm:pt modelId="{2C3D2D86-3120-475E-B73D-6F2983A65105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Artificial boundaries</a:t>
          </a:r>
        </a:p>
      </dgm:t>
    </dgm:pt>
    <dgm:pt modelId="{BD9C45B2-2494-4909-A929-965517AD0515}" type="parTrans" cxnId="{A2327A01-1FD7-4217-9680-5739E481B950}">
      <dgm:prSet/>
      <dgm:spPr/>
      <dgm:t>
        <a:bodyPr/>
        <a:lstStyle/>
        <a:p>
          <a:endParaRPr lang="en-US"/>
        </a:p>
      </dgm:t>
    </dgm:pt>
    <dgm:pt modelId="{AF1D1602-AE99-41F9-A028-E7DC98404C00}" type="sibTrans" cxnId="{A2327A01-1FD7-4217-9680-5739E481B950}">
      <dgm:prSet/>
      <dgm:spPr/>
      <dgm:t>
        <a:bodyPr/>
        <a:lstStyle/>
        <a:p>
          <a:endParaRPr lang="en-US"/>
        </a:p>
      </dgm:t>
    </dgm:pt>
    <dgm:pt modelId="{DFADF1C2-6D63-43C0-A1A0-164966000BDE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“Balkanization”.</a:t>
          </a:r>
        </a:p>
      </dgm:t>
    </dgm:pt>
    <dgm:pt modelId="{D5B42454-C756-4CE4-9028-637CA5F5A5FD}" type="parTrans" cxnId="{3F8D2C36-D385-4E63-84E5-E07A7630A479}">
      <dgm:prSet/>
      <dgm:spPr/>
      <dgm:t>
        <a:bodyPr/>
        <a:lstStyle/>
        <a:p>
          <a:endParaRPr lang="en-US"/>
        </a:p>
      </dgm:t>
    </dgm:pt>
    <dgm:pt modelId="{C5CB3CE3-3BA6-45A0-981E-918572B18580}" type="sibTrans" cxnId="{3F8D2C36-D385-4E63-84E5-E07A7630A479}">
      <dgm:prSet/>
      <dgm:spPr/>
      <dgm:t>
        <a:bodyPr/>
        <a:lstStyle/>
        <a:p>
          <a:endParaRPr lang="en-US"/>
        </a:p>
      </dgm:t>
    </dgm:pt>
    <dgm:pt modelId="{332DE472-332A-4AB2-BA6F-4124DE05D995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 smtClean="0"/>
            <a:t>Forced long distance </a:t>
          </a:r>
          <a:r>
            <a:rPr lang="en-US" dirty="0"/>
            <a:t>migration through slavery (Africa) or contract workers (Southeast Asia).</a:t>
          </a:r>
        </a:p>
      </dgm:t>
    </dgm:pt>
    <dgm:pt modelId="{9B09ADFF-64E4-443B-98BE-21A812D03AB2}" type="parTrans" cxnId="{476E8968-E077-40DE-A862-A4F9D31EE7CA}">
      <dgm:prSet/>
      <dgm:spPr/>
      <dgm:t>
        <a:bodyPr/>
        <a:lstStyle/>
        <a:p>
          <a:endParaRPr lang="en-US"/>
        </a:p>
      </dgm:t>
    </dgm:pt>
    <dgm:pt modelId="{0BDCF5A3-23EF-4266-A69C-3CAE26DDFECF}" type="sibTrans" cxnId="{476E8968-E077-40DE-A862-A4F9D31EE7CA}">
      <dgm:prSet/>
      <dgm:spPr/>
      <dgm:t>
        <a:bodyPr/>
        <a:lstStyle/>
        <a:p>
          <a:endParaRPr lang="en-US"/>
        </a:p>
      </dgm:t>
    </dgm:pt>
    <dgm:pt modelId="{26F158FC-D62A-4591-A04F-D4FDC96909C0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Some indigenous population decimated because of diseases (e.g. smallpox), wars and relocations.</a:t>
          </a:r>
        </a:p>
      </dgm:t>
    </dgm:pt>
    <dgm:pt modelId="{F65E90FD-BBD3-4183-90CA-D89465074090}" type="parTrans" cxnId="{9930BCCB-1C86-47D9-BA95-6E57F37F1ACF}">
      <dgm:prSet/>
      <dgm:spPr/>
      <dgm:t>
        <a:bodyPr/>
        <a:lstStyle/>
        <a:p>
          <a:endParaRPr lang="en-US"/>
        </a:p>
      </dgm:t>
    </dgm:pt>
    <dgm:pt modelId="{8619BF60-2600-430E-87EE-6FAAD000B63C}" type="sibTrans" cxnId="{9930BCCB-1C86-47D9-BA95-6E57F37F1ACF}">
      <dgm:prSet/>
      <dgm:spPr/>
      <dgm:t>
        <a:bodyPr/>
        <a:lstStyle/>
        <a:p>
          <a:endParaRPr lang="en-US"/>
        </a:p>
      </dgm:t>
    </dgm:pt>
    <dgm:pt modelId="{347CDD8B-72C0-4AF0-A411-B7CFAEE90885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Economic dependency; Suppressing industrialization.</a:t>
          </a:r>
        </a:p>
      </dgm:t>
    </dgm:pt>
    <dgm:pt modelId="{9E537FA4-C08B-46B9-8A2A-A2C1FEAAD2F7}" type="parTrans" cxnId="{894F5852-0286-4934-8B10-52CC67E83938}">
      <dgm:prSet/>
      <dgm:spPr/>
      <dgm:t>
        <a:bodyPr/>
        <a:lstStyle/>
        <a:p>
          <a:endParaRPr lang="en-US"/>
        </a:p>
      </dgm:t>
    </dgm:pt>
    <dgm:pt modelId="{D2682C56-C2F5-4119-8552-0EE43E4F2822}" type="sibTrans" cxnId="{894F5852-0286-4934-8B10-52CC67E83938}">
      <dgm:prSet/>
      <dgm:spPr/>
      <dgm:t>
        <a:bodyPr/>
        <a:lstStyle/>
        <a:p>
          <a:endParaRPr lang="en-US"/>
        </a:p>
      </dgm:t>
    </dgm:pt>
    <dgm:pt modelId="{68A49096-F293-4B73-BE41-A808A3797756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Population in servitude (e.g. taxation).</a:t>
          </a:r>
        </a:p>
      </dgm:t>
    </dgm:pt>
    <dgm:pt modelId="{C2CF5F5D-7DB9-44D3-9DB9-404D3B652923}" type="parTrans" cxnId="{A250991B-247F-48D7-9D86-8605293CA14D}">
      <dgm:prSet/>
      <dgm:spPr/>
      <dgm:t>
        <a:bodyPr/>
        <a:lstStyle/>
        <a:p>
          <a:endParaRPr lang="en-US"/>
        </a:p>
      </dgm:t>
    </dgm:pt>
    <dgm:pt modelId="{B03A8B30-581A-43EA-9A48-FE5BFAB0C9B9}" type="sibTrans" cxnId="{A250991B-247F-48D7-9D86-8605293CA14D}">
      <dgm:prSet/>
      <dgm:spPr/>
      <dgm:t>
        <a:bodyPr/>
        <a:lstStyle/>
        <a:p>
          <a:endParaRPr lang="en-US"/>
        </a:p>
      </dgm:t>
    </dgm:pt>
    <dgm:pt modelId="{39D3934F-E943-4823-BB1E-55D731FA0E4F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Land expropriation (limited concept of land ownership in many pre-colonial societies).</a:t>
          </a:r>
        </a:p>
      </dgm:t>
    </dgm:pt>
    <dgm:pt modelId="{36B23647-2016-44E1-AA4D-DD722D7B08CA}" type="parTrans" cxnId="{3288B4F7-40B7-444E-97F0-95B58986461D}">
      <dgm:prSet/>
      <dgm:spPr/>
      <dgm:t>
        <a:bodyPr/>
        <a:lstStyle/>
        <a:p>
          <a:endParaRPr lang="en-US"/>
        </a:p>
      </dgm:t>
    </dgm:pt>
    <dgm:pt modelId="{7064D06F-F050-4700-A3D8-D30454ADA0E5}" type="sibTrans" cxnId="{3288B4F7-40B7-444E-97F0-95B58986461D}">
      <dgm:prSet/>
      <dgm:spPr/>
      <dgm:t>
        <a:bodyPr/>
        <a:lstStyle/>
        <a:p>
          <a:endParaRPr lang="en-US"/>
        </a:p>
      </dgm:t>
    </dgm:pt>
    <dgm:pt modelId="{B1BEBB6A-367B-4E67-9206-1EEFB50202BA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40% of the world’s international boundaries traced by the UK and France.</a:t>
          </a:r>
        </a:p>
      </dgm:t>
    </dgm:pt>
    <dgm:pt modelId="{1F86FBB6-9428-40A9-8974-DCAB0ED4AC1C}" type="parTrans" cxnId="{2024D4D4-02EA-428B-8CBD-7EF991929413}">
      <dgm:prSet/>
      <dgm:spPr/>
      <dgm:t>
        <a:bodyPr/>
        <a:lstStyle/>
        <a:p>
          <a:endParaRPr lang="en-US"/>
        </a:p>
      </dgm:t>
    </dgm:pt>
    <dgm:pt modelId="{7F826365-C801-41DC-BDE9-E74A811E6825}" type="sibTrans" cxnId="{2024D4D4-02EA-428B-8CBD-7EF991929413}">
      <dgm:prSet/>
      <dgm:spPr/>
      <dgm:t>
        <a:bodyPr/>
        <a:lstStyle/>
        <a:p>
          <a:endParaRPr lang="en-US"/>
        </a:p>
      </dgm:t>
    </dgm:pt>
    <dgm:pt modelId="{08DEEC88-8743-4146-9E2A-91328DCA1577}" type="pres">
      <dgm:prSet presAssocID="{AD139D11-2FD4-4A3F-8487-496741F2C7C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ECB4DB-071B-4FA7-9D5E-2D6A1F10BF55}" type="pres">
      <dgm:prSet presAssocID="{21A05F22-5DA4-46FA-A7DA-02B7CFBB2375}" presName="comp" presStyleCnt="0"/>
      <dgm:spPr/>
    </dgm:pt>
    <dgm:pt modelId="{553517F5-B65F-4ABC-9BA1-BBBBB14994FE}" type="pres">
      <dgm:prSet presAssocID="{21A05F22-5DA4-46FA-A7DA-02B7CFBB2375}" presName="box" presStyleLbl="node1" presStyleIdx="0" presStyleCnt="4"/>
      <dgm:spPr/>
      <dgm:t>
        <a:bodyPr/>
        <a:lstStyle/>
        <a:p>
          <a:endParaRPr lang="en-US"/>
        </a:p>
      </dgm:t>
    </dgm:pt>
    <dgm:pt modelId="{F1957616-F105-4E81-A0CD-58C78C0D17D4}" type="pres">
      <dgm:prSet presAssocID="{21A05F22-5DA4-46FA-A7DA-02B7CFBB2375}" presName="img" presStyleLbl="fgImgPlace1" presStyleIdx="0" presStyleCnt="4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E03FF454-E709-488E-A093-7BBA683B5E92}" type="pres">
      <dgm:prSet presAssocID="{21A05F22-5DA4-46FA-A7DA-02B7CFBB2375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D5535-9E5F-4F16-B9C2-21BDB2EC370D}" type="pres">
      <dgm:prSet presAssocID="{E652C0CE-7EF5-4527-AD52-3B496A5C2108}" presName="spacer" presStyleCnt="0"/>
      <dgm:spPr/>
    </dgm:pt>
    <dgm:pt modelId="{83C73923-65EC-415F-AA8E-B9ABF6DEC444}" type="pres">
      <dgm:prSet presAssocID="{A25B6B19-E440-4697-9511-BA46D3179783}" presName="comp" presStyleCnt="0"/>
      <dgm:spPr/>
    </dgm:pt>
    <dgm:pt modelId="{0184FE54-1D00-495E-AE1E-225E41D65303}" type="pres">
      <dgm:prSet presAssocID="{A25B6B19-E440-4697-9511-BA46D3179783}" presName="box" presStyleLbl="node1" presStyleIdx="1" presStyleCnt="4"/>
      <dgm:spPr/>
      <dgm:t>
        <a:bodyPr/>
        <a:lstStyle/>
        <a:p>
          <a:endParaRPr lang="en-US"/>
        </a:p>
      </dgm:t>
    </dgm:pt>
    <dgm:pt modelId="{1ACEC28F-849E-40F5-B808-C76A50F8B54F}" type="pres">
      <dgm:prSet presAssocID="{A25B6B19-E440-4697-9511-BA46D3179783}" presName="img" presStyleLbl="fgImgPlace1" presStyleIdx="1" presStyleCnt="4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A0A65242-1999-48A4-96D5-1166484EF3E2}" type="pres">
      <dgm:prSet presAssocID="{A25B6B19-E440-4697-9511-BA46D317978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DD7FC0-9352-4C0D-9D64-0C5DCE501CC0}" type="pres">
      <dgm:prSet presAssocID="{706DB604-0B36-4EDD-88B1-D3B005BD1A11}" presName="spacer" presStyleCnt="0"/>
      <dgm:spPr/>
    </dgm:pt>
    <dgm:pt modelId="{65C97DFA-EB78-46D6-9681-DA27C162B527}" type="pres">
      <dgm:prSet presAssocID="{EDF3E437-1274-45B4-8CD8-D7EF005BD443}" presName="comp" presStyleCnt="0"/>
      <dgm:spPr/>
    </dgm:pt>
    <dgm:pt modelId="{D8E758B7-AAA4-4CBE-866D-D4116D3CEF0E}" type="pres">
      <dgm:prSet presAssocID="{EDF3E437-1274-45B4-8CD8-D7EF005BD443}" presName="box" presStyleLbl="node1" presStyleIdx="2" presStyleCnt="4"/>
      <dgm:spPr/>
      <dgm:t>
        <a:bodyPr/>
        <a:lstStyle/>
        <a:p>
          <a:endParaRPr lang="en-US"/>
        </a:p>
      </dgm:t>
    </dgm:pt>
    <dgm:pt modelId="{9FFB699C-3988-4D22-9C20-F678D7A5CF7D}" type="pres">
      <dgm:prSet presAssocID="{EDF3E437-1274-45B4-8CD8-D7EF005BD443}" presName="img" presStyleLbl="fgImgPlace1" presStyleIdx="2" presStyleCnt="4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D3F4DBB5-FF56-4F9E-B852-0647909020EB}" type="pres">
      <dgm:prSet presAssocID="{EDF3E437-1274-45B4-8CD8-D7EF005BD44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37B971-E6FD-445E-AFBE-BB5329C122C1}" type="pres">
      <dgm:prSet presAssocID="{D5E07EB4-C56F-4421-957D-BCD9E32A1CC1}" presName="spacer" presStyleCnt="0"/>
      <dgm:spPr/>
    </dgm:pt>
    <dgm:pt modelId="{0EA76E33-7F54-4804-BE06-3586287A0D05}" type="pres">
      <dgm:prSet presAssocID="{2C3D2D86-3120-475E-B73D-6F2983A65105}" presName="comp" presStyleCnt="0"/>
      <dgm:spPr/>
    </dgm:pt>
    <dgm:pt modelId="{0FCFFE3C-952D-43AD-AE1A-257F45D45EF4}" type="pres">
      <dgm:prSet presAssocID="{2C3D2D86-3120-475E-B73D-6F2983A65105}" presName="box" presStyleLbl="node1" presStyleIdx="3" presStyleCnt="4"/>
      <dgm:spPr/>
      <dgm:t>
        <a:bodyPr/>
        <a:lstStyle/>
        <a:p>
          <a:endParaRPr lang="en-US"/>
        </a:p>
      </dgm:t>
    </dgm:pt>
    <dgm:pt modelId="{1C013645-76D4-40F0-BA59-0579ECF59BB8}" type="pres">
      <dgm:prSet presAssocID="{2C3D2D86-3120-475E-B73D-6F2983A65105}" presName="img" presStyleLbl="fgImgPlace1" presStyleIdx="3" presStyleCnt="4"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559D3B30-1D32-4695-ADE0-934EC32FFD0B}" type="pres">
      <dgm:prSet presAssocID="{2C3D2D86-3120-475E-B73D-6F2983A65105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24D4D4-02EA-428B-8CBD-7EF991929413}" srcId="{2C3D2D86-3120-475E-B73D-6F2983A65105}" destId="{B1BEBB6A-367B-4E67-9206-1EEFB50202BA}" srcOrd="1" destOrd="0" parTransId="{1F86FBB6-9428-40A9-8974-DCAB0ED4AC1C}" sibTransId="{7F826365-C801-41DC-BDE9-E74A811E6825}"/>
    <dgm:cxn modelId="{476E8968-E077-40DE-A862-A4F9D31EE7CA}" srcId="{21A05F22-5DA4-46FA-A7DA-02B7CFBB2375}" destId="{332DE472-332A-4AB2-BA6F-4124DE05D995}" srcOrd="0" destOrd="0" parTransId="{9B09ADFF-64E4-443B-98BE-21A812D03AB2}" sibTransId="{0BDCF5A3-23EF-4266-A69C-3CAE26DDFECF}"/>
    <dgm:cxn modelId="{3288B4F7-40B7-444E-97F0-95B58986461D}" srcId="{A25B6B19-E440-4697-9511-BA46D3179783}" destId="{39D3934F-E943-4823-BB1E-55D731FA0E4F}" srcOrd="0" destOrd="0" parTransId="{36B23647-2016-44E1-AA4D-DD722D7B08CA}" sibTransId="{7064D06F-F050-4700-A3D8-D30454ADA0E5}"/>
    <dgm:cxn modelId="{58DAA127-7EA0-44F1-A1A7-F736A80308E4}" type="presOf" srcId="{347CDD8B-72C0-4AF0-A411-B7CFAEE90885}" destId="{0184FE54-1D00-495E-AE1E-225E41D65303}" srcOrd="0" destOrd="3" presId="urn:microsoft.com/office/officeart/2005/8/layout/vList4"/>
    <dgm:cxn modelId="{A2D0D3A0-F8F4-4D48-89AB-73205A141084}" srcId="{EDF3E437-1274-45B4-8CD8-D7EF005BD443}" destId="{7FEFF60B-9CFD-4578-BAE6-CBF5D313BE0D}" srcOrd="0" destOrd="0" parTransId="{27D3CD10-26DA-46C1-A3FD-C30EB0E5B63E}" sibTransId="{C616CD2B-8E33-428B-9BBC-2EAEDFF56368}"/>
    <dgm:cxn modelId="{F9F39323-D8F0-475D-968E-A15D957A92F5}" type="presOf" srcId="{2C3D2D86-3120-475E-B73D-6F2983A65105}" destId="{559D3B30-1D32-4695-ADE0-934EC32FFD0B}" srcOrd="1" destOrd="0" presId="urn:microsoft.com/office/officeart/2005/8/layout/vList4"/>
    <dgm:cxn modelId="{4F61B58B-9470-4B56-8FDD-DD828D4CFE36}" type="presOf" srcId="{68A49096-F293-4B73-BE41-A808A3797756}" destId="{D3F4DBB5-FF56-4F9E-B852-0647909020EB}" srcOrd="1" destOrd="2" presId="urn:microsoft.com/office/officeart/2005/8/layout/vList4"/>
    <dgm:cxn modelId="{B2152718-C3D8-4A66-B501-64486A6B65A8}" type="presOf" srcId="{9AB8AACB-69DF-4B72-A7C7-C3D3994FADA6}" destId="{0184FE54-1D00-495E-AE1E-225E41D65303}" srcOrd="0" destOrd="2" presId="urn:microsoft.com/office/officeart/2005/8/layout/vList4"/>
    <dgm:cxn modelId="{0E30F44A-B3B0-4FC3-AE38-D5A8910EFF38}" type="presOf" srcId="{21A05F22-5DA4-46FA-A7DA-02B7CFBB2375}" destId="{E03FF454-E709-488E-A093-7BBA683B5E92}" srcOrd="1" destOrd="0" presId="urn:microsoft.com/office/officeart/2005/8/layout/vList4"/>
    <dgm:cxn modelId="{20F4D1E7-CBF5-4E17-834B-9EFDE076D000}" type="presOf" srcId="{7FEFF60B-9CFD-4578-BAE6-CBF5D313BE0D}" destId="{D3F4DBB5-FF56-4F9E-B852-0647909020EB}" srcOrd="1" destOrd="1" presId="urn:microsoft.com/office/officeart/2005/8/layout/vList4"/>
    <dgm:cxn modelId="{64F869B4-CEB2-446E-A4B1-F6FE179F667C}" type="presOf" srcId="{39D3934F-E943-4823-BB1E-55D731FA0E4F}" destId="{0184FE54-1D00-495E-AE1E-225E41D65303}" srcOrd="0" destOrd="1" presId="urn:microsoft.com/office/officeart/2005/8/layout/vList4"/>
    <dgm:cxn modelId="{7819D1BE-F8B1-480D-BA15-55ED4ED4572F}" type="presOf" srcId="{26F158FC-D62A-4591-A04F-D4FDC96909C0}" destId="{E03FF454-E709-488E-A093-7BBA683B5E92}" srcOrd="1" destOrd="2" presId="urn:microsoft.com/office/officeart/2005/8/layout/vList4"/>
    <dgm:cxn modelId="{655F069C-6013-4F59-8CBE-C187B72D840F}" type="presOf" srcId="{332DE472-332A-4AB2-BA6F-4124DE05D995}" destId="{E03FF454-E709-488E-A093-7BBA683B5E92}" srcOrd="1" destOrd="1" presId="urn:microsoft.com/office/officeart/2005/8/layout/vList4"/>
    <dgm:cxn modelId="{A2327A01-1FD7-4217-9680-5739E481B950}" srcId="{AD139D11-2FD4-4A3F-8487-496741F2C7C8}" destId="{2C3D2D86-3120-475E-B73D-6F2983A65105}" srcOrd="3" destOrd="0" parTransId="{BD9C45B2-2494-4909-A929-965517AD0515}" sibTransId="{AF1D1602-AE99-41F9-A028-E7DC98404C00}"/>
    <dgm:cxn modelId="{52AFFA2A-D8C5-472E-999A-95AEB7A2B064}" srcId="{AD139D11-2FD4-4A3F-8487-496741F2C7C8}" destId="{A25B6B19-E440-4697-9511-BA46D3179783}" srcOrd="1" destOrd="0" parTransId="{528E7B5E-D948-4699-9959-1EE28AF3402A}" sibTransId="{706DB604-0B36-4EDD-88B1-D3B005BD1A11}"/>
    <dgm:cxn modelId="{9E160C50-F5A0-41BA-B10B-694C77F0DFD2}" type="presOf" srcId="{39D3934F-E943-4823-BB1E-55D731FA0E4F}" destId="{A0A65242-1999-48A4-96D5-1166484EF3E2}" srcOrd="1" destOrd="1" presId="urn:microsoft.com/office/officeart/2005/8/layout/vList4"/>
    <dgm:cxn modelId="{66B367DF-43DC-47C4-AFEB-FA315AB92D1D}" type="presOf" srcId="{B1BEBB6A-367B-4E67-9206-1EEFB50202BA}" destId="{559D3B30-1D32-4695-ADE0-934EC32FFD0B}" srcOrd="1" destOrd="2" presId="urn:microsoft.com/office/officeart/2005/8/layout/vList4"/>
    <dgm:cxn modelId="{B534E7F7-DEE6-4328-A8BC-3B47F9BAB71C}" type="presOf" srcId="{347CDD8B-72C0-4AF0-A411-B7CFAEE90885}" destId="{A0A65242-1999-48A4-96D5-1166484EF3E2}" srcOrd="1" destOrd="3" presId="urn:microsoft.com/office/officeart/2005/8/layout/vList4"/>
    <dgm:cxn modelId="{E4B425E1-EBAF-4C1A-9D25-B58EF9114935}" srcId="{A25B6B19-E440-4697-9511-BA46D3179783}" destId="{9AB8AACB-69DF-4B72-A7C7-C3D3994FADA6}" srcOrd="1" destOrd="0" parTransId="{709AE822-2C86-4687-B380-F0F2F96417F9}" sibTransId="{B444C36F-CA7A-45EF-BD24-DB8E69619CE1}"/>
    <dgm:cxn modelId="{7642A5A9-BA55-4241-8A7D-42A04B2C3782}" type="presOf" srcId="{7FEFF60B-9CFD-4578-BAE6-CBF5D313BE0D}" destId="{D8E758B7-AAA4-4CBE-866D-D4116D3CEF0E}" srcOrd="0" destOrd="1" presId="urn:microsoft.com/office/officeart/2005/8/layout/vList4"/>
    <dgm:cxn modelId="{042E1072-B339-4B8A-994D-BC911663731F}" type="presOf" srcId="{B1BEBB6A-367B-4E67-9206-1EEFB50202BA}" destId="{0FCFFE3C-952D-43AD-AE1A-257F45D45EF4}" srcOrd="0" destOrd="2" presId="urn:microsoft.com/office/officeart/2005/8/layout/vList4"/>
    <dgm:cxn modelId="{5B5FDA09-B2B4-49CE-B8E9-A9D0AAE2CB5F}" type="presOf" srcId="{9AB8AACB-69DF-4B72-A7C7-C3D3994FADA6}" destId="{A0A65242-1999-48A4-96D5-1166484EF3E2}" srcOrd="1" destOrd="2" presId="urn:microsoft.com/office/officeart/2005/8/layout/vList4"/>
    <dgm:cxn modelId="{6529519E-7920-420D-9B3E-81831AB5F460}" type="presOf" srcId="{AD139D11-2FD4-4A3F-8487-496741F2C7C8}" destId="{08DEEC88-8743-4146-9E2A-91328DCA1577}" srcOrd="0" destOrd="0" presId="urn:microsoft.com/office/officeart/2005/8/layout/vList4"/>
    <dgm:cxn modelId="{BDB60948-DC6F-4635-83FA-372C089AA48F}" type="presOf" srcId="{21A05F22-5DA4-46FA-A7DA-02B7CFBB2375}" destId="{553517F5-B65F-4ABC-9BA1-BBBBB14994FE}" srcOrd="0" destOrd="0" presId="urn:microsoft.com/office/officeart/2005/8/layout/vList4"/>
    <dgm:cxn modelId="{6DA0AE63-B19D-49BE-9B0C-0F98BDE8A1B0}" type="presOf" srcId="{A25B6B19-E440-4697-9511-BA46D3179783}" destId="{A0A65242-1999-48A4-96D5-1166484EF3E2}" srcOrd="1" destOrd="0" presId="urn:microsoft.com/office/officeart/2005/8/layout/vList4"/>
    <dgm:cxn modelId="{068A8C08-4C38-4AD3-846C-1BAB4898A353}" type="presOf" srcId="{2C3D2D86-3120-475E-B73D-6F2983A65105}" destId="{0FCFFE3C-952D-43AD-AE1A-257F45D45EF4}" srcOrd="0" destOrd="0" presId="urn:microsoft.com/office/officeart/2005/8/layout/vList4"/>
    <dgm:cxn modelId="{439AA13F-C08E-4013-AA9B-6543BD9B99CC}" type="presOf" srcId="{26F158FC-D62A-4591-A04F-D4FDC96909C0}" destId="{553517F5-B65F-4ABC-9BA1-BBBBB14994FE}" srcOrd="0" destOrd="2" presId="urn:microsoft.com/office/officeart/2005/8/layout/vList4"/>
    <dgm:cxn modelId="{517C7944-B7D0-4139-96F0-4703FC57499D}" type="presOf" srcId="{68A49096-F293-4B73-BE41-A808A3797756}" destId="{D8E758B7-AAA4-4CBE-866D-D4116D3CEF0E}" srcOrd="0" destOrd="2" presId="urn:microsoft.com/office/officeart/2005/8/layout/vList4"/>
    <dgm:cxn modelId="{B1BA99B5-7D14-4593-B1A4-311FEAB767AE}" type="presOf" srcId="{DFADF1C2-6D63-43C0-A1A0-164966000BDE}" destId="{559D3B30-1D32-4695-ADE0-934EC32FFD0B}" srcOrd="1" destOrd="1" presId="urn:microsoft.com/office/officeart/2005/8/layout/vList4"/>
    <dgm:cxn modelId="{F11A1D97-7E69-4315-B1D8-C0179D30F6AA}" type="presOf" srcId="{EDF3E437-1274-45B4-8CD8-D7EF005BD443}" destId="{D8E758B7-AAA4-4CBE-866D-D4116D3CEF0E}" srcOrd="0" destOrd="0" presId="urn:microsoft.com/office/officeart/2005/8/layout/vList4"/>
    <dgm:cxn modelId="{894F5852-0286-4934-8B10-52CC67E83938}" srcId="{A25B6B19-E440-4697-9511-BA46D3179783}" destId="{347CDD8B-72C0-4AF0-A411-B7CFAEE90885}" srcOrd="2" destOrd="0" parTransId="{9E537FA4-C08B-46B9-8A2A-A2C1FEAAD2F7}" sibTransId="{D2682C56-C2F5-4119-8552-0EE43E4F2822}"/>
    <dgm:cxn modelId="{9930BCCB-1C86-47D9-BA95-6E57F37F1ACF}" srcId="{21A05F22-5DA4-46FA-A7DA-02B7CFBB2375}" destId="{26F158FC-D62A-4591-A04F-D4FDC96909C0}" srcOrd="1" destOrd="0" parTransId="{F65E90FD-BBD3-4183-90CA-D89465074090}" sibTransId="{8619BF60-2600-430E-87EE-6FAAD000B63C}"/>
    <dgm:cxn modelId="{08B1095B-DDAF-485B-9CB7-6A8F2D637965}" srcId="{AD139D11-2FD4-4A3F-8487-496741F2C7C8}" destId="{21A05F22-5DA4-46FA-A7DA-02B7CFBB2375}" srcOrd="0" destOrd="0" parTransId="{46D87C6F-62C7-4A43-9D21-E2AA2C3CA3C9}" sibTransId="{E652C0CE-7EF5-4527-AD52-3B496A5C2108}"/>
    <dgm:cxn modelId="{A250991B-247F-48D7-9D86-8605293CA14D}" srcId="{EDF3E437-1274-45B4-8CD8-D7EF005BD443}" destId="{68A49096-F293-4B73-BE41-A808A3797756}" srcOrd="1" destOrd="0" parTransId="{C2CF5F5D-7DB9-44D3-9DB9-404D3B652923}" sibTransId="{B03A8B30-581A-43EA-9A48-FE5BFAB0C9B9}"/>
    <dgm:cxn modelId="{CB271F6C-CEBF-4442-8609-2E2D551E925F}" type="presOf" srcId="{A25B6B19-E440-4697-9511-BA46D3179783}" destId="{0184FE54-1D00-495E-AE1E-225E41D65303}" srcOrd="0" destOrd="0" presId="urn:microsoft.com/office/officeart/2005/8/layout/vList4"/>
    <dgm:cxn modelId="{25657684-7EB6-4E69-8769-0EF9410F2E5C}" srcId="{AD139D11-2FD4-4A3F-8487-496741F2C7C8}" destId="{EDF3E437-1274-45B4-8CD8-D7EF005BD443}" srcOrd="2" destOrd="0" parTransId="{1DFB3BAD-F680-4AEC-9247-20AC153701E9}" sibTransId="{D5E07EB4-C56F-4421-957D-BCD9E32A1CC1}"/>
    <dgm:cxn modelId="{5DA68208-8758-4999-B2AC-3EA85774F455}" type="presOf" srcId="{EDF3E437-1274-45B4-8CD8-D7EF005BD443}" destId="{D3F4DBB5-FF56-4F9E-B852-0647909020EB}" srcOrd="1" destOrd="0" presId="urn:microsoft.com/office/officeart/2005/8/layout/vList4"/>
    <dgm:cxn modelId="{3F8D2C36-D385-4E63-84E5-E07A7630A479}" srcId="{2C3D2D86-3120-475E-B73D-6F2983A65105}" destId="{DFADF1C2-6D63-43C0-A1A0-164966000BDE}" srcOrd="0" destOrd="0" parTransId="{D5B42454-C756-4CE4-9028-637CA5F5A5FD}" sibTransId="{C5CB3CE3-3BA6-45A0-981E-918572B18580}"/>
    <dgm:cxn modelId="{70501B7A-B1EA-431B-BAD4-04A717647897}" type="presOf" srcId="{332DE472-332A-4AB2-BA6F-4124DE05D995}" destId="{553517F5-B65F-4ABC-9BA1-BBBBB14994FE}" srcOrd="0" destOrd="1" presId="urn:microsoft.com/office/officeart/2005/8/layout/vList4"/>
    <dgm:cxn modelId="{F68599C1-D417-4EF7-ADA5-EC7CA7785D6D}" type="presOf" srcId="{DFADF1C2-6D63-43C0-A1A0-164966000BDE}" destId="{0FCFFE3C-952D-43AD-AE1A-257F45D45EF4}" srcOrd="0" destOrd="1" presId="urn:microsoft.com/office/officeart/2005/8/layout/vList4"/>
    <dgm:cxn modelId="{3640EE90-37FA-45E1-B4C0-A22678788746}" type="presParOf" srcId="{08DEEC88-8743-4146-9E2A-91328DCA1577}" destId="{C0ECB4DB-071B-4FA7-9D5E-2D6A1F10BF55}" srcOrd="0" destOrd="0" presId="urn:microsoft.com/office/officeart/2005/8/layout/vList4"/>
    <dgm:cxn modelId="{8EB5ED9B-16F9-431C-BF5F-958B5F33A113}" type="presParOf" srcId="{C0ECB4DB-071B-4FA7-9D5E-2D6A1F10BF55}" destId="{553517F5-B65F-4ABC-9BA1-BBBBB14994FE}" srcOrd="0" destOrd="0" presId="urn:microsoft.com/office/officeart/2005/8/layout/vList4"/>
    <dgm:cxn modelId="{1E989355-21E7-41FB-B254-9584BAAEBFB0}" type="presParOf" srcId="{C0ECB4DB-071B-4FA7-9D5E-2D6A1F10BF55}" destId="{F1957616-F105-4E81-A0CD-58C78C0D17D4}" srcOrd="1" destOrd="0" presId="urn:microsoft.com/office/officeart/2005/8/layout/vList4"/>
    <dgm:cxn modelId="{78E18C9C-D9E7-4AA2-82FD-640DBFE14831}" type="presParOf" srcId="{C0ECB4DB-071B-4FA7-9D5E-2D6A1F10BF55}" destId="{E03FF454-E709-488E-A093-7BBA683B5E92}" srcOrd="2" destOrd="0" presId="urn:microsoft.com/office/officeart/2005/8/layout/vList4"/>
    <dgm:cxn modelId="{482A6F69-52D1-499F-B07C-0E26D23D1D3A}" type="presParOf" srcId="{08DEEC88-8743-4146-9E2A-91328DCA1577}" destId="{599D5535-9E5F-4F16-B9C2-21BDB2EC370D}" srcOrd="1" destOrd="0" presId="urn:microsoft.com/office/officeart/2005/8/layout/vList4"/>
    <dgm:cxn modelId="{27A0AC1B-C7CB-4DF0-B1CB-CB609A5821B2}" type="presParOf" srcId="{08DEEC88-8743-4146-9E2A-91328DCA1577}" destId="{83C73923-65EC-415F-AA8E-B9ABF6DEC444}" srcOrd="2" destOrd="0" presId="urn:microsoft.com/office/officeart/2005/8/layout/vList4"/>
    <dgm:cxn modelId="{A4796038-9A90-4FA2-BF2B-0030E5020BDE}" type="presParOf" srcId="{83C73923-65EC-415F-AA8E-B9ABF6DEC444}" destId="{0184FE54-1D00-495E-AE1E-225E41D65303}" srcOrd="0" destOrd="0" presId="urn:microsoft.com/office/officeart/2005/8/layout/vList4"/>
    <dgm:cxn modelId="{2B6D77EA-AB84-4508-B7DB-F8B6EC348504}" type="presParOf" srcId="{83C73923-65EC-415F-AA8E-B9ABF6DEC444}" destId="{1ACEC28F-849E-40F5-B808-C76A50F8B54F}" srcOrd="1" destOrd="0" presId="urn:microsoft.com/office/officeart/2005/8/layout/vList4"/>
    <dgm:cxn modelId="{48D8885B-19C2-4728-9BED-02AFCB48F811}" type="presParOf" srcId="{83C73923-65EC-415F-AA8E-B9ABF6DEC444}" destId="{A0A65242-1999-48A4-96D5-1166484EF3E2}" srcOrd="2" destOrd="0" presId="urn:microsoft.com/office/officeart/2005/8/layout/vList4"/>
    <dgm:cxn modelId="{7F5771E6-07A7-4DD6-AB34-A566424CFAA8}" type="presParOf" srcId="{08DEEC88-8743-4146-9E2A-91328DCA1577}" destId="{BCDD7FC0-9352-4C0D-9D64-0C5DCE501CC0}" srcOrd="3" destOrd="0" presId="urn:microsoft.com/office/officeart/2005/8/layout/vList4"/>
    <dgm:cxn modelId="{2722AEB0-F1BA-4F7B-96CD-987CF0364E8C}" type="presParOf" srcId="{08DEEC88-8743-4146-9E2A-91328DCA1577}" destId="{65C97DFA-EB78-46D6-9681-DA27C162B527}" srcOrd="4" destOrd="0" presId="urn:microsoft.com/office/officeart/2005/8/layout/vList4"/>
    <dgm:cxn modelId="{CDE04AD8-6FBC-4149-B305-D8604362F3FB}" type="presParOf" srcId="{65C97DFA-EB78-46D6-9681-DA27C162B527}" destId="{D8E758B7-AAA4-4CBE-866D-D4116D3CEF0E}" srcOrd="0" destOrd="0" presId="urn:microsoft.com/office/officeart/2005/8/layout/vList4"/>
    <dgm:cxn modelId="{A6507EE5-4390-4EA5-A9D7-19B02CF0D4AF}" type="presParOf" srcId="{65C97DFA-EB78-46D6-9681-DA27C162B527}" destId="{9FFB699C-3988-4D22-9C20-F678D7A5CF7D}" srcOrd="1" destOrd="0" presId="urn:microsoft.com/office/officeart/2005/8/layout/vList4"/>
    <dgm:cxn modelId="{7D3BE8C0-4CF1-4509-AE7A-B447A317AF38}" type="presParOf" srcId="{65C97DFA-EB78-46D6-9681-DA27C162B527}" destId="{D3F4DBB5-FF56-4F9E-B852-0647909020EB}" srcOrd="2" destOrd="0" presId="urn:microsoft.com/office/officeart/2005/8/layout/vList4"/>
    <dgm:cxn modelId="{206726F6-1662-4A33-A376-E62C08C2A21C}" type="presParOf" srcId="{08DEEC88-8743-4146-9E2A-91328DCA1577}" destId="{B737B971-E6FD-445E-AFBE-BB5329C122C1}" srcOrd="5" destOrd="0" presId="urn:microsoft.com/office/officeart/2005/8/layout/vList4"/>
    <dgm:cxn modelId="{1AE0E11E-A00F-4EF6-8A3D-9E2CE038D712}" type="presParOf" srcId="{08DEEC88-8743-4146-9E2A-91328DCA1577}" destId="{0EA76E33-7F54-4804-BE06-3586287A0D05}" srcOrd="6" destOrd="0" presId="urn:microsoft.com/office/officeart/2005/8/layout/vList4"/>
    <dgm:cxn modelId="{CE28F4AD-DEF2-46FB-BA3F-4C070B88B16B}" type="presParOf" srcId="{0EA76E33-7F54-4804-BE06-3586287A0D05}" destId="{0FCFFE3C-952D-43AD-AE1A-257F45D45EF4}" srcOrd="0" destOrd="0" presId="urn:microsoft.com/office/officeart/2005/8/layout/vList4"/>
    <dgm:cxn modelId="{04E49282-1857-449A-9C0A-F2D01B46AD03}" type="presParOf" srcId="{0EA76E33-7F54-4804-BE06-3586287A0D05}" destId="{1C013645-76D4-40F0-BA59-0579ECF59BB8}" srcOrd="1" destOrd="0" presId="urn:microsoft.com/office/officeart/2005/8/layout/vList4"/>
    <dgm:cxn modelId="{2474F876-D6E4-42BA-9355-AEDA8E845B87}" type="presParOf" srcId="{0EA76E33-7F54-4804-BE06-3586287A0D05}" destId="{559D3B30-1D32-4695-ADE0-934EC32FFD0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406E6-82BC-4FFA-86A8-305D97319957}">
      <dsp:nvSpPr>
        <dsp:cNvPr id="0" name=""/>
        <dsp:cNvSpPr/>
      </dsp:nvSpPr>
      <dsp:spPr>
        <a:xfrm>
          <a:off x="0" y="0"/>
          <a:ext cx="10189620" cy="238101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97FB7-ABA6-46B1-A5BF-B2DDF381BC12}">
      <dsp:nvSpPr>
        <dsp:cNvPr id="0" name=""/>
        <dsp:cNvSpPr/>
      </dsp:nvSpPr>
      <dsp:spPr>
        <a:xfrm>
          <a:off x="305688" y="317468"/>
          <a:ext cx="2993200" cy="17460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E1E5F-7945-4E09-98FC-409DA37BA526}">
      <dsp:nvSpPr>
        <dsp:cNvPr id="0" name=""/>
        <dsp:cNvSpPr/>
      </dsp:nvSpPr>
      <dsp:spPr>
        <a:xfrm rot="10800000">
          <a:off x="305688" y="2381012"/>
          <a:ext cx="2993200" cy="29101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Nation-State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Treaty of Westphalia (1648); temporal authority of the state.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Promotion of national wealth and power.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Wealth measured by the amount of bullion (gold or silver).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Projection of national sea power to control foreign markets.</a:t>
          </a:r>
        </a:p>
      </dsp:txBody>
      <dsp:txXfrm rot="10800000">
        <a:off x="395184" y="2381012"/>
        <a:ext cx="2814208" cy="2820629"/>
      </dsp:txXfrm>
    </dsp:sp>
    <dsp:sp modelId="{5C2CE50C-E2D5-4AF4-B6E1-462C8417625B}">
      <dsp:nvSpPr>
        <dsp:cNvPr id="0" name=""/>
        <dsp:cNvSpPr/>
      </dsp:nvSpPr>
      <dsp:spPr>
        <a:xfrm>
          <a:off x="3598209" y="317468"/>
          <a:ext cx="2993200" cy="17460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B39F9-0637-4108-B4C2-A4AEF823DC6A}">
      <dsp:nvSpPr>
        <dsp:cNvPr id="0" name=""/>
        <dsp:cNvSpPr/>
      </dsp:nvSpPr>
      <dsp:spPr>
        <a:xfrm rot="10800000">
          <a:off x="3598209" y="2381012"/>
          <a:ext cx="2993200" cy="29101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Unequal Trade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Rise of merchants, markets and fairs.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Encourage domestic production and exports, discourage imports.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Discovery and setting of new markets through colonization.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Setting of the first multinational corporations.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Positive trade balance with other countries under control (zero sum game).</a:t>
          </a:r>
        </a:p>
      </dsp:txBody>
      <dsp:txXfrm rot="10800000">
        <a:off x="3687705" y="2381012"/>
        <a:ext cx="2814208" cy="2820629"/>
      </dsp:txXfrm>
    </dsp:sp>
    <dsp:sp modelId="{90F2E651-77DA-460E-AC0E-96079BD5E26C}">
      <dsp:nvSpPr>
        <dsp:cNvPr id="0" name=""/>
        <dsp:cNvSpPr/>
      </dsp:nvSpPr>
      <dsp:spPr>
        <a:xfrm>
          <a:off x="6890730" y="317468"/>
          <a:ext cx="2993200" cy="17460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AD479-E5D3-4C97-9BD9-28FDB17B783B}">
      <dsp:nvSpPr>
        <dsp:cNvPr id="0" name=""/>
        <dsp:cNvSpPr/>
      </dsp:nvSpPr>
      <dsp:spPr>
        <a:xfrm rot="10800000">
          <a:off x="6890730" y="2381012"/>
          <a:ext cx="2993200" cy="29101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Techniques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Gunpowder and artillery.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Improvements in navigation, maritime shipping and transport.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Moveable type (mass production and marketing of books).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Mechanical clocks, instruments, increased skills of craftsmen.</a:t>
          </a:r>
        </a:p>
      </dsp:txBody>
      <dsp:txXfrm rot="10800000">
        <a:off x="6980226" y="2381012"/>
        <a:ext cx="2814208" cy="28206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37B93-6355-442C-A093-78E685F1D37C}">
      <dsp:nvSpPr>
        <dsp:cNvPr id="0" name=""/>
        <dsp:cNvSpPr/>
      </dsp:nvSpPr>
      <dsp:spPr>
        <a:xfrm>
          <a:off x="0" y="0"/>
          <a:ext cx="8245475" cy="165348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Competition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Political fragmentation (monarchies and republics).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Divided into competing corporate entities (early multinationals).</a:t>
          </a:r>
        </a:p>
      </dsp:txBody>
      <dsp:txXfrm>
        <a:off x="1814443" y="0"/>
        <a:ext cx="6431031" cy="1653480"/>
      </dsp:txXfrm>
    </dsp:sp>
    <dsp:sp modelId="{952DD113-9605-4CB1-8EC4-960FECEC4AC1}">
      <dsp:nvSpPr>
        <dsp:cNvPr id="0" name=""/>
        <dsp:cNvSpPr/>
      </dsp:nvSpPr>
      <dsp:spPr>
        <a:xfrm>
          <a:off x="165348" y="165348"/>
          <a:ext cx="1649095" cy="13227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B8AE12-0803-41E7-A4AA-2CB29829180C}">
      <dsp:nvSpPr>
        <dsp:cNvPr id="0" name=""/>
        <dsp:cNvSpPr/>
      </dsp:nvSpPr>
      <dsp:spPr>
        <a:xfrm>
          <a:off x="0" y="1818828"/>
          <a:ext cx="8245475" cy="165348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The Scientific Revolution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17</a:t>
          </a:r>
          <a:r>
            <a:rPr lang="en-US" sz="2100" kern="1200" baseline="30000" dirty="0"/>
            <a:t>th</a:t>
          </a:r>
          <a:r>
            <a:rPr lang="en-US" sz="2100" kern="1200" dirty="0"/>
            <a:t> century breakthroughs in mathematics, astronomy, physics, chemistry and biology (Age of Enlightenment).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The scientific method.</a:t>
          </a:r>
        </a:p>
      </dsp:txBody>
      <dsp:txXfrm>
        <a:off x="1814443" y="1818828"/>
        <a:ext cx="6431031" cy="1653480"/>
      </dsp:txXfrm>
    </dsp:sp>
    <dsp:sp modelId="{4E074B23-ED24-44F0-BA6A-A2451E0AD92F}">
      <dsp:nvSpPr>
        <dsp:cNvPr id="0" name=""/>
        <dsp:cNvSpPr/>
      </dsp:nvSpPr>
      <dsp:spPr>
        <a:xfrm>
          <a:off x="165348" y="1984176"/>
          <a:ext cx="1649095" cy="13227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D8A51-1C7D-4790-9EEC-14E668186163}">
      <dsp:nvSpPr>
        <dsp:cNvPr id="0" name=""/>
        <dsp:cNvSpPr/>
      </dsp:nvSpPr>
      <dsp:spPr>
        <a:xfrm>
          <a:off x="0" y="3637657"/>
          <a:ext cx="8245475" cy="165348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The Rule of Law and Representative Government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Individualism and freedom.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Private property rights.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Representation of property owners in elected legislatures.</a:t>
          </a:r>
        </a:p>
      </dsp:txBody>
      <dsp:txXfrm>
        <a:off x="1814443" y="3637657"/>
        <a:ext cx="6431031" cy="1653480"/>
      </dsp:txXfrm>
    </dsp:sp>
    <dsp:sp modelId="{81C2371C-7EED-4DBB-9024-F84F5327F2C5}">
      <dsp:nvSpPr>
        <dsp:cNvPr id="0" name=""/>
        <dsp:cNvSpPr/>
      </dsp:nvSpPr>
      <dsp:spPr>
        <a:xfrm>
          <a:off x="165348" y="3803005"/>
          <a:ext cx="1649095" cy="13227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37B93-6355-442C-A093-78E685F1D37C}">
      <dsp:nvSpPr>
        <dsp:cNvPr id="0" name=""/>
        <dsp:cNvSpPr/>
      </dsp:nvSpPr>
      <dsp:spPr>
        <a:xfrm>
          <a:off x="0" y="0"/>
          <a:ext cx="8245475" cy="165348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Modern Medicine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/>
            <a:t>Breakthroughs in health care (19</a:t>
          </a:r>
          <a:r>
            <a:rPr lang="en-US" sz="1700" kern="1200" baseline="30000"/>
            <a:t>th</a:t>
          </a:r>
          <a:r>
            <a:rPr lang="en-US" sz="1700" kern="1200"/>
            <a:t> and 20</a:t>
          </a:r>
          <a:r>
            <a:rPr lang="en-US" sz="1700" kern="1200" baseline="30000"/>
            <a:t>th</a:t>
          </a:r>
          <a:r>
            <a:rPr lang="en-US" sz="1700" kern="1200"/>
            <a:t> centuries).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Decline in death rates and increase in life expectancy.</a:t>
          </a:r>
        </a:p>
      </dsp:txBody>
      <dsp:txXfrm>
        <a:off x="1814443" y="0"/>
        <a:ext cx="6431031" cy="1653480"/>
      </dsp:txXfrm>
    </dsp:sp>
    <dsp:sp modelId="{952DD113-9605-4CB1-8EC4-960FECEC4AC1}">
      <dsp:nvSpPr>
        <dsp:cNvPr id="0" name=""/>
        <dsp:cNvSpPr/>
      </dsp:nvSpPr>
      <dsp:spPr>
        <a:xfrm>
          <a:off x="165348" y="165348"/>
          <a:ext cx="1649095" cy="13227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B8AE12-0803-41E7-A4AA-2CB29829180C}">
      <dsp:nvSpPr>
        <dsp:cNvPr id="0" name=""/>
        <dsp:cNvSpPr/>
      </dsp:nvSpPr>
      <dsp:spPr>
        <a:xfrm>
          <a:off x="0" y="1818828"/>
          <a:ext cx="8245475" cy="165348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Capitalism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Supply of productivity-enhancing technologies.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Demand for more, better, and cheaper goods.</a:t>
          </a:r>
        </a:p>
      </dsp:txBody>
      <dsp:txXfrm>
        <a:off x="1814443" y="1818828"/>
        <a:ext cx="6431031" cy="1653480"/>
      </dsp:txXfrm>
    </dsp:sp>
    <dsp:sp modelId="{4E074B23-ED24-44F0-BA6A-A2451E0AD92F}">
      <dsp:nvSpPr>
        <dsp:cNvPr id="0" name=""/>
        <dsp:cNvSpPr/>
      </dsp:nvSpPr>
      <dsp:spPr>
        <a:xfrm>
          <a:off x="165348" y="1984176"/>
          <a:ext cx="1649095" cy="13227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D8A51-1C7D-4790-9EEC-14E668186163}">
      <dsp:nvSpPr>
        <dsp:cNvPr id="0" name=""/>
        <dsp:cNvSpPr/>
      </dsp:nvSpPr>
      <dsp:spPr>
        <a:xfrm>
          <a:off x="0" y="3637657"/>
          <a:ext cx="8245475" cy="165348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Work Ethic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Combine more extensive and intensive use of labor.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Clearly defined work schedules.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Higher savings rates; sustained capital accumulation.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kern="1200" dirty="0"/>
        </a:p>
      </dsp:txBody>
      <dsp:txXfrm>
        <a:off x="1814443" y="3637657"/>
        <a:ext cx="6431031" cy="1653480"/>
      </dsp:txXfrm>
    </dsp:sp>
    <dsp:sp modelId="{81C2371C-7EED-4DBB-9024-F84F5327F2C5}">
      <dsp:nvSpPr>
        <dsp:cNvPr id="0" name=""/>
        <dsp:cNvSpPr/>
      </dsp:nvSpPr>
      <dsp:spPr>
        <a:xfrm>
          <a:off x="165348" y="3803005"/>
          <a:ext cx="1649095" cy="13227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12B97-E5B8-4764-B5AF-C84505753533}">
      <dsp:nvSpPr>
        <dsp:cNvPr id="0" name=""/>
        <dsp:cNvSpPr/>
      </dsp:nvSpPr>
      <dsp:spPr>
        <a:xfrm>
          <a:off x="0" y="0"/>
          <a:ext cx="8245475" cy="165348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Geographical Setting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/>
            <a:t>Availability of coal and iron resources.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/>
            <a:t>Island setting: access to commerce, short inland distances.</a:t>
          </a:r>
        </a:p>
      </dsp:txBody>
      <dsp:txXfrm>
        <a:off x="1814443" y="0"/>
        <a:ext cx="6431031" cy="1653480"/>
      </dsp:txXfrm>
    </dsp:sp>
    <dsp:sp modelId="{4F3A72D3-CF73-4D2B-AFA3-8131DBB882E3}">
      <dsp:nvSpPr>
        <dsp:cNvPr id="0" name=""/>
        <dsp:cNvSpPr/>
      </dsp:nvSpPr>
      <dsp:spPr>
        <a:xfrm>
          <a:off x="165348" y="165348"/>
          <a:ext cx="1649095" cy="13227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92EBB-086A-4E8F-820F-3E73135A538D}">
      <dsp:nvSpPr>
        <dsp:cNvPr id="0" name=""/>
        <dsp:cNvSpPr/>
      </dsp:nvSpPr>
      <dsp:spPr>
        <a:xfrm>
          <a:off x="0" y="1818828"/>
          <a:ext cx="8245475" cy="165348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Demographic changes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/>
            <a:t>Population growth and urbanization.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/>
            <a:t>High wage economy inciting mechanization.</a:t>
          </a:r>
        </a:p>
      </dsp:txBody>
      <dsp:txXfrm>
        <a:off x="1814443" y="1818828"/>
        <a:ext cx="6431031" cy="1653480"/>
      </dsp:txXfrm>
    </dsp:sp>
    <dsp:sp modelId="{71CADB22-B23B-4D00-B815-5BEFC067D252}">
      <dsp:nvSpPr>
        <dsp:cNvPr id="0" name=""/>
        <dsp:cNvSpPr/>
      </dsp:nvSpPr>
      <dsp:spPr>
        <a:xfrm>
          <a:off x="165348" y="1984176"/>
          <a:ext cx="1649095" cy="13227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0A3AF-F6EB-49AA-A58D-2D241064F849}">
      <dsp:nvSpPr>
        <dsp:cNvPr id="0" name=""/>
        <dsp:cNvSpPr/>
      </dsp:nvSpPr>
      <dsp:spPr>
        <a:xfrm>
          <a:off x="0" y="3637657"/>
          <a:ext cx="8245475" cy="165348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Availability of capital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/>
            <a:t>Colonial empire as a source of surplus.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/>
            <a:t>Commercial activities to funnel capital surplus.</a:t>
          </a:r>
        </a:p>
      </dsp:txBody>
      <dsp:txXfrm>
        <a:off x="1814443" y="3637657"/>
        <a:ext cx="6431031" cy="1653480"/>
      </dsp:txXfrm>
    </dsp:sp>
    <dsp:sp modelId="{D9472000-315C-4D88-9396-2FEB08F95A59}">
      <dsp:nvSpPr>
        <dsp:cNvPr id="0" name=""/>
        <dsp:cNvSpPr/>
      </dsp:nvSpPr>
      <dsp:spPr>
        <a:xfrm>
          <a:off x="165348" y="3803005"/>
          <a:ext cx="1649095" cy="13227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3517F5-B65F-4ABC-9BA1-BBBBB14994FE}">
      <dsp:nvSpPr>
        <dsp:cNvPr id="0" name=""/>
        <dsp:cNvSpPr/>
      </dsp:nvSpPr>
      <dsp:spPr>
        <a:xfrm>
          <a:off x="0" y="0"/>
          <a:ext cx="10993438" cy="1229776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Demographic impact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Forced long distance </a:t>
          </a:r>
          <a:r>
            <a:rPr lang="en-US" sz="1600" kern="1200" dirty="0"/>
            <a:t>migration through slavery (Africa) or contract workers (Southeast Asia).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Some indigenous population decimated because of diseases (e.g. smallpox), wars and relocations.</a:t>
          </a:r>
        </a:p>
      </dsp:txBody>
      <dsp:txXfrm>
        <a:off x="2321665" y="0"/>
        <a:ext cx="8671772" cy="1229776"/>
      </dsp:txXfrm>
    </dsp:sp>
    <dsp:sp modelId="{F1957616-F105-4E81-A0CD-58C78C0D17D4}">
      <dsp:nvSpPr>
        <dsp:cNvPr id="0" name=""/>
        <dsp:cNvSpPr/>
      </dsp:nvSpPr>
      <dsp:spPr>
        <a:xfrm>
          <a:off x="122977" y="122977"/>
          <a:ext cx="2198687" cy="9838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4FE54-1D00-495E-AE1E-225E41D65303}">
      <dsp:nvSpPr>
        <dsp:cNvPr id="0" name=""/>
        <dsp:cNvSpPr/>
      </dsp:nvSpPr>
      <dsp:spPr>
        <a:xfrm>
          <a:off x="0" y="1352753"/>
          <a:ext cx="10993438" cy="1229776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Economic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Land expropriation (limited concept of land ownership in many pre-colonial societies).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Export-oriented plantations (sugar, cotton, tea, coffee, fruits, rubber, tobacco, etc.).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Economic dependency; Suppressing industrialization.</a:t>
          </a:r>
        </a:p>
      </dsp:txBody>
      <dsp:txXfrm>
        <a:off x="2321665" y="1352753"/>
        <a:ext cx="8671772" cy="1229776"/>
      </dsp:txXfrm>
    </dsp:sp>
    <dsp:sp modelId="{1ACEC28F-849E-40F5-B808-C76A50F8B54F}">
      <dsp:nvSpPr>
        <dsp:cNvPr id="0" name=""/>
        <dsp:cNvSpPr/>
      </dsp:nvSpPr>
      <dsp:spPr>
        <a:xfrm>
          <a:off x="122977" y="1475731"/>
          <a:ext cx="2198687" cy="9838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758B7-AAA4-4CBE-866D-D4116D3CEF0E}">
      <dsp:nvSpPr>
        <dsp:cNvPr id="0" name=""/>
        <dsp:cNvSpPr/>
      </dsp:nvSpPr>
      <dsp:spPr>
        <a:xfrm>
          <a:off x="0" y="2705507"/>
          <a:ext cx="10993438" cy="1229776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Dual society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Concentration of power and wealth in a ruling elite class (sometimes a minority).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Population in servitude (e.g. taxation).</a:t>
          </a:r>
        </a:p>
      </dsp:txBody>
      <dsp:txXfrm>
        <a:off x="2321665" y="2705507"/>
        <a:ext cx="8671772" cy="1229776"/>
      </dsp:txXfrm>
    </dsp:sp>
    <dsp:sp modelId="{9FFB699C-3988-4D22-9C20-F678D7A5CF7D}">
      <dsp:nvSpPr>
        <dsp:cNvPr id="0" name=""/>
        <dsp:cNvSpPr/>
      </dsp:nvSpPr>
      <dsp:spPr>
        <a:xfrm>
          <a:off x="122977" y="2828485"/>
          <a:ext cx="2198687" cy="9838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FFE3C-952D-43AD-AE1A-257F45D45EF4}">
      <dsp:nvSpPr>
        <dsp:cNvPr id="0" name=""/>
        <dsp:cNvSpPr/>
      </dsp:nvSpPr>
      <dsp:spPr>
        <a:xfrm>
          <a:off x="0" y="4058261"/>
          <a:ext cx="10993438" cy="1229776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Artificial boundaries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“Balkanization”.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40% of the world’s international boundaries traced by the UK and France.</a:t>
          </a:r>
        </a:p>
      </dsp:txBody>
      <dsp:txXfrm>
        <a:off x="2321665" y="4058261"/>
        <a:ext cx="8671772" cy="1229776"/>
      </dsp:txXfrm>
    </dsp:sp>
    <dsp:sp modelId="{1C013645-76D4-40F0-BA59-0579ECF59BB8}">
      <dsp:nvSpPr>
        <dsp:cNvPr id="0" name=""/>
        <dsp:cNvSpPr/>
      </dsp:nvSpPr>
      <dsp:spPr>
        <a:xfrm>
          <a:off x="122977" y="4181239"/>
          <a:ext cx="2198687" cy="9838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17ED8B5-FE8E-4A09-BBFD-A0F7F9F9A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0363" y="690563"/>
            <a:ext cx="6137275" cy="3452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73563"/>
            <a:ext cx="50292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47125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47125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51045D9-9454-44D6-9661-555DFC0E4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3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C5C40B-B24B-4AB6-81AE-BBE02229E84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60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E6447-BFF6-4553-918D-CE7AC3A9781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9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34" charset="0"/>
              </a:rPr>
              <a:t>Source: adapted from: http://cf.hum.uva.nl/galle/galle/voc_shipping.html</a:t>
            </a:r>
          </a:p>
          <a:p>
            <a:endParaRPr lang="en-US">
              <a:latin typeface="Arial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39CFAA-9339-4152-AC8B-9DFB61D860A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2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D1FA4-D541-4598-B399-958FE225F59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77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95AEB50-8531-4919-8434-1727AD6C0A0D}" type="slidenum">
              <a:rPr lang="en-US" i="0" smtClean="0">
                <a:latin typeface="Times New Roman" pitchFamily="18" charset="0"/>
              </a:rPr>
              <a:pPr/>
              <a:t>17</a:t>
            </a:fld>
            <a:endParaRPr lang="en-US" i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294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440A53-F924-4A65-B728-C23DB5CB91F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07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1D86D1-84AF-40C4-A2A8-4B4C131104F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23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2"/>
            <a:r>
              <a:rPr lang="en-US">
                <a:latin typeface="Arial" pitchFamily="34" charset="0"/>
              </a:rPr>
              <a:t>Global steel production grew from 0.5 million tons in 1865 to 50 million tons in 1914.</a:t>
            </a:r>
          </a:p>
          <a:p>
            <a:endParaRPr lang="en-US">
              <a:latin typeface="Arial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6BCE42-1719-470E-AE8F-EFB6D5FD2B6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83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90563"/>
            <a:ext cx="6137275" cy="3452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adapted from Wrigley, E.A. (2010), Energy and the English industrial revolution, Cambridge University Press.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11B6A-B7B6-49B3-92FF-11551B67D00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01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CD3E96-4FBB-4FB4-945A-5E02DC977C9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36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D93F68-1628-4144-AC54-D1A5D542095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>
                <a:latin typeface="Arial" pitchFamily="34" charset="0"/>
              </a:rPr>
              <a:t>Source: Rioux, J-P (1989) La révolution industrielle 1780-1880, Paris: Éditions du Seuil, p. 70.</a:t>
            </a:r>
          </a:p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42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92C746-3416-4790-8EFD-6E9F6F61421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433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ACFB02-C814-419B-94CC-0D8CFA371C1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</a:rPr>
              <a:t>Source: adapted from D. Bogart (2004) "Turnpike Trusts and the Transportation Revolution in Eighteenth Century England", http://orion.oac.uci.edu/~dbogart/transportrev_oct13.pdf</a:t>
            </a:r>
          </a:p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399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90563"/>
            <a:ext cx="6137275" cy="3452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 Railroads and the Making of Modern America, University of Nebraska, Lincoln (Rail Network). US Census Bureau (Urban Population).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4CE932-0D68-48AA-B6FB-61E5AF83551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371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Source: www.atlantic-cable.com/Maps/</a:t>
            </a:r>
          </a:p>
          <a:p>
            <a:r>
              <a:rPr lang="en-US" dirty="0">
                <a:latin typeface="Arial" pitchFamily="34" charset="0"/>
              </a:rPr>
              <a:t>1901 Eastern Telegraph Company System Map from A.B.C. Telegraphic Code 5th Edition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F8CD18-447C-4250-A0FC-CDA57C4FC0D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84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D85C93-06ED-4214-8525-762A5AAB6E3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332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3AB2F-81C0-4F8E-A79F-C26037EFFB8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86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F3ACD-C53D-42AF-A709-8EDFB0E6C4A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66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0BCB35-2DD0-4C12-8FFD-26422F30358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>
                <a:latin typeface="Arial" pitchFamily="34" charset="0"/>
              </a:rPr>
              <a:t>Source: Rioux, J-P (1989) La révolution industrielle 1780-1880, Paris: Éditions du Seuil, p. 197.</a:t>
            </a:r>
            <a:endParaRPr lang="en-US">
              <a:latin typeface="Arial" pitchFamily="34" charset="0"/>
            </a:endParaRPr>
          </a:p>
          <a:p>
            <a:pPr eaLnBrk="1" hangingPunct="1"/>
            <a:endParaRPr lang="en-US" b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16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95AEB50-8531-4919-8434-1727AD6C0A0D}" type="slidenum">
              <a:rPr lang="en-US" i="0" smtClean="0">
                <a:latin typeface="Times New Roman" pitchFamily="18" charset="0"/>
              </a:rPr>
              <a:pPr/>
              <a:t>36</a:t>
            </a:fld>
            <a:endParaRPr lang="en-US" i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512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5C305C-537B-45A2-B310-4C343C9E695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793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4DB9D5-2CC4-4A4F-B662-72D5F391E19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1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95AEB50-8531-4919-8434-1727AD6C0A0D}" type="slidenum">
              <a:rPr lang="en-US" i="0" smtClean="0">
                <a:latin typeface="Times New Roman" pitchFamily="18" charset="0"/>
              </a:rPr>
              <a:pPr/>
              <a:t>3</a:t>
            </a:fld>
            <a:endParaRPr lang="en-US" i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7962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0F4EF4-A2C9-4A9A-B205-709CE7E7CED7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573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Source: http://en.wikipedia.org/wiki/File:European_Empires.svg</a:t>
            </a: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D591B0-8270-436E-8FE0-E3AF939D661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441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ED488-8067-40AE-873F-63552F22F529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7040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Source: Wikipedia</a:t>
            </a: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1D1D4-E515-4DB3-837D-6F2A338043B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278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95AEB50-8531-4919-8434-1727AD6C0A0D}" type="slidenum">
              <a:rPr lang="en-US" i="0" smtClean="0">
                <a:latin typeface="Times New Roman" pitchFamily="18" charset="0"/>
              </a:rPr>
              <a:pPr/>
              <a:t>48</a:t>
            </a:fld>
            <a:endParaRPr lang="en-US" i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524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Source: adapted from </a:t>
            </a:r>
            <a:r>
              <a:rPr lang="en-US" dirty="0" err="1">
                <a:latin typeface="Arial" pitchFamily="34" charset="0"/>
              </a:rPr>
              <a:t>Raskin</a:t>
            </a:r>
            <a:r>
              <a:rPr lang="en-US" dirty="0">
                <a:latin typeface="Arial" pitchFamily="34" charset="0"/>
              </a:rPr>
              <a:t>, P. et al (2002) Great Transition: The Promise and Lure of the Times Ahead, Boston: Stockholm Environment Institute, p. 3. http://www.tellus.org/seib/publications/Great_Transitions.pdf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1045D9-9454-44D6-9661-555DFC0E4E1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323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A7C72-BA41-427D-87CD-6C7889540AFD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Source: Adapted from </a:t>
            </a:r>
            <a:r>
              <a:rPr lang="en-US" dirty="0" err="1"/>
              <a:t>Hargroves</a:t>
            </a:r>
            <a:r>
              <a:rPr lang="en-US" dirty="0"/>
              <a:t> and Smith (2005).</a:t>
            </a:r>
          </a:p>
        </p:txBody>
      </p:sp>
    </p:spTree>
    <p:extLst>
      <p:ext uri="{BB962C8B-B14F-4D97-AF65-F5344CB8AC3E}">
        <p14:creationId xmlns:p14="http://schemas.microsoft.com/office/powerpoint/2010/main" val="3519604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90563"/>
            <a:ext cx="6137275" cy="3452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Energy Information Administration. Renewables include biomass. </a:t>
            </a:r>
          </a:p>
          <a:p>
            <a:r>
              <a:rPr lang="en-US" dirty="0"/>
              <a:t>http://www.eia.gov/emeu/aer/overview.html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11B6A-B7B6-49B3-92FF-11551B67D009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657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HumandProgress</a:t>
            </a:r>
            <a:endParaRPr lang="en-US" dirty="0"/>
          </a:p>
          <a:p>
            <a:endParaRPr lang="en-US" dirty="0"/>
          </a:p>
          <a:p>
            <a:r>
              <a:rPr lang="en-US" dirty="0"/>
              <a:t>Commonplace items like clocks and watches were once luxuries, owned by ~2–3% of the population. </a:t>
            </a:r>
            <a:r>
              <a:rPr lang="en-US"/>
              <a:t>Today</a:t>
            </a:r>
            <a:r>
              <a:rPr lang="en-US" dirty="0"/>
              <a:t>, almost 70% of people have a pocket supercomputer, for which telling the time is the most basic of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1045D9-9454-44D6-9661-555DFC0E4E15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51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0A556-7807-4173-8CB4-B39F7706C0D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647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AA66D2-C0B8-484A-9F4F-F3769B6FCC2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75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41B3B-A89C-4C57-B9EE-F56225B9D47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22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4E45A6-C937-40AE-B0AD-91CF6E03E37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E5E419-CF38-4B90-AD16-1E86708F9BD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30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90563"/>
            <a:ext cx="6137275" cy="3452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CLIWOC Project. Data geocoded by David Hopp.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4CE932-0D68-48AA-B6FB-61E5AF83551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00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/>
          <p:cNvSpPr>
            <a:spLocks/>
          </p:cNvSpPr>
          <p:nvPr/>
        </p:nvSpPr>
        <p:spPr bwMode="auto">
          <a:xfrm>
            <a:off x="5526618" y="-3175"/>
            <a:ext cx="1037167" cy="1462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490" y="0"/>
              </a:cxn>
              <a:cxn ang="0">
                <a:pos x="140" y="921"/>
              </a:cxn>
              <a:cxn ang="0">
                <a:pos x="0" y="921"/>
              </a:cxn>
              <a:cxn ang="0">
                <a:pos x="34" y="0"/>
              </a:cxn>
            </a:cxnLst>
            <a:rect l="0" t="0" r="r" b="b"/>
            <a:pathLst>
              <a:path w="490" h="921">
                <a:moveTo>
                  <a:pt x="34" y="0"/>
                </a:moveTo>
                <a:lnTo>
                  <a:pt x="490" y="0"/>
                </a:lnTo>
                <a:lnTo>
                  <a:pt x="140" y="921"/>
                </a:lnTo>
                <a:lnTo>
                  <a:pt x="0" y="921"/>
                </a:lnTo>
                <a:lnTo>
                  <a:pt x="34" y="0"/>
                </a:lnTo>
                <a:close/>
              </a:path>
            </a:pathLst>
          </a:custGeom>
          <a:solidFill>
            <a:srgbClr val="CC99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" name="Picture 5" descr="world_cover_left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8850489" y="92515"/>
            <a:ext cx="3341512" cy="6761952"/>
          </a:xfrm>
          <a:prstGeom prst="rect">
            <a:avLst/>
          </a:prstGeom>
          <a:noFill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8467" y="-1588"/>
            <a:ext cx="5689600" cy="1460501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Rectangle 9"/>
          <p:cNvSpPr>
            <a:spLocks noChangeArrowheads="1"/>
          </p:cNvSpPr>
          <p:nvPr userDrawn="1"/>
        </p:nvSpPr>
        <p:spPr bwMode="auto">
          <a:xfrm>
            <a:off x="-12700" y="152400"/>
            <a:ext cx="10363200" cy="1143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0584" y="1447800"/>
            <a:ext cx="2252135" cy="49530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-8467" y="1451874"/>
            <a:ext cx="651933" cy="1422400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347" y="0"/>
              </a:cxn>
              <a:cxn ang="0">
                <a:pos x="0" y="1008"/>
              </a:cxn>
              <a:cxn ang="0">
                <a:pos x="1" y="0"/>
              </a:cxn>
            </a:cxnLst>
            <a:rect l="0" t="0" r="r" b="b"/>
            <a:pathLst>
              <a:path w="347" h="1008">
                <a:moveTo>
                  <a:pt x="1" y="0"/>
                </a:moveTo>
                <a:lnTo>
                  <a:pt x="347" y="0"/>
                </a:lnTo>
                <a:lnTo>
                  <a:pt x="0" y="1008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-12699" y="-4763"/>
            <a:ext cx="1318684" cy="157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3" y="0"/>
              </a:cxn>
              <a:cxn ang="0">
                <a:pos x="584" y="99"/>
              </a:cxn>
              <a:cxn ang="0">
                <a:pos x="0" y="99"/>
              </a:cxn>
              <a:cxn ang="0">
                <a:pos x="0" y="0"/>
              </a:cxn>
            </a:cxnLst>
            <a:rect l="0" t="0" r="r" b="b"/>
            <a:pathLst>
              <a:path w="623" h="99">
                <a:moveTo>
                  <a:pt x="0" y="0"/>
                </a:moveTo>
                <a:lnTo>
                  <a:pt x="623" y="0"/>
                </a:lnTo>
                <a:lnTo>
                  <a:pt x="584" y="99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822451" y="317500"/>
            <a:ext cx="3629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FFFF99"/>
                </a:solidFill>
                <a:effectLst/>
                <a:latin typeface="Arial Narrow" panose="020B0606020202030204" pitchFamily="34" charset="0"/>
                <a:cs typeface="Calibri" pitchFamily="34" charset="0"/>
              </a:rPr>
              <a:t>GEOG 135 – Economic Geography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822451" y="777875"/>
            <a:ext cx="29181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FFFF99"/>
                </a:solidFill>
                <a:effectLst/>
                <a:latin typeface="Arial Narrow" panose="020B0606020202030204" pitchFamily="34" charset="0"/>
                <a:cs typeface="Calibri" pitchFamily="34" charset="0"/>
              </a:rPr>
              <a:t>Professor: Dr. Jean-Paul Rodrigue</a:t>
            </a:r>
          </a:p>
        </p:txBody>
      </p:sp>
      <p:pic>
        <p:nvPicPr>
          <p:cNvPr id="14" name="Picture 15" descr="Hofstra_Shiel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7" y="232666"/>
            <a:ext cx="986408" cy="101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2D050">
                  <a:alpha val="75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165101" y="6502401"/>
            <a:ext cx="61078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rgbClr val="008000"/>
                </a:solidFill>
              </a:rPr>
              <a:t>Hofstra University, Department of Global Studies &amp; Geography</a:t>
            </a: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99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165101" y="6502401"/>
            <a:ext cx="61078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</a:rPr>
              <a:t>Hofstra University, Department of Global Studies &amp; Geography</a:t>
            </a:r>
          </a:p>
        </p:txBody>
      </p:sp>
      <p:sp>
        <p:nvSpPr>
          <p:cNvPr id="42804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69068" y="1501776"/>
            <a:ext cx="9478433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804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69068" y="3200400"/>
            <a:ext cx="9478433" cy="2971800"/>
          </a:xfrm>
        </p:spPr>
        <p:txBody>
          <a:bodyPr/>
          <a:lstStyle>
            <a:lvl1pPr marL="0" indent="0">
              <a:buFont typeface="Arial Narrow" pitchFamily="34" charset="0"/>
              <a:buNone/>
              <a:defRPr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99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65100" y="6502401"/>
            <a:ext cx="49845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Calibri" pitchFamily="34" charset="0"/>
              </a:rPr>
              <a:t>Hofstra University, Department of Global Studies &amp; Geography</a:t>
            </a:r>
          </a:p>
        </p:txBody>
      </p:sp>
      <p:sp>
        <p:nvSpPr>
          <p:cNvPr id="22" name="Freeform 16"/>
          <p:cNvSpPr>
            <a:spLocks/>
          </p:cNvSpPr>
          <p:nvPr/>
        </p:nvSpPr>
        <p:spPr bwMode="auto">
          <a:xfrm>
            <a:off x="10153651" y="152400"/>
            <a:ext cx="920749" cy="1143000"/>
          </a:xfrm>
          <a:custGeom>
            <a:avLst/>
            <a:gdLst/>
            <a:ahLst/>
            <a:cxnLst>
              <a:cxn ang="0">
                <a:pos x="59" y="0"/>
              </a:cxn>
              <a:cxn ang="0">
                <a:pos x="435" y="1"/>
              </a:cxn>
              <a:cxn ang="0">
                <a:pos x="158" y="720"/>
              </a:cxn>
              <a:cxn ang="0">
                <a:pos x="0" y="719"/>
              </a:cxn>
              <a:cxn ang="0">
                <a:pos x="59" y="0"/>
              </a:cxn>
            </a:cxnLst>
            <a:rect l="0" t="0" r="r" b="b"/>
            <a:pathLst>
              <a:path w="435" h="720">
                <a:moveTo>
                  <a:pt x="59" y="0"/>
                </a:moveTo>
                <a:lnTo>
                  <a:pt x="435" y="1"/>
                </a:lnTo>
                <a:lnTo>
                  <a:pt x="158" y="720"/>
                </a:lnTo>
                <a:lnTo>
                  <a:pt x="0" y="719"/>
                </a:lnTo>
                <a:lnTo>
                  <a:pt x="59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735024-419B-4CA4-9EDE-A94C936002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99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" name="Text Box 25">
            <a:extLst>
              <a:ext uri="{FF2B5EF4-FFF2-40B4-BE49-F238E27FC236}">
                <a16:creationId xmlns:a16="http://schemas.microsoft.com/office/drawing/2014/main" id="{9E2D1FC3-B82A-4560-A4F9-7F1DDB79AE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5101" y="6502401"/>
            <a:ext cx="53311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Hofstra University, Department of Global Studies &amp; Geography</a:t>
            </a:r>
          </a:p>
        </p:txBody>
      </p:sp>
    </p:spTree>
    <p:extLst>
      <p:ext uri="{BB962C8B-B14F-4D97-AF65-F5344CB8AC3E}">
        <p14:creationId xmlns:p14="http://schemas.microsoft.com/office/powerpoint/2010/main" val="173380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545D3-F62C-4156-836F-74B321E341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9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185" y="104775"/>
            <a:ext cx="2747433" cy="6497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651" y="104775"/>
            <a:ext cx="8043333" cy="64976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922C2-E513-46BF-9B1B-7AA99689B8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4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104775"/>
            <a:ext cx="10949516" cy="947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2FCDE-8050-4C6C-8FD5-FA9B15AB6A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35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533" y="152400"/>
            <a:ext cx="108542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132417" y="1447800"/>
            <a:ext cx="5334000" cy="513715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9617" y="1447800"/>
            <a:ext cx="5334000" cy="5137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7E4E5-B552-4C85-B840-B20155FD90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9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F386-AE6C-4A54-8155-88D4E28BE2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28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588" y="1568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089" y="2941218"/>
            <a:ext cx="10363200" cy="3580353"/>
          </a:xfrm>
        </p:spPr>
        <p:txBody>
          <a:bodyPr anchor="t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B1F7B-FAAB-4F84-904D-05AA84E93C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7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513C1-3423-43A6-816C-04F7B35724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8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28EA2-5A0F-47C0-A115-B79151559F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3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FD1D1-6F11-4074-A3FE-A8F0AFFA57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14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BEE2D-397F-430A-A30A-4F013D557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60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A2888-C403-43AA-BC04-C3B08EAA8C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7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57F78-DF29-4421-BCF7-7AAD4E0F65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world_cover_left"/>
          <p:cNvPicPr>
            <a:picLocks noChangeAspect="1" noChangeArrowheads="1"/>
          </p:cNvPicPr>
          <p:nvPr/>
        </p:nvPicPr>
        <p:blipFill>
          <a:blip r:embed="rId15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1511" y="1"/>
            <a:ext cx="1230489" cy="2571750"/>
          </a:xfrm>
          <a:prstGeom prst="rect">
            <a:avLst/>
          </a:prstGeom>
          <a:noFill/>
        </p:spPr>
      </p:pic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39285" y="104775"/>
            <a:ext cx="10949516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651" y="1311275"/>
            <a:ext cx="10993967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70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4000" y="6353175"/>
            <a:ext cx="508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+mn-lt"/>
              </a:defRPr>
            </a:lvl1pPr>
          </a:lstStyle>
          <a:p>
            <a:pPr>
              <a:defRPr/>
            </a:pPr>
            <a:fld id="{6F47E4E5-B552-4C85-B840-B20155FD90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27014" name="Rectangle 6"/>
          <p:cNvSpPr>
            <a:spLocks noChangeArrowheads="1"/>
          </p:cNvSpPr>
          <p:nvPr/>
        </p:nvSpPr>
        <p:spPr bwMode="auto">
          <a:xfrm>
            <a:off x="-14817" y="-11113"/>
            <a:ext cx="1016001" cy="1447801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7015" name="Rectangle 7"/>
          <p:cNvSpPr>
            <a:spLocks noChangeArrowheads="1"/>
          </p:cNvSpPr>
          <p:nvPr/>
        </p:nvSpPr>
        <p:spPr bwMode="auto">
          <a:xfrm>
            <a:off x="-14817" y="1436688"/>
            <a:ext cx="1016001" cy="5421312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>
                  <a:alpha val="50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7016" name="Rectangle 8"/>
          <p:cNvSpPr>
            <a:spLocks noChangeArrowheads="1"/>
          </p:cNvSpPr>
          <p:nvPr/>
        </p:nvSpPr>
        <p:spPr bwMode="auto">
          <a:xfrm>
            <a:off x="1909234" y="1054100"/>
            <a:ext cx="10282767" cy="241300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CC99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7018" name="Text Box 10"/>
          <p:cNvSpPr txBox="1">
            <a:spLocks noChangeArrowheads="1"/>
          </p:cNvSpPr>
          <p:nvPr/>
        </p:nvSpPr>
        <p:spPr bwMode="auto">
          <a:xfrm>
            <a:off x="10439377" y="6653213"/>
            <a:ext cx="119744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00" dirty="0">
                <a:latin typeface="Arial Narrow" panose="020B0606020202030204" pitchFamily="34" charset="0"/>
              </a:rPr>
              <a:t>© Dr. Jean-Paul Rodrigue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-14817" y="-11113"/>
            <a:ext cx="1016001" cy="1447801"/>
          </a:xfrm>
          <a:prstGeom prst="rect">
            <a:avLst/>
          </a:prstGeom>
          <a:solidFill>
            <a:srgbClr val="CC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-14817" y="-11113"/>
            <a:ext cx="1016001" cy="1447801"/>
          </a:xfrm>
          <a:prstGeom prst="rect">
            <a:avLst/>
          </a:prstGeom>
          <a:solidFill>
            <a:srgbClr val="CC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E49B44A-6522-4935-850F-A8C8DB7395D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4817" y="-11113"/>
            <a:ext cx="1016001" cy="1447801"/>
          </a:xfrm>
          <a:prstGeom prst="rect">
            <a:avLst/>
          </a:prstGeom>
          <a:solidFill>
            <a:srgbClr val="CC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3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990000"/>
        </a:buClr>
        <a:buFont typeface="Arial Narrow" pitchFamily="34" charset="0"/>
        <a:buChar char="■"/>
        <a:defRPr sz="2800" b="1">
          <a:solidFill>
            <a:srgbClr val="333333"/>
          </a:solidFill>
          <a:latin typeface="Arial Narrow" panose="020B0606020202030204" pitchFamily="34" charset="0"/>
          <a:ea typeface="+mn-ea"/>
          <a:cs typeface="Arial Narrow" panose="020B0606020202030204" pitchFamily="34" charset="0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2400">
          <a:solidFill>
            <a:srgbClr val="5F5F5F"/>
          </a:solidFill>
          <a:latin typeface="Arial Narrow" panose="020B0606020202030204" pitchFamily="34" charset="0"/>
          <a:cs typeface="Arial Narrow" panose="020B0606020202030204" pitchFamily="34" charset="0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Char char="•"/>
        <a:defRPr sz="2000">
          <a:solidFill>
            <a:srgbClr val="5F5F5F"/>
          </a:solidFill>
          <a:latin typeface="Arial Narrow" panose="020B0606020202030204" pitchFamily="34" charset="0"/>
          <a:cs typeface="Arial Narrow" panose="020B0606020202030204" pitchFamily="34" charset="0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Char char="–"/>
        <a:defRPr sz="1600">
          <a:solidFill>
            <a:srgbClr val="5F5F5F"/>
          </a:solidFill>
          <a:latin typeface="Arial Narrow" panose="020B0606020202030204" pitchFamily="34" charset="0"/>
          <a:cs typeface="Arial Narrow" panose="020B0606020202030204" pitchFamily="34" charset="0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Arial Narrow" panose="020B0606020202030204" pitchFamily="34" charset="0"/>
          <a:cs typeface="Arial Narrow" panose="020B0606020202030204" pitchFamily="34" charset="0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ransportgeography.org/?page_id=107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ransportgeography.org/?page_id=108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hofstra.edu/geotrans/eng/ch2en/conc2en/map_VOC_Trade_Network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ransportgeography.org/?page_id=4023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http://upload.wikimedia.org/wikipedia/en/5/5c/Watt_steam_pumping_engine.JPG" TargetMode="External"/><Relationship Id="rId7" Type="http://schemas.openxmlformats.org/officeDocument/2006/relationships/hyperlink" Target="http://upload.wikimedia.org/wikipedia/en/6/6a/ConverterB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hyperlink" Target="http://upload.wikimedia.org/wikipedia/en/e/ed/Spinning-mule.jpg" TargetMode="External"/><Relationship Id="rId10" Type="http://schemas.openxmlformats.org/officeDocument/2006/relationships/image" Target="../media/image29.jpeg"/><Relationship Id="rId4" Type="http://schemas.openxmlformats.org/officeDocument/2006/relationships/image" Target="../media/image26.jpeg"/><Relationship Id="rId9" Type="http://schemas.openxmlformats.org/officeDocument/2006/relationships/hyperlink" Target="http://upload.wikimedia.org/wikipedia/commons/4/49/Blucher_engine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nsportgeography.org/?page_id=918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ransportgeography.org/?page_id=118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nsportgeography.org/?page_id=1118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1152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nsportgeography.org/?page_id=1226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transportgeography.org/?page_id=4976" TargetMode="Externa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transportgeography.org/?page_id=11525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104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5331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hyperlink" Target="https://transportgeography.org/?page_id=12654" TargetMode="Externa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portgeography.org/?page_id=1352" TargetMode="Externa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transportgeography.org/?page_id=1363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Topic 2 – Historical Developments of Capitalism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– Feudalism and Capitalism</a:t>
            </a:r>
          </a:p>
          <a:p>
            <a:r>
              <a:rPr lang="en-US" dirty="0"/>
              <a:t>B – The Industrial Revolution</a:t>
            </a:r>
          </a:p>
          <a:p>
            <a:r>
              <a:rPr lang="en-US" dirty="0"/>
              <a:t>C – Colonialism and its Demise</a:t>
            </a:r>
          </a:p>
          <a:p>
            <a:r>
              <a:rPr lang="en-US" dirty="0"/>
              <a:t>D – Waves of Economic Change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Pillars of Mercantilism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659148"/>
              </p:ext>
            </p:extLst>
          </p:nvPr>
        </p:nvGraphicFramePr>
        <p:xfrm>
          <a:off x="1457631" y="1311275"/>
          <a:ext cx="10189620" cy="529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4846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CD229379-719E-4638-AB35-95B3B099D9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2088"/>
          <a:stretch/>
        </p:blipFill>
        <p:spPr>
          <a:xfrm>
            <a:off x="1433752" y="1425742"/>
            <a:ext cx="10058400" cy="5173579"/>
          </a:xfrm>
          <a:prstGeom prst="rect">
            <a:avLst/>
          </a:prstGeom>
        </p:spPr>
      </p:pic>
      <p:sp>
        <p:nvSpPr>
          <p:cNvPr id="2457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Early European Maritime Expeditions, 1492-1522</a:t>
            </a:r>
          </a:p>
        </p:txBody>
      </p:sp>
      <p:sp>
        <p:nvSpPr>
          <p:cNvPr id="5" name="Rectangle 4"/>
          <p:cNvSpPr/>
          <p:nvPr/>
        </p:nvSpPr>
        <p:spPr>
          <a:xfrm>
            <a:off x="7754353" y="1296371"/>
            <a:ext cx="4437647" cy="9239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Exploration (inventory of territories and resources).</a:t>
            </a:r>
          </a:p>
          <a:p>
            <a:pPr>
              <a:defRPr/>
            </a:pPr>
            <a:r>
              <a:rPr lang="en-US" dirty="0"/>
              <a:t>Setting of colonial empires (control of territories).</a:t>
            </a:r>
          </a:p>
          <a:p>
            <a:pPr>
              <a:defRPr/>
            </a:pPr>
            <a:r>
              <a:rPr lang="en-US" dirty="0"/>
              <a:t>Setting of a global trade network.</a:t>
            </a:r>
          </a:p>
        </p:txBody>
      </p:sp>
      <p:sp>
        <p:nvSpPr>
          <p:cNvPr id="7" name="Action Button: Document 6" title="Read this Web Page">
            <a:hlinkClick r:id="rId4" highlightClick="1"/>
          </p:cNvPr>
          <p:cNvSpPr/>
          <p:nvPr/>
        </p:nvSpPr>
        <p:spPr bwMode="auto">
          <a:xfrm>
            <a:off x="1273705" y="5888076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6468" y="6415976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39C44BBD-E093-446D-9AAE-F0DBCE6B39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" b="3501"/>
          <a:stretch/>
        </p:blipFill>
        <p:spPr>
          <a:xfrm>
            <a:off x="1404474" y="1359568"/>
            <a:ext cx="10058400" cy="5281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of Ship Log Entries, 1750-1810</a:t>
            </a:r>
          </a:p>
        </p:txBody>
      </p:sp>
      <p:sp>
        <p:nvSpPr>
          <p:cNvPr id="4" name="Action Button: Document 3" title="Read this Web Page">
            <a:hlinkClick r:id="rId4" highlightClick="1"/>
          </p:cNvPr>
          <p:cNvSpPr/>
          <p:nvPr/>
        </p:nvSpPr>
        <p:spPr bwMode="auto">
          <a:xfrm>
            <a:off x="1061399" y="3702274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4716" y="3766168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2687910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2. Long Distance Trade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Trading companies: Private mercantilist tools</a:t>
            </a:r>
          </a:p>
          <a:p>
            <a:pPr lvl="1" eaLnBrk="1" hangingPunct="1"/>
            <a:r>
              <a:rPr lang="en-US" dirty="0"/>
              <a:t>From the 17</a:t>
            </a:r>
            <a:r>
              <a:rPr lang="en-US" baseline="30000" dirty="0"/>
              <a:t>th</a:t>
            </a:r>
            <a:r>
              <a:rPr lang="en-US" dirty="0"/>
              <a:t> to the 18</a:t>
            </a:r>
            <a:r>
              <a:rPr lang="en-US" baseline="30000" dirty="0"/>
              <a:t>th</a:t>
            </a:r>
            <a:r>
              <a:rPr lang="en-US" dirty="0"/>
              <a:t> century trading companies acted on behalf of European governments in East Asia.</a:t>
            </a:r>
          </a:p>
          <a:p>
            <a:pPr lvl="1" eaLnBrk="1" hangingPunct="1"/>
            <a:r>
              <a:rPr lang="en-US" dirty="0"/>
              <a:t>Joint stock companies.</a:t>
            </a:r>
          </a:p>
          <a:p>
            <a:pPr lvl="1" eaLnBrk="1" hangingPunct="1"/>
            <a:r>
              <a:rPr lang="en-US" dirty="0"/>
              <a:t>Guarantied trade monopoly:</a:t>
            </a:r>
          </a:p>
          <a:p>
            <a:pPr lvl="2" eaLnBrk="1" hangingPunct="1"/>
            <a:r>
              <a:rPr lang="en-US" dirty="0"/>
              <a:t>Rights paid to their respective governments.</a:t>
            </a:r>
          </a:p>
          <a:p>
            <a:pPr lvl="1" eaLnBrk="1" hangingPunct="1"/>
            <a:r>
              <a:rPr lang="en-US" dirty="0"/>
              <a:t>Almost states in themselves:</a:t>
            </a:r>
          </a:p>
          <a:p>
            <a:pPr lvl="2" eaLnBrk="1" hangingPunct="1"/>
            <a:r>
              <a:rPr lang="en-US" dirty="0"/>
              <a:t>Had their own ships (military and merchant) and military forces.</a:t>
            </a:r>
          </a:p>
          <a:p>
            <a:pPr lvl="2" eaLnBrk="1" hangingPunct="1"/>
            <a:r>
              <a:rPr lang="en-US" dirty="0"/>
              <a:t>Could acquire and manage a foreign territory.</a:t>
            </a:r>
          </a:p>
          <a:p>
            <a:pPr lvl="1" eaLnBrk="1" hangingPunct="1"/>
            <a:r>
              <a:rPr lang="en-US" dirty="0"/>
              <a:t>Developed trade links for commodities such as pepper.</a:t>
            </a:r>
          </a:p>
          <a:p>
            <a:pPr lvl="1" eaLnBrk="1" hangingPunct="1"/>
            <a:r>
              <a:rPr lang="en-US" dirty="0"/>
              <a:t>Increasingly involved in the control and development of their respective territories.</a:t>
            </a:r>
          </a:p>
          <a:p>
            <a:pPr lvl="1" eaLnBrk="1" hangingPunct="1"/>
            <a:r>
              <a:rPr lang="en-US" dirty="0"/>
              <a:t>Faced lack of interest from European governments.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50856" y="6161844"/>
            <a:ext cx="62935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Explain the role trading companies played in the setting of a mercantilist trade system.</a:t>
            </a:r>
          </a:p>
        </p:txBody>
      </p:sp>
      <p:pic>
        <p:nvPicPr>
          <p:cNvPr id="5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302" y="6099043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832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Dutch East India Company, Trade Network, 17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</p:txBody>
      </p:sp>
      <p:sp>
        <p:nvSpPr>
          <p:cNvPr id="5" name="Action Button: Document 4" title="Read this Web Page">
            <a:hlinkClick r:id="rId3" highlightClick="1"/>
          </p:cNvPr>
          <p:cNvSpPr/>
          <p:nvPr/>
        </p:nvSpPr>
        <p:spPr bwMode="auto">
          <a:xfrm>
            <a:off x="1158998" y="5549047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901" y="6104725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55BAF89-D792-40BF-A5D8-A695A58FB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8" y="1052513"/>
            <a:ext cx="9144000" cy="56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32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2B69ED6-EDDC-4F04-8821-259EDB512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33" y="1487366"/>
            <a:ext cx="9144019" cy="4572009"/>
          </a:xfrm>
          <a:prstGeom prst="rect">
            <a:avLst/>
          </a:prstGeom>
        </p:spPr>
      </p:pic>
      <p:sp>
        <p:nvSpPr>
          <p:cNvPr id="686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Major Global Trade Routes, 1400-1800</a:t>
            </a:r>
          </a:p>
        </p:txBody>
      </p:sp>
      <p:sp>
        <p:nvSpPr>
          <p:cNvPr id="5" name="Action Button: Document 4" title="Read this Web Page">
            <a:hlinkClick r:id="rId4" highlightClick="1"/>
          </p:cNvPr>
          <p:cNvSpPr/>
          <p:nvPr/>
        </p:nvSpPr>
        <p:spPr bwMode="auto">
          <a:xfrm>
            <a:off x="1455882" y="5744633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9285" y="6272533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3303963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9CC69-4FAA-4A04-83ED-5E37E5C6E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world political map 1700">
            <a:extLst>
              <a:ext uri="{FF2B5EF4-FFF2-40B4-BE49-F238E27FC236}">
                <a16:creationId xmlns:a16="http://schemas.microsoft.com/office/drawing/2014/main" id="{5A879D41-9CF5-4ED1-BC89-61ECEAE20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5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672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 - The Industrial Revolution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The European Origins of the Industrial Revolution</a:t>
            </a:r>
          </a:p>
          <a:p>
            <a:pPr marL="457200" indent="-457200">
              <a:buAutoNum type="arabicPeriod"/>
            </a:pPr>
            <a:r>
              <a:rPr lang="en-US" dirty="0"/>
              <a:t>A “Revolution” in Industry</a:t>
            </a:r>
          </a:p>
        </p:txBody>
      </p:sp>
    </p:spTree>
    <p:extLst>
      <p:ext uri="{BB962C8B-B14F-4D97-AF65-F5344CB8AC3E}">
        <p14:creationId xmlns:p14="http://schemas.microsoft.com/office/powerpoint/2010/main" val="3497192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US" dirty="0"/>
              <a:t>2. A “Revolution” in Industry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Emergence</a:t>
            </a:r>
          </a:p>
          <a:p>
            <a:pPr lvl="1"/>
            <a:r>
              <a:rPr lang="en-US" dirty="0"/>
              <a:t>Started at the end of the 18</a:t>
            </a:r>
            <a:r>
              <a:rPr lang="en-US" baseline="30000" dirty="0"/>
              <a:t>th</a:t>
            </a:r>
            <a:r>
              <a:rPr lang="en-US" dirty="0"/>
              <a:t> century (1750-1780).</a:t>
            </a:r>
          </a:p>
          <a:p>
            <a:pPr lvl="1"/>
            <a:r>
              <a:rPr lang="en-US" dirty="0"/>
              <a:t>Economic and social transformations first observed in England.</a:t>
            </a:r>
          </a:p>
          <a:p>
            <a:pPr lvl="1"/>
            <a:r>
              <a:rPr lang="en-US" dirty="0"/>
              <a:t>Demographic transition of the population:</a:t>
            </a:r>
          </a:p>
          <a:p>
            <a:pPr lvl="2"/>
            <a:r>
              <a:rPr lang="en-US" dirty="0"/>
              <a:t>Fast growth rate of the European population.</a:t>
            </a:r>
          </a:p>
          <a:p>
            <a:pPr lvl="2"/>
            <a:r>
              <a:rPr lang="en-US" dirty="0"/>
              <a:t>Improvements in sanitary conditions and hygiene.</a:t>
            </a:r>
          </a:p>
          <a:p>
            <a:pPr lvl="1"/>
            <a:r>
              <a:rPr lang="en-US" dirty="0"/>
              <a:t>Why speak of “revolution” for a process occurring over on more than 150 years?</a:t>
            </a:r>
          </a:p>
          <a:p>
            <a:pPr lvl="2"/>
            <a:r>
              <a:rPr lang="en-US" dirty="0"/>
              <a:t>At the scale of the world’s economic history, the industrial revolution radically changed the foundations of economic systems.</a:t>
            </a:r>
          </a:p>
          <a:p>
            <a:pPr lvl="2"/>
            <a:r>
              <a:rPr lang="en-US" dirty="0"/>
              <a:t>It established the foundations of the global of the economy.</a:t>
            </a:r>
          </a:p>
          <a:p>
            <a:pPr lvl="2"/>
            <a:r>
              <a:rPr lang="en-US" dirty="0"/>
              <a:t>Most of the technical innovations took place on a short period, mainly between 1760 and 1800.</a:t>
            </a:r>
          </a:p>
        </p:txBody>
      </p:sp>
    </p:spTree>
    <p:extLst>
      <p:ext uri="{BB962C8B-B14F-4D97-AF65-F5344CB8AC3E}">
        <p14:creationId xmlns:p14="http://schemas.microsoft.com/office/powerpoint/2010/main" val="1094918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The European Origins of the Industrial Revolution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117355"/>
              </p:ext>
            </p:extLst>
          </p:nvPr>
        </p:nvGraphicFramePr>
        <p:xfrm>
          <a:off x="2281239" y="1311275"/>
          <a:ext cx="8245475" cy="529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3697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Conditions of Usage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 personal and classroom use only</a:t>
            </a:r>
          </a:p>
          <a:p>
            <a:pPr lvl="1" eaLnBrk="1" hangingPunct="1"/>
            <a:r>
              <a:rPr lang="en-US" dirty="0"/>
              <a:t>Excludes any other forms of communication such as conference presentations, published reports and papers.</a:t>
            </a:r>
          </a:p>
          <a:p>
            <a:pPr eaLnBrk="1" hangingPunct="1"/>
            <a:r>
              <a:rPr lang="en-US" dirty="0"/>
              <a:t>No modification and redistribution permitted</a:t>
            </a:r>
          </a:p>
          <a:p>
            <a:pPr lvl="1" eaLnBrk="1" hangingPunct="1"/>
            <a:r>
              <a:rPr lang="en-US" dirty="0"/>
              <a:t>Cannot be published, in whole or in part, in any form (printed or electronic) and on any media without consent.</a:t>
            </a:r>
          </a:p>
          <a:p>
            <a:pPr eaLnBrk="1" hangingPunct="1"/>
            <a:r>
              <a:rPr lang="en-US" dirty="0"/>
              <a:t>Citation</a:t>
            </a:r>
          </a:p>
          <a:p>
            <a:pPr lvl="1" eaLnBrk="1" hangingPunct="1"/>
            <a:r>
              <a:rPr lang="en-US" dirty="0"/>
              <a:t>Dr. Jean-Paul Rodrigue, Dept. of Global Studies &amp; Geography, Hofstra University.</a:t>
            </a:r>
          </a:p>
        </p:txBody>
      </p:sp>
    </p:spTree>
    <p:extLst>
      <p:ext uri="{BB962C8B-B14F-4D97-AF65-F5344CB8AC3E}">
        <p14:creationId xmlns:p14="http://schemas.microsoft.com/office/powerpoint/2010/main" val="154168571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The European Origins of the Industrial Revolution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7951751"/>
              </p:ext>
            </p:extLst>
          </p:nvPr>
        </p:nvGraphicFramePr>
        <p:xfrm>
          <a:off x="2281239" y="1311275"/>
          <a:ext cx="8245475" cy="529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5371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The British Origins of the Industrial Revolution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5960572"/>
              </p:ext>
            </p:extLst>
          </p:nvPr>
        </p:nvGraphicFramePr>
        <p:xfrm>
          <a:off x="2281239" y="1311275"/>
          <a:ext cx="8245475" cy="529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8440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2. A “Revolution” in Industry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Technological innovations</a:t>
            </a:r>
          </a:p>
          <a:p>
            <a:pPr lvl="1"/>
            <a:r>
              <a:rPr lang="en-US"/>
              <a:t>New methods of production by trials and errors:</a:t>
            </a:r>
          </a:p>
          <a:p>
            <a:pPr lvl="2"/>
            <a:r>
              <a:rPr lang="en-US"/>
              <a:t>New materials (steel, iron, chemicals).</a:t>
            </a:r>
          </a:p>
          <a:p>
            <a:pPr lvl="2"/>
            <a:r>
              <a:rPr lang="en-US"/>
              <a:t>Substitution of machines to human and animal labor.</a:t>
            </a:r>
          </a:p>
          <a:p>
            <a:pPr lvl="2"/>
            <a:r>
              <a:rPr lang="en-US"/>
              <a:t>Usage of thermal energy to produce mechanical energy.</a:t>
            </a:r>
          </a:p>
          <a:p>
            <a:pPr lvl="1"/>
            <a:r>
              <a:rPr lang="en-US"/>
              <a:t>Changes in the nature production and consumption:</a:t>
            </a:r>
          </a:p>
          <a:p>
            <a:pPr lvl="2"/>
            <a:r>
              <a:rPr lang="en-US"/>
              <a:t>Textiles.</a:t>
            </a:r>
          </a:p>
          <a:p>
            <a:pPr lvl="2"/>
            <a:r>
              <a:rPr lang="en-US"/>
              <a:t>Steam engine.</a:t>
            </a:r>
          </a:p>
          <a:p>
            <a:pPr lvl="2"/>
            <a:r>
              <a:rPr lang="en-US"/>
              <a:t>Iron founding.</a:t>
            </a:r>
          </a:p>
          <a:p>
            <a:pPr lvl="1"/>
            <a:r>
              <a:rPr lang="en-US"/>
              <a:t>Production (factory):</a:t>
            </a:r>
          </a:p>
          <a:p>
            <a:pPr lvl="2"/>
            <a:r>
              <a:rPr lang="en-US"/>
              <a:t>The first factories appeared after 1740.</a:t>
            </a:r>
          </a:p>
          <a:p>
            <a:pPr lvl="2">
              <a:lnSpc>
                <a:spcPct val="90000"/>
              </a:lnSpc>
            </a:pPr>
            <a:r>
              <a:rPr lang="en-US"/>
              <a:t>Division of labor.</a:t>
            </a:r>
          </a:p>
          <a:p>
            <a:pPr lvl="2">
              <a:lnSpc>
                <a:spcPct val="90000"/>
              </a:lnSpc>
            </a:pPr>
            <a:r>
              <a:rPr lang="en-US"/>
              <a:t>Increased productivity within a factory system of production.</a:t>
            </a:r>
          </a:p>
          <a:p>
            <a:pPr lvl="2">
              <a:lnSpc>
                <a:spcPct val="90000"/>
              </a:lnSpc>
            </a:pPr>
            <a:r>
              <a:rPr lang="en-US"/>
              <a:t>Location (initially waterfalls and then coal fields).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50856" y="6161844"/>
            <a:ext cx="6293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What are the main economic foundations of the industrial revolution?</a:t>
            </a:r>
          </a:p>
        </p:txBody>
      </p:sp>
      <p:pic>
        <p:nvPicPr>
          <p:cNvPr id="5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302" y="6099043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815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Major Technological Innovations of the Industrial Revolution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6509790"/>
              </p:ext>
            </p:extLst>
          </p:nvPr>
        </p:nvGraphicFramePr>
        <p:xfrm>
          <a:off x="1009650" y="1311275"/>
          <a:ext cx="10993440" cy="332740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748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8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8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8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 Generation</a:t>
                      </a:r>
                    </a:p>
                  </a:txBody>
                  <a:tcPr marL="121914" marR="12191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Textiles</a:t>
                      </a:r>
                    </a:p>
                  </a:txBody>
                  <a:tcPr marL="121914" marR="12191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Metallurgy</a:t>
                      </a:r>
                    </a:p>
                  </a:txBody>
                  <a:tcPr marL="121914" marR="12191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Transportation</a:t>
                      </a:r>
                    </a:p>
                  </a:txBody>
                  <a:tcPr marL="121914" marR="1219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Thermal energy</a:t>
                      </a:r>
                      <a:r>
                        <a:rPr lang="en-US" baseline="0" dirty="0"/>
                        <a:t> used for mechanical energy</a:t>
                      </a:r>
                      <a:endParaRPr lang="en-US" dirty="0"/>
                    </a:p>
                  </a:txBody>
                  <a:tcPr marL="121914" marR="12191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Mechanization </a:t>
                      </a:r>
                      <a:r>
                        <a:rPr lang="en-US"/>
                        <a:t>of spinning and weaving</a:t>
                      </a:r>
                      <a:endParaRPr lang="en-US" dirty="0"/>
                    </a:p>
                  </a:txBody>
                  <a:tcPr marL="121914" marR="12191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Mass production of steel (shipbuilding, rails, construction and machines)</a:t>
                      </a:r>
                    </a:p>
                  </a:txBody>
                  <a:tcPr marL="121914" marR="12191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Modern transport and telecommunication systems</a:t>
                      </a:r>
                    </a:p>
                  </a:txBody>
                  <a:tcPr marL="121914" marR="1219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First pump (1712) for water in mines.</a:t>
                      </a:r>
                    </a:p>
                    <a:p>
                      <a:r>
                        <a:rPr lang="en-US" sz="1600" dirty="0"/>
                        <a:t>Watt (1769); significant improvements.</a:t>
                      </a:r>
                    </a:p>
                    <a:p>
                      <a:r>
                        <a:rPr lang="en-US" sz="1600" dirty="0"/>
                        <a:t>Steam</a:t>
                      </a:r>
                      <a:r>
                        <a:rPr lang="en-US" sz="1600" baseline="0" dirty="0"/>
                        <a:t> locomotive (1824).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Electric generator (1831).</a:t>
                      </a:r>
                    </a:p>
                    <a:p>
                      <a:r>
                        <a:rPr lang="en-US" sz="1600" dirty="0"/>
                        <a:t>Steam turbine (1884).</a:t>
                      </a:r>
                    </a:p>
                  </a:txBody>
                  <a:tcPr marL="121914" marR="12191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“Flying shuttle” (1733) doubled weaving productivity.</a:t>
                      </a:r>
                    </a:p>
                    <a:p>
                      <a:r>
                        <a:rPr lang="en-US" sz="1600" dirty="0"/>
                        <a:t>“Spinning jenny” (1765).</a:t>
                      </a:r>
                    </a:p>
                    <a:p>
                      <a:r>
                        <a:rPr lang="en-US" sz="1600" dirty="0"/>
                        <a:t>“Water frame” (1768); hydraulic power.</a:t>
                      </a:r>
                    </a:p>
                    <a:p>
                      <a:r>
                        <a:rPr lang="en-US" sz="1600" dirty="0"/>
                        <a:t>“Spinning Mule” (1779); steam power.</a:t>
                      </a:r>
                    </a:p>
                    <a:p>
                      <a:r>
                        <a:rPr lang="en-US" sz="1600" dirty="0"/>
                        <a:t>Sewing machine (1846).</a:t>
                      </a:r>
                    </a:p>
                  </a:txBody>
                  <a:tcPr marL="121914" marR="12191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Coke instead of coal for iron production (1709).</a:t>
                      </a:r>
                    </a:p>
                    <a:p>
                      <a:r>
                        <a:rPr lang="en-US" sz="1600" dirty="0"/>
                        <a:t>Bessemer process (1855).</a:t>
                      </a:r>
                    </a:p>
                  </a:txBody>
                  <a:tcPr marL="121914" marR="1219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Railroads (1825).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Telegraph (1834).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Steamship (1838).</a:t>
                      </a:r>
                    </a:p>
                    <a:p>
                      <a:r>
                        <a:rPr lang="en-US" sz="1600" dirty="0"/>
                        <a:t>Telephone (1876).</a:t>
                      </a:r>
                    </a:p>
                  </a:txBody>
                  <a:tcPr marL="121914" marR="1219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1763" name="Picture 24" descr="Image:Watt steam pumping engi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237" y="4986339"/>
            <a:ext cx="1690688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4" name="Picture 26" descr="Image:Spinning-mul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7325" y="4897437"/>
            <a:ext cx="20986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5" name="Picture 28" descr="Image:ConverterB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1515" y="4897437"/>
            <a:ext cx="2017712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6" name="Picture 30" descr="Image:Blucher engine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84742" y="4897437"/>
            <a:ext cx="1690688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3409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Energy Consumption in England and Wales, 1560s to 1850s (MJ)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009650" y="1311275"/>
          <a:ext cx="10993438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ction Button: Document 3" title="Read this Web Page">
            <a:hlinkClick r:id="rId4" highlightClick="1"/>
          </p:cNvPr>
          <p:cNvSpPr/>
          <p:nvPr/>
        </p:nvSpPr>
        <p:spPr bwMode="auto">
          <a:xfrm>
            <a:off x="10880692" y="5343077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31798" y="5940295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1274571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388A4AC0-8746-40C6-9649-091DE4F56D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" b="3905"/>
          <a:stretch/>
        </p:blipFill>
        <p:spPr>
          <a:xfrm>
            <a:off x="1484843" y="1406635"/>
            <a:ext cx="10058400" cy="5051255"/>
          </a:xfrm>
          <a:prstGeom prst="rect">
            <a:avLst/>
          </a:prstGeom>
        </p:spPr>
      </p:pic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Geographical Impacts of the Suez and Panama Canals</a:t>
            </a:r>
          </a:p>
        </p:txBody>
      </p:sp>
      <p:sp>
        <p:nvSpPr>
          <p:cNvPr id="5" name="Action Button: Document 4" title="Read this Web Page">
            <a:hlinkClick r:id="rId4" highlightClick="1"/>
          </p:cNvPr>
          <p:cNvSpPr/>
          <p:nvPr/>
        </p:nvSpPr>
        <p:spPr bwMode="auto">
          <a:xfrm>
            <a:off x="1680767" y="5758402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1873" y="6355620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1317618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Productivity in the Textile Industry, Great Britain , 1829-1882</a:t>
            </a:r>
          </a:p>
        </p:txBody>
      </p:sp>
      <p:graphicFrame>
        <p:nvGraphicFramePr>
          <p:cNvPr id="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3365664"/>
              </p:ext>
            </p:extLst>
          </p:nvPr>
        </p:nvGraphicFramePr>
        <p:xfrm>
          <a:off x="1009650" y="1311275"/>
          <a:ext cx="10993438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3799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Turnpikes in Great Britain, Late 18</a:t>
            </a:r>
            <a:r>
              <a:rPr lang="en-US" baseline="30000"/>
              <a:t>th</a:t>
            </a:r>
            <a:r>
              <a:rPr lang="en-US"/>
              <a:t> and Early 19</a:t>
            </a:r>
            <a:r>
              <a:rPr lang="en-US" baseline="30000"/>
              <a:t>th</a:t>
            </a:r>
            <a:r>
              <a:rPr lang="en-US"/>
              <a:t> Century</a:t>
            </a:r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651425"/>
              </p:ext>
            </p:extLst>
          </p:nvPr>
        </p:nvGraphicFramePr>
        <p:xfrm>
          <a:off x="1009650" y="1311275"/>
          <a:ext cx="10993438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Action Button: Document 4" title="Read this Web Page">
            <a:hlinkClick r:id="rId4" highlightClick="1"/>
          </p:cNvPr>
          <p:cNvSpPr/>
          <p:nvPr/>
        </p:nvSpPr>
        <p:spPr bwMode="auto">
          <a:xfrm>
            <a:off x="435969" y="5825215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894" y="6353115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652008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Rail Network, 1861</a:t>
            </a:r>
          </a:p>
        </p:txBody>
      </p:sp>
      <p:sp>
        <p:nvSpPr>
          <p:cNvPr id="4" name="Action Button: Document 3" title="Read this Web Page">
            <a:hlinkClick r:id="rId3" highlightClick="1"/>
          </p:cNvPr>
          <p:cNvSpPr/>
          <p:nvPr/>
        </p:nvSpPr>
        <p:spPr bwMode="auto">
          <a:xfrm>
            <a:off x="1286521" y="5929990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9285" y="6457890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Agency FB" pitchFamily="34" charset="0"/>
              </a:rPr>
              <a:t>Read this content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E69B4E6A-7645-4AA4-A18F-E64D51FE75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55" y="1071165"/>
            <a:ext cx="6492240" cy="568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25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Global Telegraph System, c1901 (the Victorian Internet)</a:t>
            </a:r>
          </a:p>
        </p:txBody>
      </p:sp>
      <p:pic>
        <p:nvPicPr>
          <p:cNvPr id="1026" name="Picture 2" descr="https://upload.wikimedia.org/wikipedia/commons/a/a5/1901_Eastern_Telegraph_cables.png">
            <a:extLst>
              <a:ext uri="{FF2B5EF4-FFF2-40B4-BE49-F238E27FC236}">
                <a16:creationId xmlns:a16="http://schemas.microsoft.com/office/drawing/2014/main" id="{B394DAE0-FD51-4D5A-A370-26D1F861F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6546" y="1580146"/>
            <a:ext cx="10543790" cy="472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312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 - Feudalism and Capitalism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The Feudal System and its Demise</a:t>
            </a:r>
          </a:p>
          <a:p>
            <a:pPr marL="457200" indent="-457200">
              <a:buAutoNum type="arabicPeriod"/>
            </a:pPr>
            <a:r>
              <a:rPr lang="en-US" dirty="0"/>
              <a:t>Mercantilism</a:t>
            </a:r>
          </a:p>
        </p:txBody>
      </p:sp>
    </p:spTree>
    <p:extLst>
      <p:ext uri="{BB962C8B-B14F-4D97-AF65-F5344CB8AC3E}">
        <p14:creationId xmlns:p14="http://schemas.microsoft.com/office/powerpoint/2010/main" val="1987145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2. A “Revolution” in Industry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Agriculture</a:t>
            </a:r>
          </a:p>
          <a:p>
            <a:pPr lvl="1"/>
            <a:r>
              <a:rPr lang="en-US" dirty="0"/>
              <a:t>A second agricultural revolution.</a:t>
            </a:r>
          </a:p>
          <a:p>
            <a:pPr lvl="1"/>
            <a:r>
              <a:rPr lang="en-US" dirty="0"/>
              <a:t>Introduction of new food sources:</a:t>
            </a:r>
          </a:p>
          <a:p>
            <a:pPr lvl="2"/>
            <a:r>
              <a:rPr lang="en-US" dirty="0"/>
              <a:t>The potato could account for 22% of the post-1700 increase in population growth.</a:t>
            </a:r>
          </a:p>
          <a:p>
            <a:pPr lvl="1"/>
            <a:r>
              <a:rPr lang="en-US" dirty="0"/>
              <a:t>Crop rotation (four field system), selective breeding, and seed drill technology.</a:t>
            </a:r>
          </a:p>
          <a:p>
            <a:pPr lvl="1"/>
            <a:r>
              <a:rPr lang="en-US" dirty="0"/>
              <a:t>Less agricultural population.</a:t>
            </a:r>
          </a:p>
          <a:p>
            <a:pPr lvl="1"/>
            <a:r>
              <a:rPr lang="en-US" dirty="0"/>
              <a:t>Growth of the production of food.</a:t>
            </a:r>
          </a:p>
          <a:p>
            <a:pPr lvl="1"/>
            <a:r>
              <a:rPr lang="en-US" dirty="0"/>
              <a:t>Mechanization and fertilizers:</a:t>
            </a:r>
          </a:p>
          <a:p>
            <a:pPr lvl="2"/>
            <a:r>
              <a:rPr lang="en-US" dirty="0"/>
              <a:t>Combine (McCormick, 1831).</a:t>
            </a:r>
          </a:p>
          <a:p>
            <a:pPr lvl="1"/>
            <a:r>
              <a:rPr lang="en-US" dirty="0"/>
              <a:t>Scientific and commercial agriculture (crop rotation).</a:t>
            </a:r>
          </a:p>
          <a:p>
            <a:pPr lvl="1"/>
            <a:r>
              <a:rPr lang="en-US" dirty="0"/>
              <a:t>Declining food prices.</a:t>
            </a:r>
          </a:p>
        </p:txBody>
      </p:sp>
    </p:spTree>
    <p:extLst>
      <p:ext uri="{BB962C8B-B14F-4D97-AF65-F5344CB8AC3E}">
        <p14:creationId xmlns:p14="http://schemas.microsoft.com/office/powerpoint/2010/main" val="1415154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2. A “Revolution” in Industry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Consequences of the industrial revolution</a:t>
            </a:r>
          </a:p>
          <a:p>
            <a:pPr lvl="1" eaLnBrk="1" hangingPunct="1"/>
            <a:r>
              <a:rPr lang="en-US" dirty="0"/>
              <a:t>Laissez-faire economics:</a:t>
            </a:r>
          </a:p>
          <a:p>
            <a:pPr lvl="2"/>
            <a:r>
              <a:rPr lang="en-US" dirty="0"/>
              <a:t>Business operating with limited government regulation.</a:t>
            </a:r>
          </a:p>
          <a:p>
            <a:pPr lvl="1"/>
            <a:r>
              <a:rPr lang="en-US" dirty="0"/>
              <a:t>Emergence of large corporations.</a:t>
            </a:r>
          </a:p>
          <a:p>
            <a:pPr lvl="1"/>
            <a:r>
              <a:rPr lang="en-US" dirty="0"/>
              <a:t>Large scale urbanization.</a:t>
            </a:r>
          </a:p>
          <a:p>
            <a:pPr lvl="1"/>
            <a:r>
              <a:rPr lang="en-US" dirty="0"/>
              <a:t>Development of modern transport systems:</a:t>
            </a:r>
          </a:p>
          <a:p>
            <a:pPr lvl="2"/>
            <a:r>
              <a:rPr lang="en-US" dirty="0"/>
              <a:t>Setting of high capacity maritime and inland (rail) transport systems.</a:t>
            </a:r>
          </a:p>
          <a:p>
            <a:pPr lvl="1"/>
            <a:r>
              <a:rPr lang="en-US" dirty="0"/>
              <a:t>Improved standards of living.</a:t>
            </a:r>
          </a:p>
          <a:p>
            <a:pPr lvl="1" eaLnBrk="1" hangingPunct="1"/>
            <a:r>
              <a:rPr lang="en-US" dirty="0"/>
              <a:t>Consolidation of colonialism:</a:t>
            </a:r>
          </a:p>
          <a:p>
            <a:pPr lvl="2"/>
            <a:r>
              <a:rPr lang="en-US" dirty="0"/>
              <a:t>Scramble to capture remaining territories.</a:t>
            </a:r>
          </a:p>
          <a:p>
            <a:pPr lvl="2" eaLnBrk="1" hangingPunct="1"/>
            <a:r>
              <a:rPr lang="en-US" dirty="0"/>
              <a:t>First Opium War in 1839.</a:t>
            </a:r>
          </a:p>
          <a:p>
            <a:pPr lvl="2" eaLnBrk="1" hangingPunct="1"/>
            <a:r>
              <a:rPr lang="en-US" dirty="0"/>
              <a:t>Opening of Japan in 1853.</a:t>
            </a:r>
          </a:p>
          <a:p>
            <a:pPr lvl="2" eaLnBrk="1" hangingPunct="1"/>
            <a:r>
              <a:rPr lang="en-US" dirty="0"/>
              <a:t>Consolidation of British Raj in 1858.</a:t>
            </a:r>
          </a:p>
          <a:p>
            <a:pPr lvl="2" eaLnBrk="1" hangingPunct="1"/>
            <a:r>
              <a:rPr lang="en-US" dirty="0"/>
              <a:t>“The Scramble for Africa” in 1890s.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962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2. A “Revolution” in Industry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1009651" y="1311275"/>
            <a:ext cx="10993967" cy="5291138"/>
          </a:xfrm>
        </p:spPr>
        <p:txBody>
          <a:bodyPr/>
          <a:lstStyle/>
          <a:p>
            <a:r>
              <a:rPr lang="en-US" dirty="0"/>
              <a:t>Social changes</a:t>
            </a:r>
          </a:p>
          <a:p>
            <a:pPr lvl="1"/>
            <a:r>
              <a:rPr lang="en-US" dirty="0"/>
              <a:t>Significant urbanization:</a:t>
            </a:r>
          </a:p>
          <a:p>
            <a:pPr lvl="2"/>
            <a:r>
              <a:rPr lang="en-US" dirty="0"/>
              <a:t>Migration from the countryside to cities.</a:t>
            </a:r>
          </a:p>
          <a:p>
            <a:pPr lvl="2"/>
            <a:r>
              <a:rPr lang="en-US" dirty="0"/>
              <a:t>By 1870 more of the half of the population of the first industrial nations was no longer in the agricultural sector.</a:t>
            </a:r>
          </a:p>
          <a:p>
            <a:pPr lvl="2"/>
            <a:r>
              <a:rPr lang="en-US" dirty="0"/>
              <a:t>England had reached this stage since 1820.</a:t>
            </a:r>
          </a:p>
          <a:p>
            <a:pPr lvl="2"/>
            <a:r>
              <a:rPr lang="en-US" dirty="0"/>
              <a:t>Towards 1901, 75% of the English population lived in cities.</a:t>
            </a:r>
          </a:p>
          <a:p>
            <a:pPr lvl="1"/>
            <a:r>
              <a:rPr lang="en-US" dirty="0"/>
              <a:t>Creation of a labor class:</a:t>
            </a:r>
          </a:p>
          <a:p>
            <a:pPr lvl="2"/>
            <a:r>
              <a:rPr lang="en-US" dirty="0"/>
              <a:t>Exchange of labor for a wage.</a:t>
            </a:r>
          </a:p>
          <a:p>
            <a:pPr lvl="2"/>
            <a:r>
              <a:rPr lang="en-US" dirty="0"/>
              <a:t>Initial harsh working conditions and significant improvements afterwards (late 19</a:t>
            </a:r>
            <a:r>
              <a:rPr lang="en-US" baseline="30000" dirty="0"/>
              <a:t>th</a:t>
            </a:r>
            <a:r>
              <a:rPr lang="en-US" dirty="0"/>
              <a:t> century).</a:t>
            </a:r>
          </a:p>
          <a:p>
            <a:pPr lvl="1"/>
            <a:r>
              <a:rPr lang="en-US" dirty="0"/>
              <a:t>London:</a:t>
            </a:r>
          </a:p>
          <a:p>
            <a:pPr lvl="2"/>
            <a:r>
              <a:rPr lang="en-US" dirty="0"/>
              <a:t>Counted for half a million inhabitants in 1700.</a:t>
            </a:r>
          </a:p>
          <a:p>
            <a:pPr lvl="2"/>
            <a:r>
              <a:rPr lang="en-US" dirty="0"/>
              <a:t>Reached a million during the first English census of 1801.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50856" y="6014120"/>
            <a:ext cx="62935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Explain the main socioeconomic changes brought by the industrial revolution.</a:t>
            </a:r>
          </a:p>
        </p:txBody>
      </p:sp>
      <p:pic>
        <p:nvPicPr>
          <p:cNvPr id="5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302" y="6014819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723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Share of the Population in Agriculture, Early Industrial Countries, 1820-1910</a:t>
            </a:r>
          </a:p>
        </p:txBody>
      </p:sp>
      <p:graphicFrame>
        <p:nvGraphicFramePr>
          <p:cNvPr id="4" name="Object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0329445"/>
              </p:ext>
            </p:extLst>
          </p:nvPr>
        </p:nvGraphicFramePr>
        <p:xfrm>
          <a:off x="1009650" y="1311275"/>
          <a:ext cx="10993438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Action Button: Document 4" title="Read this Web Page">
            <a:hlinkClick r:id="rId4" highlightClick="1"/>
            <a:extLst>
              <a:ext uri="{FF2B5EF4-FFF2-40B4-BE49-F238E27FC236}">
                <a16:creationId xmlns:a16="http://schemas.microsoft.com/office/drawing/2014/main" id="{E81A86D8-F157-4466-9117-42BD6D1D4A00}"/>
              </a:ext>
            </a:extLst>
          </p:cNvPr>
          <p:cNvSpPr/>
          <p:nvPr/>
        </p:nvSpPr>
        <p:spPr bwMode="auto">
          <a:xfrm>
            <a:off x="436148" y="5779596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FAA00-5096-43C5-8136-F3F7417F450F}"/>
              </a:ext>
            </a:extLst>
          </p:cNvPr>
          <p:cNvSpPr txBox="1"/>
          <p:nvPr/>
        </p:nvSpPr>
        <p:spPr>
          <a:xfrm>
            <a:off x="188912" y="6307496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4016766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World’s Largest Cities, 1850</a:t>
            </a:r>
          </a:p>
        </p:txBody>
      </p:sp>
      <p:sp>
        <p:nvSpPr>
          <p:cNvPr id="6" name="Action Button: Document 5" title="Read this Web Page">
            <a:hlinkClick r:id="rId2" highlightClick="1"/>
          </p:cNvPr>
          <p:cNvSpPr/>
          <p:nvPr/>
        </p:nvSpPr>
        <p:spPr bwMode="auto">
          <a:xfrm>
            <a:off x="10534931" y="4804046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87694" y="5331946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C499A7C-E3C3-4846-B5A7-12EDC0883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94" y="1122549"/>
            <a:ext cx="9144000" cy="56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3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blij15e_fig_01A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0525" y="285326"/>
            <a:ext cx="7965950" cy="62873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2487" y="2934803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Along the coal and iron ore fields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051843E-BE23-4518-BC6D-BC348C24A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5" y="494000"/>
            <a:ext cx="42005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039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– Colonialism and its Demise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Colonial Economic Systems</a:t>
            </a:r>
          </a:p>
          <a:p>
            <a:pPr marL="457200" indent="-457200">
              <a:buAutoNum type="arabicPeriod"/>
            </a:pPr>
            <a:r>
              <a:rPr lang="en-US" dirty="0"/>
              <a:t>The Demise </a:t>
            </a:r>
            <a:r>
              <a:rPr lang="en-US"/>
              <a:t>of Colonialism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57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1. Colonial Economic Systems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Colonialism</a:t>
            </a:r>
          </a:p>
          <a:p>
            <a:pPr lvl="1" eaLnBrk="1" hangingPunct="1"/>
            <a:r>
              <a:rPr lang="en-US" dirty="0"/>
              <a:t>Economic incentives:</a:t>
            </a:r>
          </a:p>
          <a:p>
            <a:pPr lvl="2" eaLnBrk="1" hangingPunct="1"/>
            <a:r>
              <a:rPr lang="en-US" dirty="0"/>
              <a:t>Search for raw materials (‘colonial’ commodities; tea, coffee, sugar, cocoa, minerals).</a:t>
            </a:r>
          </a:p>
          <a:p>
            <a:pPr lvl="2" eaLnBrk="1" hangingPunct="1"/>
            <a:r>
              <a:rPr lang="en-US" dirty="0"/>
              <a:t>Expansion of national market into monopolistic areas.</a:t>
            </a:r>
          </a:p>
          <a:p>
            <a:pPr lvl="2" eaLnBrk="1" hangingPunct="1"/>
            <a:r>
              <a:rPr lang="en-US" dirty="0"/>
              <a:t>New territories for capital investments in infrastructure (ports, railways, roads).</a:t>
            </a:r>
          </a:p>
          <a:p>
            <a:pPr lvl="2" eaLnBrk="1" hangingPunct="1"/>
            <a:r>
              <a:rPr lang="en-US" dirty="0"/>
              <a:t>Territories for European migration (demographic transition).</a:t>
            </a:r>
          </a:p>
          <a:p>
            <a:pPr lvl="1" eaLnBrk="1" hangingPunct="1"/>
            <a:r>
              <a:rPr lang="en-US" dirty="0"/>
              <a:t>Political and strategic factors:</a:t>
            </a:r>
          </a:p>
          <a:p>
            <a:pPr lvl="2" eaLnBrk="1" hangingPunct="1"/>
            <a:r>
              <a:rPr lang="en-US" dirty="0"/>
              <a:t>National prestige and manifest destiny (proof of success and power).</a:t>
            </a:r>
          </a:p>
          <a:p>
            <a:pPr lvl="2" eaLnBrk="1" hangingPunct="1"/>
            <a:r>
              <a:rPr lang="en-US" dirty="0"/>
              <a:t>Control of strategic locations for trade benefits (Suez, Malacca, Gibraltar, Malta, Hong Kong).</a:t>
            </a:r>
          </a:p>
          <a:p>
            <a:pPr lvl="1" eaLnBrk="1" hangingPunct="1"/>
            <a:r>
              <a:rPr lang="en-US" dirty="0"/>
              <a:t>Cultural:</a:t>
            </a:r>
          </a:p>
          <a:p>
            <a:pPr lvl="2" eaLnBrk="1" hangingPunct="1"/>
            <a:r>
              <a:rPr lang="en-US" dirty="0"/>
              <a:t>The drive for discovery (territories, biology).</a:t>
            </a:r>
          </a:p>
          <a:p>
            <a:pPr lvl="2" eaLnBrk="1" hangingPunct="1"/>
            <a:r>
              <a:rPr lang="en-US" dirty="0"/>
              <a:t>Spread of religion and culture.</a:t>
            </a:r>
          </a:p>
          <a:p>
            <a:pPr lvl="1"/>
            <a:r>
              <a:rPr lang="en-US" dirty="0"/>
              <a:t>Technological factors</a:t>
            </a:r>
          </a:p>
          <a:p>
            <a:pPr lvl="2" eaLnBrk="1" hangingPunct="1"/>
            <a:r>
              <a:rPr lang="en-US" dirty="0"/>
              <a:t>Scientific advantages.</a:t>
            </a:r>
          </a:p>
          <a:p>
            <a:pPr lvl="2" eaLnBrk="1" hangingPunct="1"/>
            <a:r>
              <a:rPr lang="en-US" dirty="0"/>
              <a:t>Military superiority.</a:t>
            </a:r>
          </a:p>
        </p:txBody>
      </p:sp>
    </p:spTree>
    <p:extLst>
      <p:ext uri="{BB962C8B-B14F-4D97-AF65-F5344CB8AC3E}">
        <p14:creationId xmlns:p14="http://schemas.microsoft.com/office/powerpoint/2010/main" val="956483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87552-394E-48DD-A935-5576E122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Colonial Economic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B4AD9-C5C2-4CC1-8DDE-5A688C802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waves of colonialism:</a:t>
            </a:r>
          </a:p>
          <a:p>
            <a:pPr lvl="1"/>
            <a:r>
              <a:rPr lang="en-US" dirty="0"/>
              <a:t>First wave: Mercantilism (1415 – 1815); independence of the Americas.</a:t>
            </a:r>
          </a:p>
          <a:p>
            <a:pPr lvl="1"/>
            <a:r>
              <a:rPr lang="en-US" dirty="0"/>
              <a:t>Second wave: Industrial revolution (1815-1969).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691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Colonialism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213617"/>
              </p:ext>
            </p:extLst>
          </p:nvPr>
        </p:nvGraphicFramePr>
        <p:xfrm>
          <a:off x="1009650" y="1311275"/>
          <a:ext cx="10993438" cy="529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1943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Ancient Trade Issues</a:t>
            </a:r>
          </a:p>
        </p:txBody>
      </p:sp>
      <p:sp>
        <p:nvSpPr>
          <p:cNvPr id="12" name="Action Button: Document 11" title="Read this Web Page">
            <a:hlinkClick r:id="rId2" highlightClick="1"/>
            <a:extLst>
              <a:ext uri="{FF2B5EF4-FFF2-40B4-BE49-F238E27FC236}">
                <a16:creationId xmlns:a16="http://schemas.microsoft.com/office/drawing/2014/main" id="{0FE28BCD-F827-4685-A3B3-0E766BCE7057}"/>
              </a:ext>
            </a:extLst>
          </p:cNvPr>
          <p:cNvSpPr/>
          <p:nvPr/>
        </p:nvSpPr>
        <p:spPr bwMode="auto">
          <a:xfrm>
            <a:off x="1588180" y="5686249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latin typeface="Verdana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273F1C-3045-4F65-AC08-520AEFCC7399}"/>
              </a:ext>
            </a:extLst>
          </p:cNvPr>
          <p:cNvSpPr txBox="1"/>
          <p:nvPr/>
        </p:nvSpPr>
        <p:spPr>
          <a:xfrm>
            <a:off x="1039285" y="6214150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30" name="Rounded Rectangle 25">
            <a:extLst>
              <a:ext uri="{FF2B5EF4-FFF2-40B4-BE49-F238E27FC236}">
                <a16:creationId xmlns:a16="http://schemas.microsoft.com/office/drawing/2014/main" id="{40DF0E22-4D55-4509-A367-C489A605A9A9}"/>
              </a:ext>
            </a:extLst>
          </p:cNvPr>
          <p:cNvSpPr/>
          <p:nvPr/>
        </p:nvSpPr>
        <p:spPr bwMode="auto">
          <a:xfrm>
            <a:off x="2356470" y="3452633"/>
            <a:ext cx="7680960" cy="1828800"/>
          </a:xfrm>
          <a:prstGeom prst="roundRect">
            <a:avLst>
              <a:gd name="adj" fmla="val 4104"/>
            </a:avLst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31" name="Rounded Rectangle 25">
            <a:extLst>
              <a:ext uri="{FF2B5EF4-FFF2-40B4-BE49-F238E27FC236}">
                <a16:creationId xmlns:a16="http://schemas.microsoft.com/office/drawing/2014/main" id="{EC4354BD-1C85-47E1-9FFE-86F91DAB78A4}"/>
              </a:ext>
            </a:extLst>
          </p:cNvPr>
          <p:cNvSpPr/>
          <p:nvPr/>
        </p:nvSpPr>
        <p:spPr bwMode="auto">
          <a:xfrm>
            <a:off x="2356470" y="1482839"/>
            <a:ext cx="7680960" cy="1828800"/>
          </a:xfrm>
          <a:prstGeom prst="roundRect">
            <a:avLst>
              <a:gd name="adj" fmla="val 4104"/>
            </a:avLst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F498AED-6602-4CAA-A082-2967E60A82DB}"/>
              </a:ext>
            </a:extLst>
          </p:cNvPr>
          <p:cNvSpPr/>
          <p:nvPr/>
        </p:nvSpPr>
        <p:spPr>
          <a:xfrm>
            <a:off x="2438398" y="2003297"/>
            <a:ext cx="3200400" cy="1188720"/>
          </a:xfrm>
          <a:prstGeom prst="roundRect">
            <a:avLst>
              <a:gd name="adj" fmla="val 3805"/>
            </a:avLst>
          </a:prstGeo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3" name="Picture 2" descr="Image result for roman road">
            <a:extLst>
              <a:ext uri="{FF2B5EF4-FFF2-40B4-BE49-F238E27FC236}">
                <a16:creationId xmlns:a16="http://schemas.microsoft.com/office/drawing/2014/main" id="{87F9275C-1249-4FE7-A5EB-ED7335819AB4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74"/>
          <a:stretch/>
        </p:blipFill>
        <p:spPr bwMode="auto">
          <a:xfrm>
            <a:off x="2438398" y="3961899"/>
            <a:ext cx="320040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189BB21-E493-4D92-AC2D-2A5327621550}"/>
              </a:ext>
            </a:extLst>
          </p:cNvPr>
          <p:cNvSpPr/>
          <p:nvPr/>
        </p:nvSpPr>
        <p:spPr>
          <a:xfrm>
            <a:off x="2438398" y="1580874"/>
            <a:ext cx="32004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Nature of Trade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627BB8F-4DEC-42EF-83C1-5FDAD912CE90}"/>
              </a:ext>
            </a:extLst>
          </p:cNvPr>
          <p:cNvSpPr/>
          <p:nvPr/>
        </p:nvSpPr>
        <p:spPr>
          <a:xfrm>
            <a:off x="2438398" y="3544183"/>
            <a:ext cx="32004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Limiting Factors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3AD4825-AC8D-463A-8AAD-B35A93C46797}"/>
              </a:ext>
            </a:extLst>
          </p:cNvPr>
          <p:cNvSpPr/>
          <p:nvPr/>
        </p:nvSpPr>
        <p:spPr>
          <a:xfrm>
            <a:off x="5638798" y="1611796"/>
            <a:ext cx="43986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lvl="0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Limited market size geared to the elite.</a:t>
            </a:r>
          </a:p>
          <a:p>
            <a:pPr marL="115888" lvl="0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High-value commodities (silk, spices, perfumes, gems, gold, silver, ivory).</a:t>
            </a:r>
          </a:p>
          <a:p>
            <a:pPr marL="115888" lvl="0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Bulk commodities could be traded when maritime transport was available (grain, wine, olive oil).</a:t>
            </a:r>
          </a:p>
          <a:p>
            <a:pPr marL="115888" lvl="0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Many intermediaries.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4BA966-5017-4FFF-9B60-294C03F115D2}"/>
              </a:ext>
            </a:extLst>
          </p:cNvPr>
          <p:cNvSpPr/>
          <p:nvPr/>
        </p:nvSpPr>
        <p:spPr>
          <a:xfrm>
            <a:off x="5638798" y="3591850"/>
            <a:ext cx="4398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lvl="0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Limited capacity and speed of inland transportation.</a:t>
            </a:r>
          </a:p>
          <a:p>
            <a:pPr marL="115888" lvl="0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Diversity of currencies and units of measure.</a:t>
            </a:r>
          </a:p>
          <a:p>
            <a:pPr marL="115888" lvl="0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High tariffs.</a:t>
            </a:r>
          </a:p>
          <a:p>
            <a:pPr marL="115888" lvl="0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Unreliable navigation.</a:t>
            </a:r>
          </a:p>
          <a:p>
            <a:pPr marL="115888" lvl="0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Insecurity / piracy.</a:t>
            </a:r>
          </a:p>
        </p:txBody>
      </p:sp>
    </p:spTree>
    <p:extLst>
      <p:ext uri="{BB962C8B-B14F-4D97-AF65-F5344CB8AC3E}">
        <p14:creationId xmlns:p14="http://schemas.microsoft.com/office/powerpoint/2010/main" val="4169852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93CA7-25EE-4F52-AC5B-338377BFB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Colonial Economic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B33E3-9067-41AD-A850-CD5694354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the positive side…</a:t>
            </a:r>
          </a:p>
          <a:p>
            <a:pPr lvl="1"/>
            <a:r>
              <a:rPr lang="en-US" dirty="0"/>
              <a:t>Incited the development of long-distance transportation (maritime, then air) and telecommunications.</a:t>
            </a:r>
          </a:p>
          <a:p>
            <a:pPr lvl="1"/>
            <a:r>
              <a:rPr lang="en-US" dirty="0"/>
              <a:t>Favored global economic growth, integration and migration.</a:t>
            </a:r>
          </a:p>
          <a:p>
            <a:pPr lvl="1"/>
            <a:r>
              <a:rPr lang="en-US" dirty="0"/>
              <a:t>Created resources that did not exist before (coffee, sugar, minerals, oil).</a:t>
            </a:r>
          </a:p>
          <a:p>
            <a:pPr lvl="1"/>
            <a:r>
              <a:rPr lang="en-US" dirty="0"/>
              <a:t>Formation of nation states and national identities.</a:t>
            </a:r>
          </a:p>
          <a:p>
            <a:pPr lvl="1"/>
            <a:r>
              <a:rPr lang="en-US" dirty="0"/>
              <a:t>Diffusion of science and technology in societies that would not have </a:t>
            </a:r>
            <a:r>
              <a:rPr lang="en-US"/>
              <a:t>provided innovation.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26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Colonies Controlled by Main Colonial Powers, 1500-2000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009650" y="1311275"/>
          <a:ext cx="10993438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1925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FBD8092-AA0A-4071-B776-E9F293E81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0"/>
            <a:ext cx="956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985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British Empire, 1897</a:t>
            </a:r>
          </a:p>
        </p:txBody>
      </p:sp>
      <p:pic>
        <p:nvPicPr>
          <p:cNvPr id="17411" name="Picture 2" descr="http://upload.wikimedia.org/wikipedia/commons/2/28/British_Empire_18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118" y="1185862"/>
            <a:ext cx="7406640" cy="563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815013" y="5945188"/>
            <a:ext cx="2860675" cy="701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1" dirty="0"/>
              <a:t>20% of the world’s surface</a:t>
            </a:r>
          </a:p>
          <a:p>
            <a:pPr>
              <a:spcBef>
                <a:spcPct val="20000"/>
              </a:spcBef>
              <a:defRPr/>
            </a:pPr>
            <a:r>
              <a:rPr lang="en-US" b="1" dirty="0"/>
              <a:t>25% of the world’s population</a:t>
            </a:r>
          </a:p>
        </p:txBody>
      </p:sp>
    </p:spTree>
    <p:extLst>
      <p:ext uri="{BB962C8B-B14F-4D97-AF65-F5344CB8AC3E}">
        <p14:creationId xmlns:p14="http://schemas.microsoft.com/office/powerpoint/2010/main" val="10118802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CD99A4D6-F9B5-40FF-A8FC-3140DDC0D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10" y="1288636"/>
            <a:ext cx="10058400" cy="5129782"/>
          </a:xfrm>
          <a:prstGeom prst="rect">
            <a:avLst/>
          </a:prstGeom>
        </p:spPr>
      </p:pic>
      <p:sp>
        <p:nvSpPr>
          <p:cNvPr id="6502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European Control of the World, 1500-1950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2681872" y="4595068"/>
            <a:ext cx="1165704" cy="10341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1" dirty="0">
                <a:latin typeface="Arial Narrow" panose="020B0606020202030204" pitchFamily="34" charset="0"/>
                <a:cs typeface="Calibri" pitchFamily="34" charset="0"/>
              </a:rPr>
              <a:t>1800 (37%)</a:t>
            </a:r>
          </a:p>
          <a:p>
            <a:pPr>
              <a:spcBef>
                <a:spcPct val="20000"/>
              </a:spcBef>
              <a:defRPr/>
            </a:pPr>
            <a:r>
              <a:rPr lang="en-US" b="1" dirty="0">
                <a:latin typeface="Arial Narrow" panose="020B0606020202030204" pitchFamily="34" charset="0"/>
                <a:cs typeface="Calibri" pitchFamily="34" charset="0"/>
              </a:rPr>
              <a:t>1878 (67%)</a:t>
            </a:r>
          </a:p>
          <a:p>
            <a:pPr>
              <a:spcBef>
                <a:spcPct val="20000"/>
              </a:spcBef>
              <a:defRPr/>
            </a:pPr>
            <a:r>
              <a:rPr lang="en-US" b="1" dirty="0">
                <a:latin typeface="Arial Narrow" panose="020B0606020202030204" pitchFamily="34" charset="0"/>
                <a:cs typeface="Calibri" pitchFamily="34" charset="0"/>
              </a:rPr>
              <a:t>1913 (84%)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61B88B-A0E7-439F-8678-D06056B3F60A}"/>
              </a:ext>
            </a:extLst>
          </p:cNvPr>
          <p:cNvSpPr/>
          <p:nvPr/>
        </p:nvSpPr>
        <p:spPr>
          <a:xfrm>
            <a:off x="3050955" y="6390162"/>
            <a:ext cx="6405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Arial Narrow" panose="020B0606020202030204" pitchFamily="34" charset="0"/>
              </a:rPr>
              <a:t>40% of the world’s international boundaries traced by the UK and France.</a:t>
            </a:r>
          </a:p>
        </p:txBody>
      </p:sp>
    </p:spTree>
    <p:extLst>
      <p:ext uri="{BB962C8B-B14F-4D97-AF65-F5344CB8AC3E}">
        <p14:creationId xmlns:p14="http://schemas.microsoft.com/office/powerpoint/2010/main" val="6806360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Territories that Belonged to a Colonial Empire</a:t>
            </a:r>
          </a:p>
        </p:txBody>
      </p:sp>
      <p:pic>
        <p:nvPicPr>
          <p:cNvPr id="1026" name="Picture 2" descr="http://upload.wikimedia.org/wikipedia/commons/thumb/b/bc/European_Empires.svg/2000px-European_Empire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669" y="1437554"/>
            <a:ext cx="9144000" cy="44074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 bwMode="auto">
          <a:xfrm>
            <a:off x="2032676" y="2991480"/>
            <a:ext cx="137160" cy="137160"/>
          </a:xfrm>
          <a:prstGeom prst="rect">
            <a:avLst/>
          </a:prstGeom>
          <a:solidFill>
            <a:srgbClr val="CC99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9837" y="2890783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Belgian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032676" y="3237080"/>
            <a:ext cx="137160" cy="137160"/>
          </a:xfrm>
          <a:prstGeom prst="rect">
            <a:avLst/>
          </a:prstGeom>
          <a:solidFill>
            <a:srgbClr val="FF7C8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9836" y="3136383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British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032676" y="3482680"/>
            <a:ext cx="137160" cy="137160"/>
          </a:xfrm>
          <a:prstGeom prst="rect">
            <a:avLst/>
          </a:prstGeom>
          <a:solidFill>
            <a:srgbClr val="3399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9837" y="3381983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Danish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032676" y="3969112"/>
            <a:ext cx="137160" cy="137160"/>
          </a:xfrm>
          <a:prstGeom prst="rect">
            <a:avLst/>
          </a:prstGeom>
          <a:solidFill>
            <a:srgbClr val="99C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69837" y="3868415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French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032676" y="3720537"/>
            <a:ext cx="137160" cy="137160"/>
          </a:xfrm>
          <a:prstGeom prst="rect">
            <a:avLst/>
          </a:prstGeom>
          <a:solidFill>
            <a:srgbClr val="FFCC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9837" y="3637608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Dutch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032676" y="4204579"/>
            <a:ext cx="137160" cy="137160"/>
          </a:xfrm>
          <a:prstGeom prst="rect">
            <a:avLst/>
          </a:prstGeom>
          <a:solidFill>
            <a:srgbClr val="33CC3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69837" y="4115076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Italian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2032676" y="4932662"/>
            <a:ext cx="137160" cy="137160"/>
          </a:xfrm>
          <a:prstGeom prst="rect">
            <a:avLst/>
          </a:prstGeom>
          <a:solidFill>
            <a:srgbClr val="99CC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69836" y="4831764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Spanish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032676" y="4453561"/>
            <a:ext cx="137160" cy="137160"/>
          </a:xfrm>
          <a:prstGeom prst="rect">
            <a:avLst/>
          </a:prstGeom>
          <a:solidFill>
            <a:srgbClr val="FF99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9837" y="4376107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Portuguese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2032676" y="4682566"/>
            <a:ext cx="137160" cy="137160"/>
          </a:xfrm>
          <a:prstGeom prst="rect">
            <a:avLst/>
          </a:prstGeom>
          <a:solidFill>
            <a:srgbClr val="CCFF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9836" y="4581869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Russian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50855" y="6098344"/>
            <a:ext cx="6982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What were the main impacts of colonialism on the world economic geography?</a:t>
            </a:r>
          </a:p>
        </p:txBody>
      </p:sp>
      <p:pic>
        <p:nvPicPr>
          <p:cNvPr id="23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302" y="6099043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0345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US" dirty="0"/>
              <a:t>2. The Demise of Colonialism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Decolonization</a:t>
            </a:r>
          </a:p>
          <a:p>
            <a:pPr lvl="1" eaLnBrk="1" hangingPunct="1"/>
            <a:r>
              <a:rPr lang="en-US" dirty="0"/>
              <a:t>Emerging nationalisms and patriotisms:</a:t>
            </a:r>
          </a:p>
          <a:p>
            <a:pPr lvl="2"/>
            <a:r>
              <a:rPr lang="en-US" dirty="0"/>
              <a:t>Successful first wave of independence in the Americas after the Napoleonic Wars (late 18</a:t>
            </a:r>
            <a:r>
              <a:rPr lang="en-US" baseline="30000" dirty="0"/>
              <a:t>th</a:t>
            </a:r>
            <a:r>
              <a:rPr lang="en-US" dirty="0"/>
              <a:t>, early 19</a:t>
            </a:r>
            <a:r>
              <a:rPr lang="en-US" baseline="30000" dirty="0"/>
              <a:t>th</a:t>
            </a:r>
            <a:r>
              <a:rPr lang="en-US" dirty="0"/>
              <a:t> century).</a:t>
            </a:r>
          </a:p>
          <a:p>
            <a:pPr lvl="2"/>
            <a:r>
              <a:rPr lang="en-US" dirty="0"/>
              <a:t>Second wave upheld by leaders such as Bolivar (Latin America), Sun </a:t>
            </a:r>
            <a:r>
              <a:rPr lang="en-US" dirty="0" err="1"/>
              <a:t>Yat-sen</a:t>
            </a:r>
            <a:r>
              <a:rPr lang="en-US" dirty="0"/>
              <a:t> (China), Mao Zedong (China), Ho Chi-Minh (Vietnam) and Sukarno (Indonesia).</a:t>
            </a:r>
          </a:p>
          <a:p>
            <a:pPr lvl="1" eaLnBrk="1" hangingPunct="1"/>
            <a:r>
              <a:rPr lang="en-US" dirty="0"/>
              <a:t>Increasing democratic views were making the concept of colonies morally untannable.</a:t>
            </a:r>
          </a:p>
          <a:p>
            <a:pPr lvl="1" eaLnBrk="1" hangingPunct="1"/>
            <a:r>
              <a:rPr lang="en-US" dirty="0"/>
              <a:t>WWII:</a:t>
            </a:r>
          </a:p>
          <a:p>
            <a:pPr lvl="2"/>
            <a:r>
              <a:rPr lang="en-US" dirty="0"/>
              <a:t>Japan’s impact in Pacific Asia during WWII.</a:t>
            </a:r>
          </a:p>
          <a:p>
            <a:pPr lvl="2"/>
            <a:r>
              <a:rPr lang="en-US" dirty="0"/>
              <a:t>WWII left European countries without the means and will to maintain colonial empires.</a:t>
            </a:r>
          </a:p>
          <a:p>
            <a:pPr lvl="1"/>
            <a:r>
              <a:rPr lang="en-US" dirty="0"/>
              <a:t>High costs of maintaining </a:t>
            </a:r>
            <a:r>
              <a:rPr lang="en-US"/>
              <a:t>colonies.</a:t>
            </a:r>
            <a:endParaRPr lang="en-US" dirty="0"/>
          </a:p>
          <a:p>
            <a:pPr lvl="1" eaLnBrk="1" hangingPunct="1"/>
            <a:r>
              <a:rPr lang="en-US" dirty="0"/>
              <a:t>Created a wide variety of post-colonial governments and ideologies.</a:t>
            </a:r>
          </a:p>
        </p:txBody>
      </p:sp>
    </p:spTree>
    <p:extLst>
      <p:ext uri="{BB962C8B-B14F-4D97-AF65-F5344CB8AC3E}">
        <p14:creationId xmlns:p14="http://schemas.microsoft.com/office/powerpoint/2010/main" val="2531320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Decolonization</a:t>
            </a:r>
          </a:p>
        </p:txBody>
      </p:sp>
      <p:pic>
        <p:nvPicPr>
          <p:cNvPr id="2050" name="Picture 2" descr="http://upload.wikimedia.org/wikipedia/en/9/90/World_decoloniz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9148" y="1531423"/>
            <a:ext cx="10241280" cy="473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196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 – Waves of Economic Change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Socioeconomic Changes</a:t>
            </a:r>
          </a:p>
          <a:p>
            <a:pPr marL="457200" indent="-457200">
              <a:buAutoNum type="arabicPeriod"/>
            </a:pPr>
            <a:r>
              <a:rPr lang="en-US" dirty="0"/>
              <a:t>Technological Changes</a:t>
            </a:r>
          </a:p>
        </p:txBody>
      </p:sp>
    </p:spTree>
    <p:extLst>
      <p:ext uri="{BB962C8B-B14F-4D97-AF65-F5344CB8AC3E}">
        <p14:creationId xmlns:p14="http://schemas.microsoft.com/office/powerpoint/2010/main" val="23430614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3CFD69-C174-4D3B-8C26-6EAACE006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a Global Economic Landscape: Major Phases of Socioeconomic Change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3BDC0C11-7BAB-4E34-A647-D6895C340ABD}"/>
              </a:ext>
            </a:extLst>
          </p:cNvPr>
          <p:cNvSpPr/>
          <p:nvPr/>
        </p:nvSpPr>
        <p:spPr bwMode="auto">
          <a:xfrm>
            <a:off x="2850182" y="5395565"/>
            <a:ext cx="3200400" cy="3657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</a:rPr>
              <a:t>Slow growth</a:t>
            </a: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028AE1A0-CA22-4607-BC6A-77CC0EB6B103}"/>
              </a:ext>
            </a:extLst>
          </p:cNvPr>
          <p:cNvSpPr/>
          <p:nvPr/>
        </p:nvSpPr>
        <p:spPr bwMode="auto">
          <a:xfrm>
            <a:off x="2850182" y="5808357"/>
            <a:ext cx="3200400" cy="3657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</a:rPr>
              <a:t>Agriculture and land ownership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6B157BEB-EFCA-4E95-BE37-8D2F2800245B}"/>
              </a:ext>
            </a:extLst>
          </p:cNvPr>
          <p:cNvSpPr/>
          <p:nvPr/>
        </p:nvSpPr>
        <p:spPr bwMode="auto">
          <a:xfrm>
            <a:off x="1524000" y="5395565"/>
            <a:ext cx="1280160" cy="365760"/>
          </a:xfrm>
          <a:prstGeom prst="round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Demography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E691F094-E898-4FB2-B033-ED4A9D665276}"/>
              </a:ext>
            </a:extLst>
          </p:cNvPr>
          <p:cNvSpPr/>
          <p:nvPr/>
        </p:nvSpPr>
        <p:spPr bwMode="auto">
          <a:xfrm>
            <a:off x="1524000" y="5808357"/>
            <a:ext cx="1280160" cy="365760"/>
          </a:xfrm>
          <a:prstGeom prst="round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Wealth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35A94D66-78CD-4E9F-A09A-4EBD64F7EE2F}"/>
              </a:ext>
            </a:extLst>
          </p:cNvPr>
          <p:cNvSpPr/>
          <p:nvPr/>
        </p:nvSpPr>
        <p:spPr bwMode="auto">
          <a:xfrm>
            <a:off x="6490627" y="5395565"/>
            <a:ext cx="1828800" cy="3657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</a:rPr>
              <a:t>Fast growth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0AF4755-2749-47F8-BBD5-1F866F51A776}"/>
              </a:ext>
            </a:extLst>
          </p:cNvPr>
          <p:cNvSpPr/>
          <p:nvPr/>
        </p:nvSpPr>
        <p:spPr bwMode="auto">
          <a:xfrm>
            <a:off x="6490627" y="5808357"/>
            <a:ext cx="1828800" cy="3657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</a:rPr>
              <a:t>Industry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8B0F7902-D884-4A4D-9B88-063FE2F9B5FC}"/>
              </a:ext>
            </a:extLst>
          </p:cNvPr>
          <p:cNvSpPr/>
          <p:nvPr/>
        </p:nvSpPr>
        <p:spPr bwMode="auto">
          <a:xfrm>
            <a:off x="8476873" y="5808357"/>
            <a:ext cx="1828800" cy="3657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</a:rPr>
              <a:t>Technology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729A4F3E-476C-44FD-A8E6-166AB74FAB94}"/>
              </a:ext>
            </a:extLst>
          </p:cNvPr>
          <p:cNvSpPr/>
          <p:nvPr/>
        </p:nvSpPr>
        <p:spPr bwMode="auto">
          <a:xfrm>
            <a:off x="8476873" y="5395565"/>
            <a:ext cx="1828800" cy="3657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</a:rPr>
              <a:t>Slow growth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27D340-4569-4FC6-AC86-1639F21F103C}"/>
              </a:ext>
            </a:extLst>
          </p:cNvPr>
          <p:cNvSpPr/>
          <p:nvPr/>
        </p:nvSpPr>
        <p:spPr>
          <a:xfrm>
            <a:off x="2526356" y="3331636"/>
            <a:ext cx="18288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Neolithic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061AE7-7203-4131-AC53-5EA43F51AEBD}"/>
              </a:ext>
            </a:extLst>
          </p:cNvPr>
          <p:cNvSpPr/>
          <p:nvPr/>
        </p:nvSpPr>
        <p:spPr>
          <a:xfrm>
            <a:off x="4491612" y="3331636"/>
            <a:ext cx="18288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Feudalism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EFC785E-9813-410B-8F3B-8C2281EA4BC6}"/>
              </a:ext>
            </a:extLst>
          </p:cNvPr>
          <p:cNvSpPr/>
          <p:nvPr/>
        </p:nvSpPr>
        <p:spPr>
          <a:xfrm>
            <a:off x="6490627" y="3331636"/>
            <a:ext cx="18288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Industrial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578288F-F9B8-4BB6-9AA3-909EBEB3057C}"/>
              </a:ext>
            </a:extLst>
          </p:cNvPr>
          <p:cNvSpPr/>
          <p:nvPr/>
        </p:nvSpPr>
        <p:spPr>
          <a:xfrm>
            <a:off x="8476873" y="3331636"/>
            <a:ext cx="18288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Global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701C8B8-F94B-4334-96C2-317D1DDB9A5A}"/>
              </a:ext>
            </a:extLst>
          </p:cNvPr>
          <p:cNvSpPr/>
          <p:nvPr/>
        </p:nvSpPr>
        <p:spPr>
          <a:xfrm>
            <a:off x="2540034" y="1966764"/>
            <a:ext cx="1801443" cy="1317840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9952694-118E-4B10-9ACF-587BA9CEBF59}"/>
              </a:ext>
            </a:extLst>
          </p:cNvPr>
          <p:cNvSpPr/>
          <p:nvPr/>
        </p:nvSpPr>
        <p:spPr>
          <a:xfrm>
            <a:off x="4518969" y="1966764"/>
            <a:ext cx="1801443" cy="1317840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0D8779-54DD-46B2-956B-F93CBD585EBD}"/>
              </a:ext>
            </a:extLst>
          </p:cNvPr>
          <p:cNvSpPr/>
          <p:nvPr/>
        </p:nvSpPr>
        <p:spPr>
          <a:xfrm>
            <a:off x="6497904" y="1966764"/>
            <a:ext cx="1801443" cy="1317840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F82C42-39AF-46A4-BBD9-FE4C601157CE}"/>
              </a:ext>
            </a:extLst>
          </p:cNvPr>
          <p:cNvSpPr/>
          <p:nvPr/>
        </p:nvSpPr>
        <p:spPr>
          <a:xfrm>
            <a:off x="8456792" y="1966764"/>
            <a:ext cx="1801443" cy="1317840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FD2BF7-1239-4F96-A4B0-A3C912C36D56}"/>
              </a:ext>
            </a:extLst>
          </p:cNvPr>
          <p:cNvSpPr/>
          <p:nvPr/>
        </p:nvSpPr>
        <p:spPr>
          <a:xfrm>
            <a:off x="2536252" y="3801033"/>
            <a:ext cx="1828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lvl="0" indent="-117475">
              <a:buFont typeface="Arial" panose="020B0604020202020204" pitchFamily="34" charset="0"/>
              <a:buChar char="•"/>
            </a:pPr>
            <a:r>
              <a:rPr lang="en-US" dirty="0">
                <a:ln/>
                <a:latin typeface="Arial Narrow" panose="020B0606020202030204" pitchFamily="34" charset="0"/>
              </a:rPr>
              <a:t>Tribe / Village</a:t>
            </a:r>
          </a:p>
          <a:p>
            <a:pPr marL="117475" lvl="0" indent="-117475">
              <a:buFont typeface="Arial" panose="020B0604020202020204" pitchFamily="34" charset="0"/>
              <a:buChar char="•"/>
            </a:pPr>
            <a:r>
              <a:rPr lang="en-US" dirty="0">
                <a:ln/>
                <a:latin typeface="Arial Narrow" panose="020B0606020202030204" pitchFamily="34" charset="0"/>
              </a:rPr>
              <a:t>Hunting and gathering</a:t>
            </a:r>
          </a:p>
          <a:p>
            <a:pPr marL="117475" lvl="0" indent="-117475">
              <a:buFont typeface="Arial" panose="020B0604020202020204" pitchFamily="34" charset="0"/>
              <a:buChar char="•"/>
            </a:pPr>
            <a:r>
              <a:rPr lang="en-US" dirty="0">
                <a:ln/>
                <a:latin typeface="Arial Narrow" panose="020B0606020202030204" pitchFamily="34" charset="0"/>
              </a:rPr>
              <a:t>Language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FB889C-D17A-4CEA-9C6E-3B80CA9A289E}"/>
              </a:ext>
            </a:extLst>
          </p:cNvPr>
          <p:cNvSpPr/>
          <p:nvPr/>
        </p:nvSpPr>
        <p:spPr>
          <a:xfrm>
            <a:off x="4491611" y="3838742"/>
            <a:ext cx="1828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lvl="0" indent="-117475">
              <a:buFont typeface="Arial" panose="020B0604020202020204" pitchFamily="34" charset="0"/>
              <a:buChar char="•"/>
            </a:pPr>
            <a:r>
              <a:rPr lang="en-US" dirty="0">
                <a:ln/>
                <a:latin typeface="Arial Narrow" panose="020B0606020202030204" pitchFamily="34" charset="0"/>
              </a:rPr>
              <a:t>City-state, Kingdom</a:t>
            </a:r>
          </a:p>
          <a:p>
            <a:pPr marL="117475" lvl="0" indent="-117475">
              <a:buFont typeface="Arial" panose="020B0604020202020204" pitchFamily="34" charset="0"/>
              <a:buChar char="•"/>
            </a:pPr>
            <a:r>
              <a:rPr lang="en-US" dirty="0">
                <a:ln/>
                <a:latin typeface="Arial Narrow" panose="020B0606020202030204" pitchFamily="34" charset="0"/>
              </a:rPr>
              <a:t>Settled agriculture</a:t>
            </a:r>
          </a:p>
          <a:p>
            <a:pPr marL="117475" lvl="0" indent="-117475">
              <a:buFont typeface="Arial" panose="020B0604020202020204" pitchFamily="34" charset="0"/>
              <a:buChar char="•"/>
            </a:pPr>
            <a:r>
              <a:rPr lang="en-US" dirty="0">
                <a:ln/>
                <a:latin typeface="Arial Narrow" panose="020B0606020202030204" pitchFamily="34" charset="0"/>
              </a:rPr>
              <a:t>Writing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EA7B47-F0AB-46F0-A656-B7B0605FB846}"/>
              </a:ext>
            </a:extLst>
          </p:cNvPr>
          <p:cNvSpPr/>
          <p:nvPr/>
        </p:nvSpPr>
        <p:spPr>
          <a:xfrm>
            <a:off x="6470546" y="3792106"/>
            <a:ext cx="1801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lvl="0" indent="-117475">
              <a:buFont typeface="Arial" panose="020B0604020202020204" pitchFamily="34" charset="0"/>
              <a:buChar char="•"/>
            </a:pPr>
            <a:r>
              <a:rPr lang="en-US" dirty="0">
                <a:ln/>
                <a:latin typeface="Arial Narrow" panose="020B0606020202030204" pitchFamily="34" charset="0"/>
              </a:rPr>
              <a:t>Nation-state</a:t>
            </a:r>
          </a:p>
          <a:p>
            <a:pPr marL="117475" lvl="0" indent="-117475">
              <a:buFont typeface="Arial" panose="020B0604020202020204" pitchFamily="34" charset="0"/>
              <a:buChar char="•"/>
            </a:pPr>
            <a:r>
              <a:rPr lang="en-US" dirty="0">
                <a:ln/>
                <a:latin typeface="Arial Narrow" panose="020B0606020202030204" pitchFamily="34" charset="0"/>
              </a:rPr>
              <a:t>Industrial system</a:t>
            </a:r>
          </a:p>
          <a:p>
            <a:pPr marL="117475" lvl="0" indent="-117475">
              <a:buFont typeface="Arial" panose="020B0604020202020204" pitchFamily="34" charset="0"/>
              <a:buChar char="•"/>
            </a:pPr>
            <a:r>
              <a:rPr lang="en-US" dirty="0">
                <a:ln/>
                <a:latin typeface="Arial Narrow" panose="020B0606020202030204" pitchFamily="34" charset="0"/>
              </a:rPr>
              <a:t>Printing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43D503-7663-474F-B233-321470AFDCD1}"/>
              </a:ext>
            </a:extLst>
          </p:cNvPr>
          <p:cNvSpPr/>
          <p:nvPr/>
        </p:nvSpPr>
        <p:spPr>
          <a:xfrm>
            <a:off x="8476874" y="3741308"/>
            <a:ext cx="18014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lvl="0" indent="-117475">
              <a:buFont typeface="Arial" panose="020B0604020202020204" pitchFamily="34" charset="0"/>
              <a:buChar char="•"/>
            </a:pPr>
            <a:r>
              <a:rPr lang="en-US" dirty="0">
                <a:ln/>
                <a:latin typeface="Arial Narrow" panose="020B0606020202030204" pitchFamily="34" charset="0"/>
              </a:rPr>
              <a:t>Global governance</a:t>
            </a:r>
          </a:p>
          <a:p>
            <a:pPr marL="117475" lvl="0" indent="-117475">
              <a:buFont typeface="Arial" panose="020B0604020202020204" pitchFamily="34" charset="0"/>
              <a:buChar char="•"/>
            </a:pPr>
            <a:r>
              <a:rPr lang="en-US" dirty="0">
                <a:ln/>
                <a:latin typeface="Arial Narrow" panose="020B0606020202030204" pitchFamily="34" charset="0"/>
              </a:rPr>
              <a:t>Post-industrial</a:t>
            </a:r>
          </a:p>
          <a:p>
            <a:pPr marL="117475" lvl="0" indent="-117475">
              <a:buFont typeface="Arial" panose="020B0604020202020204" pitchFamily="34" charset="0"/>
              <a:buChar char="•"/>
            </a:pPr>
            <a:r>
              <a:rPr lang="en-US" dirty="0">
                <a:ln/>
                <a:latin typeface="Arial Narrow" panose="020B0606020202030204" pitchFamily="34" charset="0"/>
              </a:rPr>
              <a:t>Information technologies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77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The Silk Road and Arab Sea </a:t>
            </a:r>
            <a:r>
              <a:rPr lang="en-US"/>
              <a:t>Routes (11</a:t>
            </a:r>
            <a:r>
              <a:rPr lang="en-US" baseline="30000"/>
              <a:t>th</a:t>
            </a:r>
            <a:r>
              <a:rPr lang="en-US"/>
              <a:t> and 12</a:t>
            </a:r>
            <a:r>
              <a:rPr lang="en-US" baseline="30000"/>
              <a:t>th</a:t>
            </a:r>
            <a:r>
              <a:rPr lang="en-US"/>
              <a:t> </a:t>
            </a:r>
            <a:r>
              <a:rPr lang="en-US" dirty="0"/>
              <a:t>Centuries)</a:t>
            </a:r>
          </a:p>
        </p:txBody>
      </p:sp>
      <p:sp>
        <p:nvSpPr>
          <p:cNvPr id="5" name="Action Button: Document 4" title="Read this Web Page">
            <a:hlinkClick r:id="rId3" highlightClick="1"/>
          </p:cNvPr>
          <p:cNvSpPr/>
          <p:nvPr/>
        </p:nvSpPr>
        <p:spPr bwMode="auto">
          <a:xfrm>
            <a:off x="435969" y="5739089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823" y="6266989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229FC2A-1678-411A-8456-44ACF9C0D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30" y="1105929"/>
            <a:ext cx="9156211" cy="54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244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Long Wave Cycles of Innovation</a:t>
            </a:r>
          </a:p>
        </p:txBody>
      </p:sp>
      <p:sp>
        <p:nvSpPr>
          <p:cNvPr id="73" name="Action Button: Document 72" title="Read this Web Page">
            <a:hlinkClick r:id="rId3" highlightClick="1"/>
          </p:cNvPr>
          <p:cNvSpPr/>
          <p:nvPr/>
        </p:nvSpPr>
        <p:spPr bwMode="auto">
          <a:xfrm>
            <a:off x="2286425" y="5941687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latin typeface="Verdana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907286" y="600558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37" name="Line 16">
            <a:extLst>
              <a:ext uri="{FF2B5EF4-FFF2-40B4-BE49-F238E27FC236}">
                <a16:creationId xmlns:a16="http://schemas.microsoft.com/office/drawing/2014/main" id="{D96631D6-CE0B-474E-991B-3C2E9B711145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7297" y="2636408"/>
            <a:ext cx="0" cy="2560320"/>
          </a:xfrm>
          <a:prstGeom prst="line">
            <a:avLst/>
          </a:prstGeom>
          <a:noFill/>
          <a:ln w="508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38" name="Line 12">
            <a:extLst>
              <a:ext uri="{FF2B5EF4-FFF2-40B4-BE49-F238E27FC236}">
                <a16:creationId xmlns:a16="http://schemas.microsoft.com/office/drawing/2014/main" id="{14367C8D-0BDF-410C-9750-FF2767FB95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3711" y="3564399"/>
            <a:ext cx="0" cy="1645920"/>
          </a:xfrm>
          <a:prstGeom prst="line">
            <a:avLst/>
          </a:prstGeom>
          <a:noFill/>
          <a:ln w="508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39" name="Line 13">
            <a:extLst>
              <a:ext uri="{FF2B5EF4-FFF2-40B4-BE49-F238E27FC236}">
                <a16:creationId xmlns:a16="http://schemas.microsoft.com/office/drawing/2014/main" id="{02230D5A-B937-4B41-987E-0A079DF123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6186" y="3379131"/>
            <a:ext cx="0" cy="1828800"/>
          </a:xfrm>
          <a:prstGeom prst="line">
            <a:avLst/>
          </a:prstGeom>
          <a:noFill/>
          <a:ln w="508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40" name="Line 14">
            <a:extLst>
              <a:ext uri="{FF2B5EF4-FFF2-40B4-BE49-F238E27FC236}">
                <a16:creationId xmlns:a16="http://schemas.microsoft.com/office/drawing/2014/main" id="{2DBBC58C-DFBE-4F44-98B0-2C5366B70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9748" y="3193872"/>
            <a:ext cx="0" cy="2011680"/>
          </a:xfrm>
          <a:prstGeom prst="line">
            <a:avLst/>
          </a:prstGeom>
          <a:noFill/>
          <a:ln w="508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75" name="Line 15">
            <a:extLst>
              <a:ext uri="{FF2B5EF4-FFF2-40B4-BE49-F238E27FC236}">
                <a16:creationId xmlns:a16="http://schemas.microsoft.com/office/drawing/2014/main" id="{B24757DB-7FD0-4F3E-A469-073E711E5AD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7736" y="3020552"/>
            <a:ext cx="0" cy="2194560"/>
          </a:xfrm>
          <a:prstGeom prst="line">
            <a:avLst/>
          </a:prstGeom>
          <a:noFill/>
          <a:ln w="508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76" name="Line 16">
            <a:extLst>
              <a:ext uri="{FF2B5EF4-FFF2-40B4-BE49-F238E27FC236}">
                <a16:creationId xmlns:a16="http://schemas.microsoft.com/office/drawing/2014/main" id="{4C125C0B-79C9-4474-BCAE-6D2124DA59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2823" y="2823331"/>
            <a:ext cx="0" cy="2377440"/>
          </a:xfrm>
          <a:prstGeom prst="line">
            <a:avLst/>
          </a:prstGeom>
          <a:noFill/>
          <a:ln w="508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77" name="Line 17">
            <a:extLst>
              <a:ext uri="{FF2B5EF4-FFF2-40B4-BE49-F238E27FC236}">
                <a16:creationId xmlns:a16="http://schemas.microsoft.com/office/drawing/2014/main" id="{189AD0C9-E79F-4EC7-A9CD-4969CC8F942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1786" y="5237521"/>
            <a:ext cx="9601200" cy="0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78" name="Text Box 18">
            <a:extLst>
              <a:ext uri="{FF2B5EF4-FFF2-40B4-BE49-F238E27FC236}">
                <a16:creationId xmlns:a16="http://schemas.microsoft.com/office/drawing/2014/main" id="{51B3C602-8663-4965-9320-D65B443C6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993" y="5237227"/>
            <a:ext cx="3718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dirty="0">
                <a:latin typeface="Arial Narrow" panose="020B0606020202030204" pitchFamily="34" charset="0"/>
              </a:rPr>
              <a:t>1785</a:t>
            </a:r>
          </a:p>
        </p:txBody>
      </p:sp>
      <p:sp>
        <p:nvSpPr>
          <p:cNvPr id="79" name="Text Box 19">
            <a:extLst>
              <a:ext uri="{FF2B5EF4-FFF2-40B4-BE49-F238E27FC236}">
                <a16:creationId xmlns:a16="http://schemas.microsoft.com/office/drawing/2014/main" id="{69DDDBC8-BEC3-4FC7-A075-EDF6D2114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7294" y="5237227"/>
            <a:ext cx="3718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dirty="0">
                <a:latin typeface="Arial Narrow" panose="020B0606020202030204" pitchFamily="34" charset="0"/>
              </a:rPr>
              <a:t>1845</a:t>
            </a:r>
          </a:p>
        </p:txBody>
      </p:sp>
      <p:sp>
        <p:nvSpPr>
          <p:cNvPr id="80" name="Text Box 20">
            <a:extLst>
              <a:ext uri="{FF2B5EF4-FFF2-40B4-BE49-F238E27FC236}">
                <a16:creationId xmlns:a16="http://schemas.microsoft.com/office/drawing/2014/main" id="{AAF0D862-8239-456F-8C62-AE7AFC280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107" y="5237227"/>
            <a:ext cx="3718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dirty="0">
                <a:latin typeface="Arial Narrow" panose="020B0606020202030204" pitchFamily="34" charset="0"/>
              </a:rPr>
              <a:t>1900</a:t>
            </a:r>
          </a:p>
        </p:txBody>
      </p:sp>
      <p:sp>
        <p:nvSpPr>
          <p:cNvPr id="81" name="Text Box 21">
            <a:extLst>
              <a:ext uri="{FF2B5EF4-FFF2-40B4-BE49-F238E27FC236}">
                <a16:creationId xmlns:a16="http://schemas.microsoft.com/office/drawing/2014/main" id="{08554E4D-27E8-4E29-B16B-AF3FCEEDF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605" y="5237227"/>
            <a:ext cx="3718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dirty="0">
                <a:latin typeface="Arial Narrow" panose="020B0606020202030204" pitchFamily="34" charset="0"/>
              </a:rPr>
              <a:t>1950</a:t>
            </a:r>
          </a:p>
        </p:txBody>
      </p:sp>
      <p:sp>
        <p:nvSpPr>
          <p:cNvPr id="82" name="Text Box 22">
            <a:extLst>
              <a:ext uri="{FF2B5EF4-FFF2-40B4-BE49-F238E27FC236}">
                <a16:creationId xmlns:a16="http://schemas.microsoft.com/office/drawing/2014/main" id="{4ECB3A6F-BE90-45F0-9C61-AB9984261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5418" y="5237227"/>
            <a:ext cx="3718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dirty="0">
                <a:latin typeface="Arial Narrow" panose="020B0606020202030204" pitchFamily="34" charset="0"/>
              </a:rPr>
              <a:t>1990</a:t>
            </a:r>
          </a:p>
        </p:txBody>
      </p:sp>
      <p:sp>
        <p:nvSpPr>
          <p:cNvPr id="83" name="Text Box 28">
            <a:extLst>
              <a:ext uri="{FF2B5EF4-FFF2-40B4-BE49-F238E27FC236}">
                <a16:creationId xmlns:a16="http://schemas.microsoft.com/office/drawing/2014/main" id="{BFAA6272-CB26-4676-8EC7-B9435E0A4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212" y="2558127"/>
            <a:ext cx="93936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 dirty="0">
                <a:latin typeface="Arial Narrow" panose="020B0606020202030204" pitchFamily="34" charset="0"/>
              </a:rPr>
              <a:t>Water power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Textiles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Iron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Mechanization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Commerce</a:t>
            </a:r>
          </a:p>
        </p:txBody>
      </p:sp>
      <p:sp>
        <p:nvSpPr>
          <p:cNvPr id="84" name="Text Box 29">
            <a:extLst>
              <a:ext uri="{FF2B5EF4-FFF2-40B4-BE49-F238E27FC236}">
                <a16:creationId xmlns:a16="http://schemas.microsoft.com/office/drawing/2014/main" id="{905C8D52-D38A-4548-8D40-C172EA3C6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9655" y="2575777"/>
            <a:ext cx="43922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 dirty="0">
                <a:latin typeface="Arial Narrow" panose="020B0606020202030204" pitchFamily="34" charset="0"/>
              </a:rPr>
              <a:t>Steam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Rail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Steel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Cotton</a:t>
            </a:r>
          </a:p>
        </p:txBody>
      </p:sp>
      <p:sp>
        <p:nvSpPr>
          <p:cNvPr id="85" name="Text Box 30">
            <a:extLst>
              <a:ext uri="{FF2B5EF4-FFF2-40B4-BE49-F238E27FC236}">
                <a16:creationId xmlns:a16="http://schemas.microsoft.com/office/drawing/2014/main" id="{75586330-9FEE-40EC-AFCE-3B7AAA0B0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0043" y="2588912"/>
            <a:ext cx="1780937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 dirty="0">
                <a:latin typeface="Arial Narrow" panose="020B0606020202030204" pitchFamily="34" charset="0"/>
              </a:rPr>
              <a:t>Electricity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Chemicals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Internal combustion engine</a:t>
            </a:r>
          </a:p>
        </p:txBody>
      </p:sp>
      <p:sp>
        <p:nvSpPr>
          <p:cNvPr id="86" name="Text Box 31">
            <a:extLst>
              <a:ext uri="{FF2B5EF4-FFF2-40B4-BE49-F238E27FC236}">
                <a16:creationId xmlns:a16="http://schemas.microsoft.com/office/drawing/2014/main" id="{BCC0F412-563D-433D-AACD-62C02AB63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857" y="2414390"/>
            <a:ext cx="1006686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 dirty="0">
                <a:latin typeface="Arial Narrow" panose="020B0606020202030204" pitchFamily="34" charset="0"/>
              </a:rPr>
              <a:t>Petrochemicals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Electronics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Aerospace</a:t>
            </a:r>
          </a:p>
        </p:txBody>
      </p:sp>
      <p:sp>
        <p:nvSpPr>
          <p:cNvPr id="87" name="Text Box 32">
            <a:extLst>
              <a:ext uri="{FF2B5EF4-FFF2-40B4-BE49-F238E27FC236}">
                <a16:creationId xmlns:a16="http://schemas.microsoft.com/office/drawing/2014/main" id="{46B7B5ED-51CC-4598-8571-EE487DBC4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866" y="2013774"/>
            <a:ext cx="105317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 dirty="0">
                <a:latin typeface="Arial Narrow" panose="020B0606020202030204" pitchFamily="34" charset="0"/>
              </a:rPr>
              <a:t>Digital networks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Software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New Media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Biotechnology</a:t>
            </a:r>
          </a:p>
        </p:txBody>
      </p:sp>
      <p:sp>
        <p:nvSpPr>
          <p:cNvPr id="88" name="Text Box 33">
            <a:extLst>
              <a:ext uri="{FF2B5EF4-FFF2-40B4-BE49-F238E27FC236}">
                <a16:creationId xmlns:a16="http://schemas.microsoft.com/office/drawing/2014/main" id="{BB187F4D-071C-4A7D-B5B3-F40D46099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471" y="5280031"/>
            <a:ext cx="5081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 Narrow" panose="020B0606020202030204" pitchFamily="34" charset="0"/>
              </a:rPr>
              <a:t>60 years</a:t>
            </a:r>
          </a:p>
        </p:txBody>
      </p:sp>
      <p:sp>
        <p:nvSpPr>
          <p:cNvPr id="89" name="Text Box 34">
            <a:extLst>
              <a:ext uri="{FF2B5EF4-FFF2-40B4-BE49-F238E27FC236}">
                <a16:creationId xmlns:a16="http://schemas.microsoft.com/office/drawing/2014/main" id="{1F7460EC-EE4D-40DF-8BE0-03193BC9D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134" y="5280031"/>
            <a:ext cx="5081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 Narrow" panose="020B0606020202030204" pitchFamily="34" charset="0"/>
              </a:rPr>
              <a:t>55 years</a:t>
            </a:r>
          </a:p>
        </p:txBody>
      </p:sp>
      <p:sp>
        <p:nvSpPr>
          <p:cNvPr id="90" name="Text Box 35">
            <a:extLst>
              <a:ext uri="{FF2B5EF4-FFF2-40B4-BE49-F238E27FC236}">
                <a16:creationId xmlns:a16="http://schemas.microsoft.com/office/drawing/2014/main" id="{6E7A0F18-D05D-4DF6-A500-F6E3B8E8E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3796" y="5280031"/>
            <a:ext cx="5081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 Narrow" panose="020B0606020202030204" pitchFamily="34" charset="0"/>
              </a:rPr>
              <a:t>50 years</a:t>
            </a:r>
          </a:p>
        </p:txBody>
      </p:sp>
      <p:sp>
        <p:nvSpPr>
          <p:cNvPr id="91" name="Text Box 36">
            <a:extLst>
              <a:ext uri="{FF2B5EF4-FFF2-40B4-BE49-F238E27FC236}">
                <a16:creationId xmlns:a16="http://schemas.microsoft.com/office/drawing/2014/main" id="{1D310CB3-8815-4D2C-8A63-6A02FC45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008" y="5280031"/>
            <a:ext cx="5081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 Narrow" panose="020B0606020202030204" pitchFamily="34" charset="0"/>
              </a:rPr>
              <a:t>40 years</a:t>
            </a:r>
          </a:p>
        </p:txBody>
      </p:sp>
      <p:sp>
        <p:nvSpPr>
          <p:cNvPr id="92" name="Text Box 37">
            <a:extLst>
              <a:ext uri="{FF2B5EF4-FFF2-40B4-BE49-F238E27FC236}">
                <a16:creationId xmlns:a16="http://schemas.microsoft.com/office/drawing/2014/main" id="{E8FBB4CD-3AF5-40FB-846A-FFEE94CB4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0481" y="5280031"/>
            <a:ext cx="70371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30 years (?)</a:t>
            </a:r>
          </a:p>
        </p:txBody>
      </p:sp>
      <p:sp>
        <p:nvSpPr>
          <p:cNvPr id="93" name="Text Box 38">
            <a:extLst>
              <a:ext uri="{FF2B5EF4-FFF2-40B4-BE49-F238E27FC236}">
                <a16:creationId xmlns:a16="http://schemas.microsoft.com/office/drawing/2014/main" id="{A2480FB9-7635-4FB3-98AA-BB8CB742D2D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32082" y="4426617"/>
            <a:ext cx="13112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Pace of innovation</a:t>
            </a:r>
          </a:p>
        </p:txBody>
      </p:sp>
      <p:sp>
        <p:nvSpPr>
          <p:cNvPr id="94" name="Text Box 18">
            <a:extLst>
              <a:ext uri="{FF2B5EF4-FFF2-40B4-BE49-F238E27FC236}">
                <a16:creationId xmlns:a16="http://schemas.microsoft.com/office/drawing/2014/main" id="{7D233769-13A3-4BF6-8F2A-3B9705502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472" y="4924440"/>
            <a:ext cx="759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latin typeface="Arial Narrow" panose="020B0606020202030204" pitchFamily="34" charset="0"/>
              </a:rPr>
              <a:t>1</a:t>
            </a:r>
            <a:r>
              <a:rPr lang="en-US" b="1" baseline="30000" dirty="0">
                <a:latin typeface="Arial Narrow" panose="020B0606020202030204" pitchFamily="34" charset="0"/>
              </a:rPr>
              <a:t>st</a:t>
            </a:r>
            <a:r>
              <a:rPr lang="en-US" b="1" dirty="0">
                <a:latin typeface="Arial Narrow" panose="020B0606020202030204" pitchFamily="34" charset="0"/>
              </a:rPr>
              <a:t> Wave</a:t>
            </a:r>
          </a:p>
        </p:txBody>
      </p:sp>
      <p:sp>
        <p:nvSpPr>
          <p:cNvPr id="95" name="Text Box 18">
            <a:extLst>
              <a:ext uri="{FF2B5EF4-FFF2-40B4-BE49-F238E27FC236}">
                <a16:creationId xmlns:a16="http://schemas.microsoft.com/office/drawing/2014/main" id="{81A8BF66-D2AF-487B-8CD7-DECBBD128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792" y="4924440"/>
            <a:ext cx="8010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latin typeface="Arial Narrow" panose="020B0606020202030204" pitchFamily="34" charset="0"/>
              </a:rPr>
              <a:t>2</a:t>
            </a:r>
            <a:r>
              <a:rPr lang="en-US" b="1" baseline="30000" dirty="0">
                <a:latin typeface="Arial Narrow" panose="020B0606020202030204" pitchFamily="34" charset="0"/>
              </a:rPr>
              <a:t>nd</a:t>
            </a:r>
            <a:r>
              <a:rPr lang="en-US" b="1" dirty="0">
                <a:latin typeface="Arial Narrow" panose="020B0606020202030204" pitchFamily="34" charset="0"/>
              </a:rPr>
              <a:t> Wave</a:t>
            </a:r>
          </a:p>
        </p:txBody>
      </p:sp>
      <p:sp>
        <p:nvSpPr>
          <p:cNvPr id="96" name="Text Box 18">
            <a:extLst>
              <a:ext uri="{FF2B5EF4-FFF2-40B4-BE49-F238E27FC236}">
                <a16:creationId xmlns:a16="http://schemas.microsoft.com/office/drawing/2014/main" id="{BB868BD8-F93F-4098-99E7-E302C7118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991" y="4924440"/>
            <a:ext cx="7738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latin typeface="Arial Narrow" panose="020B0606020202030204" pitchFamily="34" charset="0"/>
              </a:rPr>
              <a:t>3</a:t>
            </a:r>
            <a:r>
              <a:rPr lang="en-US" b="1" baseline="30000" dirty="0">
                <a:latin typeface="Arial Narrow" panose="020B0606020202030204" pitchFamily="34" charset="0"/>
              </a:rPr>
              <a:t>rd</a:t>
            </a:r>
            <a:r>
              <a:rPr lang="en-US" b="1" dirty="0">
                <a:latin typeface="Arial Narrow" panose="020B0606020202030204" pitchFamily="34" charset="0"/>
              </a:rPr>
              <a:t> Wave</a:t>
            </a:r>
          </a:p>
        </p:txBody>
      </p:sp>
      <p:sp>
        <p:nvSpPr>
          <p:cNvPr id="97" name="Text Box 18">
            <a:extLst>
              <a:ext uri="{FF2B5EF4-FFF2-40B4-BE49-F238E27FC236}">
                <a16:creationId xmlns:a16="http://schemas.microsoft.com/office/drawing/2014/main" id="{092C44EE-4E6C-45BA-B3C0-6B9777F07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335" y="4924440"/>
            <a:ext cx="7657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latin typeface="Arial Narrow" panose="020B0606020202030204" pitchFamily="34" charset="0"/>
              </a:rPr>
              <a:t>4</a:t>
            </a:r>
            <a:r>
              <a:rPr lang="en-US" b="1" baseline="30000" dirty="0">
                <a:latin typeface="Arial Narrow" panose="020B0606020202030204" pitchFamily="34" charset="0"/>
              </a:rPr>
              <a:t>th</a:t>
            </a:r>
            <a:r>
              <a:rPr lang="en-US" b="1" dirty="0">
                <a:latin typeface="Arial Narrow" panose="020B0606020202030204" pitchFamily="34" charset="0"/>
              </a:rPr>
              <a:t> Wave</a:t>
            </a:r>
          </a:p>
        </p:txBody>
      </p:sp>
      <p:sp>
        <p:nvSpPr>
          <p:cNvPr id="98" name="Text Box 18">
            <a:extLst>
              <a:ext uri="{FF2B5EF4-FFF2-40B4-BE49-F238E27FC236}">
                <a16:creationId xmlns:a16="http://schemas.microsoft.com/office/drawing/2014/main" id="{46597FB1-ACDB-4D23-85F6-99D699CD4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399" y="4924440"/>
            <a:ext cx="7657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latin typeface="Arial Narrow" panose="020B0606020202030204" pitchFamily="34" charset="0"/>
              </a:rPr>
              <a:t>5</a:t>
            </a:r>
            <a:r>
              <a:rPr lang="en-US" b="1" baseline="30000" dirty="0">
                <a:latin typeface="Arial Narrow" panose="020B0606020202030204" pitchFamily="34" charset="0"/>
              </a:rPr>
              <a:t>th</a:t>
            </a:r>
            <a:r>
              <a:rPr lang="en-US" b="1" dirty="0">
                <a:latin typeface="Arial Narrow" panose="020B0606020202030204" pitchFamily="34" charset="0"/>
              </a:rPr>
              <a:t> Wave</a:t>
            </a:r>
          </a:p>
        </p:txBody>
      </p:sp>
      <p:sp>
        <p:nvSpPr>
          <p:cNvPr id="99" name="Freeform 2">
            <a:extLst>
              <a:ext uri="{FF2B5EF4-FFF2-40B4-BE49-F238E27FC236}">
                <a16:creationId xmlns:a16="http://schemas.microsoft.com/office/drawing/2014/main" id="{9C5983B8-B448-4587-8546-4AF98090A2E3}"/>
              </a:ext>
            </a:extLst>
          </p:cNvPr>
          <p:cNvSpPr/>
          <p:nvPr/>
        </p:nvSpPr>
        <p:spPr>
          <a:xfrm>
            <a:off x="1869429" y="4890217"/>
            <a:ext cx="2227217" cy="263424"/>
          </a:xfrm>
          <a:custGeom>
            <a:avLst/>
            <a:gdLst>
              <a:gd name="connsiteX0" fmla="*/ 0 w 2233748"/>
              <a:gd name="connsiteY0" fmla="*/ 150323 h 169917"/>
              <a:gd name="connsiteX1" fmla="*/ 718457 w 2233748"/>
              <a:gd name="connsiteY1" fmla="*/ 100 h 169917"/>
              <a:gd name="connsiteX2" fmla="*/ 2233748 w 2233748"/>
              <a:gd name="connsiteY2" fmla="*/ 169917 h 169917"/>
              <a:gd name="connsiteX0" fmla="*/ 0 w 2227217"/>
              <a:gd name="connsiteY0" fmla="*/ 276251 h 276251"/>
              <a:gd name="connsiteX1" fmla="*/ 711926 w 2227217"/>
              <a:gd name="connsiteY1" fmla="*/ 1930 h 276251"/>
              <a:gd name="connsiteX2" fmla="*/ 2227217 w 2227217"/>
              <a:gd name="connsiteY2" fmla="*/ 171747 h 276251"/>
              <a:gd name="connsiteX0" fmla="*/ 0 w 2227217"/>
              <a:gd name="connsiteY0" fmla="*/ 263424 h 263424"/>
              <a:gd name="connsiteX1" fmla="*/ 901337 w 2227217"/>
              <a:gd name="connsiteY1" fmla="*/ 2166 h 263424"/>
              <a:gd name="connsiteX2" fmla="*/ 2227217 w 2227217"/>
              <a:gd name="connsiteY2" fmla="*/ 158920 h 26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7217" h="263424">
                <a:moveTo>
                  <a:pt x="0" y="263424"/>
                </a:moveTo>
                <a:cubicBezTo>
                  <a:pt x="173083" y="186679"/>
                  <a:pt x="530134" y="19583"/>
                  <a:pt x="901337" y="2166"/>
                </a:cubicBezTo>
                <a:cubicBezTo>
                  <a:pt x="1272540" y="-15251"/>
                  <a:pt x="1655717" y="75644"/>
                  <a:pt x="2227217" y="158920"/>
                </a:cubicBezTo>
              </a:path>
            </a:pathLst>
          </a:cu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00" name="Freeform 3">
            <a:extLst>
              <a:ext uri="{FF2B5EF4-FFF2-40B4-BE49-F238E27FC236}">
                <a16:creationId xmlns:a16="http://schemas.microsoft.com/office/drawing/2014/main" id="{63338BA0-9DCC-4405-9275-D099576BC3A7}"/>
              </a:ext>
            </a:extLst>
          </p:cNvPr>
          <p:cNvSpPr/>
          <p:nvPr/>
        </p:nvSpPr>
        <p:spPr>
          <a:xfrm>
            <a:off x="3606789" y="4796239"/>
            <a:ext cx="2416629" cy="324744"/>
          </a:xfrm>
          <a:custGeom>
            <a:avLst/>
            <a:gdLst>
              <a:gd name="connsiteX0" fmla="*/ 0 w 2416629"/>
              <a:gd name="connsiteY0" fmla="*/ 325661 h 325661"/>
              <a:gd name="connsiteX1" fmla="*/ 587829 w 2416629"/>
              <a:gd name="connsiteY1" fmla="*/ 77466 h 325661"/>
              <a:gd name="connsiteX2" fmla="*/ 1632857 w 2416629"/>
              <a:gd name="connsiteY2" fmla="*/ 5621 h 325661"/>
              <a:gd name="connsiteX3" fmla="*/ 2416629 w 2416629"/>
              <a:gd name="connsiteY3" fmla="*/ 201564 h 325661"/>
              <a:gd name="connsiteX0" fmla="*/ 0 w 2416629"/>
              <a:gd name="connsiteY0" fmla="*/ 324744 h 324744"/>
              <a:gd name="connsiteX1" fmla="*/ 646612 w 2416629"/>
              <a:gd name="connsiteY1" fmla="*/ 83080 h 324744"/>
              <a:gd name="connsiteX2" fmla="*/ 1632857 w 2416629"/>
              <a:gd name="connsiteY2" fmla="*/ 4704 h 324744"/>
              <a:gd name="connsiteX3" fmla="*/ 2416629 w 2416629"/>
              <a:gd name="connsiteY3" fmla="*/ 200647 h 32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6629" h="324744">
                <a:moveTo>
                  <a:pt x="0" y="324744"/>
                </a:moveTo>
                <a:cubicBezTo>
                  <a:pt x="157843" y="227316"/>
                  <a:pt x="374469" y="136420"/>
                  <a:pt x="646612" y="83080"/>
                </a:cubicBezTo>
                <a:cubicBezTo>
                  <a:pt x="918755" y="29740"/>
                  <a:pt x="1337854" y="-14891"/>
                  <a:pt x="1632857" y="4704"/>
                </a:cubicBezTo>
                <a:cubicBezTo>
                  <a:pt x="1927860" y="24299"/>
                  <a:pt x="2177143" y="113017"/>
                  <a:pt x="2416629" y="200647"/>
                </a:cubicBezTo>
              </a:path>
            </a:pathLst>
          </a:cu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01" name="Freeform 4">
            <a:extLst>
              <a:ext uri="{FF2B5EF4-FFF2-40B4-BE49-F238E27FC236}">
                <a16:creationId xmlns:a16="http://schemas.microsoft.com/office/drawing/2014/main" id="{5127CED2-45B8-484A-B530-30F34E2F2959}"/>
              </a:ext>
            </a:extLst>
          </p:cNvPr>
          <p:cNvSpPr/>
          <p:nvPr/>
        </p:nvSpPr>
        <p:spPr>
          <a:xfrm>
            <a:off x="5415995" y="4491786"/>
            <a:ext cx="2181497" cy="563880"/>
          </a:xfrm>
          <a:custGeom>
            <a:avLst/>
            <a:gdLst>
              <a:gd name="connsiteX0" fmla="*/ 0 w 2194560"/>
              <a:gd name="connsiteY0" fmla="*/ 578204 h 578204"/>
              <a:gd name="connsiteX1" fmla="*/ 555171 w 2194560"/>
              <a:gd name="connsiteY1" fmla="*/ 232038 h 578204"/>
              <a:gd name="connsiteX2" fmla="*/ 1280160 w 2194560"/>
              <a:gd name="connsiteY2" fmla="*/ 9969 h 578204"/>
              <a:gd name="connsiteX3" fmla="*/ 2194560 w 2194560"/>
              <a:gd name="connsiteY3" fmla="*/ 558609 h 578204"/>
              <a:gd name="connsiteX0" fmla="*/ 0 w 2181497"/>
              <a:gd name="connsiteY0" fmla="*/ 519029 h 558217"/>
              <a:gd name="connsiteX1" fmla="*/ 542108 w 2181497"/>
              <a:gd name="connsiteY1" fmla="*/ 231646 h 558217"/>
              <a:gd name="connsiteX2" fmla="*/ 1267097 w 2181497"/>
              <a:gd name="connsiteY2" fmla="*/ 9577 h 558217"/>
              <a:gd name="connsiteX3" fmla="*/ 2181497 w 2181497"/>
              <a:gd name="connsiteY3" fmla="*/ 558217 h 558217"/>
              <a:gd name="connsiteX0" fmla="*/ 0 w 2181497"/>
              <a:gd name="connsiteY0" fmla="*/ 522283 h 561471"/>
              <a:gd name="connsiteX1" fmla="*/ 542108 w 2181497"/>
              <a:gd name="connsiteY1" fmla="*/ 202243 h 561471"/>
              <a:gd name="connsiteX2" fmla="*/ 1267097 w 2181497"/>
              <a:gd name="connsiteY2" fmla="*/ 12831 h 561471"/>
              <a:gd name="connsiteX3" fmla="*/ 2181497 w 2181497"/>
              <a:gd name="connsiteY3" fmla="*/ 561471 h 561471"/>
              <a:gd name="connsiteX0" fmla="*/ 0 w 2181497"/>
              <a:gd name="connsiteY0" fmla="*/ 522283 h 561471"/>
              <a:gd name="connsiteX1" fmla="*/ 542108 w 2181497"/>
              <a:gd name="connsiteY1" fmla="*/ 202243 h 561471"/>
              <a:gd name="connsiteX2" fmla="*/ 1299755 w 2181497"/>
              <a:gd name="connsiteY2" fmla="*/ 12831 h 561471"/>
              <a:gd name="connsiteX3" fmla="*/ 2181497 w 2181497"/>
              <a:gd name="connsiteY3" fmla="*/ 561471 h 561471"/>
              <a:gd name="connsiteX0" fmla="*/ 0 w 2181497"/>
              <a:gd name="connsiteY0" fmla="*/ 522283 h 561471"/>
              <a:gd name="connsiteX1" fmla="*/ 542108 w 2181497"/>
              <a:gd name="connsiteY1" fmla="*/ 202243 h 561471"/>
              <a:gd name="connsiteX2" fmla="*/ 1489167 w 2181497"/>
              <a:gd name="connsiteY2" fmla="*/ 12831 h 561471"/>
              <a:gd name="connsiteX3" fmla="*/ 2181497 w 2181497"/>
              <a:gd name="connsiteY3" fmla="*/ 561471 h 561471"/>
              <a:gd name="connsiteX0" fmla="*/ 0 w 2181497"/>
              <a:gd name="connsiteY0" fmla="*/ 522283 h 561471"/>
              <a:gd name="connsiteX1" fmla="*/ 542108 w 2181497"/>
              <a:gd name="connsiteY1" fmla="*/ 202243 h 561471"/>
              <a:gd name="connsiteX2" fmla="*/ 1489167 w 2181497"/>
              <a:gd name="connsiteY2" fmla="*/ 12831 h 561471"/>
              <a:gd name="connsiteX3" fmla="*/ 2181497 w 2181497"/>
              <a:gd name="connsiteY3" fmla="*/ 561471 h 561471"/>
              <a:gd name="connsiteX0" fmla="*/ 0 w 2181497"/>
              <a:gd name="connsiteY0" fmla="*/ 524692 h 563880"/>
              <a:gd name="connsiteX1" fmla="*/ 666205 w 2181497"/>
              <a:gd name="connsiteY1" fmla="*/ 185058 h 563880"/>
              <a:gd name="connsiteX2" fmla="*/ 1489167 w 2181497"/>
              <a:gd name="connsiteY2" fmla="*/ 15240 h 563880"/>
              <a:gd name="connsiteX3" fmla="*/ 2181497 w 2181497"/>
              <a:gd name="connsiteY3" fmla="*/ 563880 h 56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1497" h="563880">
                <a:moveTo>
                  <a:pt x="0" y="524692"/>
                </a:moveTo>
                <a:cubicBezTo>
                  <a:pt x="170905" y="398962"/>
                  <a:pt x="418011" y="269967"/>
                  <a:pt x="666205" y="185058"/>
                </a:cubicBezTo>
                <a:cubicBezTo>
                  <a:pt x="914399" y="100149"/>
                  <a:pt x="1236618" y="-47897"/>
                  <a:pt x="1489167" y="15240"/>
                </a:cubicBezTo>
                <a:cubicBezTo>
                  <a:pt x="1741716" y="78377"/>
                  <a:pt x="1971947" y="290648"/>
                  <a:pt x="2181497" y="563880"/>
                </a:cubicBezTo>
              </a:path>
            </a:pathLst>
          </a:cu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02" name="Freeform 5">
            <a:extLst>
              <a:ext uri="{FF2B5EF4-FFF2-40B4-BE49-F238E27FC236}">
                <a16:creationId xmlns:a16="http://schemas.microsoft.com/office/drawing/2014/main" id="{EA40BB12-AD14-46A7-B986-AFD9309A981E}"/>
              </a:ext>
            </a:extLst>
          </p:cNvPr>
          <p:cNvSpPr/>
          <p:nvPr/>
        </p:nvSpPr>
        <p:spPr>
          <a:xfrm>
            <a:off x="6924754" y="4049767"/>
            <a:ext cx="1992085" cy="868740"/>
          </a:xfrm>
          <a:custGeom>
            <a:avLst/>
            <a:gdLst>
              <a:gd name="connsiteX0" fmla="*/ 0 w 1881051"/>
              <a:gd name="connsiteY0" fmla="*/ 918600 h 918600"/>
              <a:gd name="connsiteX1" fmla="*/ 424543 w 1881051"/>
              <a:gd name="connsiteY1" fmla="*/ 383023 h 918600"/>
              <a:gd name="connsiteX2" fmla="*/ 966651 w 1881051"/>
              <a:gd name="connsiteY2" fmla="*/ 4200 h 918600"/>
              <a:gd name="connsiteX3" fmla="*/ 1508760 w 1881051"/>
              <a:gd name="connsiteY3" fmla="*/ 219737 h 918600"/>
              <a:gd name="connsiteX4" fmla="*/ 1881051 w 1881051"/>
              <a:gd name="connsiteY4" fmla="*/ 807565 h 918600"/>
              <a:gd name="connsiteX0" fmla="*/ 0 w 1887582"/>
              <a:gd name="connsiteY0" fmla="*/ 827160 h 827160"/>
              <a:gd name="connsiteX1" fmla="*/ 431074 w 1887582"/>
              <a:gd name="connsiteY1" fmla="*/ 383023 h 827160"/>
              <a:gd name="connsiteX2" fmla="*/ 973182 w 1887582"/>
              <a:gd name="connsiteY2" fmla="*/ 4200 h 827160"/>
              <a:gd name="connsiteX3" fmla="*/ 1515291 w 1887582"/>
              <a:gd name="connsiteY3" fmla="*/ 219737 h 827160"/>
              <a:gd name="connsiteX4" fmla="*/ 1887582 w 1887582"/>
              <a:gd name="connsiteY4" fmla="*/ 807565 h 827160"/>
              <a:gd name="connsiteX0" fmla="*/ 0 w 1887582"/>
              <a:gd name="connsiteY0" fmla="*/ 827160 h 827160"/>
              <a:gd name="connsiteX1" fmla="*/ 431074 w 1887582"/>
              <a:gd name="connsiteY1" fmla="*/ 383023 h 827160"/>
              <a:gd name="connsiteX2" fmla="*/ 973182 w 1887582"/>
              <a:gd name="connsiteY2" fmla="*/ 4200 h 827160"/>
              <a:gd name="connsiteX3" fmla="*/ 1515291 w 1887582"/>
              <a:gd name="connsiteY3" fmla="*/ 219737 h 827160"/>
              <a:gd name="connsiteX4" fmla="*/ 1887582 w 1887582"/>
              <a:gd name="connsiteY4" fmla="*/ 807565 h 827160"/>
              <a:gd name="connsiteX0" fmla="*/ 0 w 1887582"/>
              <a:gd name="connsiteY0" fmla="*/ 884828 h 884828"/>
              <a:gd name="connsiteX1" fmla="*/ 431074 w 1887582"/>
              <a:gd name="connsiteY1" fmla="*/ 440691 h 884828"/>
              <a:gd name="connsiteX2" fmla="*/ 1071153 w 1887582"/>
              <a:gd name="connsiteY2" fmla="*/ 3085 h 884828"/>
              <a:gd name="connsiteX3" fmla="*/ 1515291 w 1887582"/>
              <a:gd name="connsiteY3" fmla="*/ 277405 h 884828"/>
              <a:gd name="connsiteX4" fmla="*/ 1887582 w 1887582"/>
              <a:gd name="connsiteY4" fmla="*/ 865233 h 884828"/>
              <a:gd name="connsiteX0" fmla="*/ 0 w 1887582"/>
              <a:gd name="connsiteY0" fmla="*/ 891270 h 891270"/>
              <a:gd name="connsiteX1" fmla="*/ 431074 w 1887582"/>
              <a:gd name="connsiteY1" fmla="*/ 447133 h 891270"/>
              <a:gd name="connsiteX2" fmla="*/ 1240970 w 1887582"/>
              <a:gd name="connsiteY2" fmla="*/ 2996 h 891270"/>
              <a:gd name="connsiteX3" fmla="*/ 1515291 w 1887582"/>
              <a:gd name="connsiteY3" fmla="*/ 283847 h 891270"/>
              <a:gd name="connsiteX4" fmla="*/ 1887582 w 1887582"/>
              <a:gd name="connsiteY4" fmla="*/ 871675 h 891270"/>
              <a:gd name="connsiteX0" fmla="*/ 0 w 1887582"/>
              <a:gd name="connsiteY0" fmla="*/ 889986 h 889986"/>
              <a:gd name="connsiteX1" fmla="*/ 431074 w 1887582"/>
              <a:gd name="connsiteY1" fmla="*/ 445849 h 889986"/>
              <a:gd name="connsiteX2" fmla="*/ 1240970 w 1887582"/>
              <a:gd name="connsiteY2" fmla="*/ 1712 h 889986"/>
              <a:gd name="connsiteX3" fmla="*/ 1619794 w 1887582"/>
              <a:gd name="connsiteY3" fmla="*/ 315220 h 889986"/>
              <a:gd name="connsiteX4" fmla="*/ 1887582 w 1887582"/>
              <a:gd name="connsiteY4" fmla="*/ 870391 h 889986"/>
              <a:gd name="connsiteX0" fmla="*/ 0 w 1887582"/>
              <a:gd name="connsiteY0" fmla="*/ 889986 h 889986"/>
              <a:gd name="connsiteX1" fmla="*/ 431074 w 1887582"/>
              <a:gd name="connsiteY1" fmla="*/ 445849 h 889986"/>
              <a:gd name="connsiteX2" fmla="*/ 1240970 w 1887582"/>
              <a:gd name="connsiteY2" fmla="*/ 1712 h 889986"/>
              <a:gd name="connsiteX3" fmla="*/ 1619794 w 1887582"/>
              <a:gd name="connsiteY3" fmla="*/ 315220 h 889986"/>
              <a:gd name="connsiteX4" fmla="*/ 1887582 w 1887582"/>
              <a:gd name="connsiteY4" fmla="*/ 870391 h 889986"/>
              <a:gd name="connsiteX0" fmla="*/ 0 w 1887582"/>
              <a:gd name="connsiteY0" fmla="*/ 890971 h 890971"/>
              <a:gd name="connsiteX1" fmla="*/ 431074 w 1887582"/>
              <a:gd name="connsiteY1" fmla="*/ 446834 h 890971"/>
              <a:gd name="connsiteX2" fmla="*/ 1240970 w 1887582"/>
              <a:gd name="connsiteY2" fmla="*/ 2697 h 890971"/>
              <a:gd name="connsiteX3" fmla="*/ 1639388 w 1887582"/>
              <a:gd name="connsiteY3" fmla="*/ 290079 h 890971"/>
              <a:gd name="connsiteX4" fmla="*/ 1887582 w 1887582"/>
              <a:gd name="connsiteY4" fmla="*/ 871376 h 890971"/>
              <a:gd name="connsiteX0" fmla="*/ 0 w 1887582"/>
              <a:gd name="connsiteY0" fmla="*/ 890971 h 890971"/>
              <a:gd name="connsiteX1" fmla="*/ 431074 w 1887582"/>
              <a:gd name="connsiteY1" fmla="*/ 446834 h 890971"/>
              <a:gd name="connsiteX2" fmla="*/ 1240970 w 1887582"/>
              <a:gd name="connsiteY2" fmla="*/ 2697 h 890971"/>
              <a:gd name="connsiteX3" fmla="*/ 1639388 w 1887582"/>
              <a:gd name="connsiteY3" fmla="*/ 290079 h 890971"/>
              <a:gd name="connsiteX4" fmla="*/ 1887582 w 1887582"/>
              <a:gd name="connsiteY4" fmla="*/ 871376 h 890971"/>
              <a:gd name="connsiteX0" fmla="*/ 0 w 1887582"/>
              <a:gd name="connsiteY0" fmla="*/ 888338 h 888338"/>
              <a:gd name="connsiteX1" fmla="*/ 698863 w 1887582"/>
              <a:gd name="connsiteY1" fmla="*/ 267852 h 888338"/>
              <a:gd name="connsiteX2" fmla="*/ 1240970 w 1887582"/>
              <a:gd name="connsiteY2" fmla="*/ 64 h 888338"/>
              <a:gd name="connsiteX3" fmla="*/ 1639388 w 1887582"/>
              <a:gd name="connsiteY3" fmla="*/ 287446 h 888338"/>
              <a:gd name="connsiteX4" fmla="*/ 1887582 w 1887582"/>
              <a:gd name="connsiteY4" fmla="*/ 868743 h 888338"/>
              <a:gd name="connsiteX0" fmla="*/ 0 w 1992085"/>
              <a:gd name="connsiteY0" fmla="*/ 855678 h 868740"/>
              <a:gd name="connsiteX1" fmla="*/ 803366 w 1992085"/>
              <a:gd name="connsiteY1" fmla="*/ 267849 h 868740"/>
              <a:gd name="connsiteX2" fmla="*/ 1345473 w 1992085"/>
              <a:gd name="connsiteY2" fmla="*/ 61 h 868740"/>
              <a:gd name="connsiteX3" fmla="*/ 1743891 w 1992085"/>
              <a:gd name="connsiteY3" fmla="*/ 287443 h 868740"/>
              <a:gd name="connsiteX4" fmla="*/ 1992085 w 1992085"/>
              <a:gd name="connsiteY4" fmla="*/ 868740 h 868740"/>
              <a:gd name="connsiteX0" fmla="*/ 0 w 1992085"/>
              <a:gd name="connsiteY0" fmla="*/ 855678 h 868740"/>
              <a:gd name="connsiteX1" fmla="*/ 803366 w 1992085"/>
              <a:gd name="connsiteY1" fmla="*/ 267849 h 868740"/>
              <a:gd name="connsiteX2" fmla="*/ 1345473 w 1992085"/>
              <a:gd name="connsiteY2" fmla="*/ 61 h 868740"/>
              <a:gd name="connsiteX3" fmla="*/ 1743891 w 1992085"/>
              <a:gd name="connsiteY3" fmla="*/ 287443 h 868740"/>
              <a:gd name="connsiteX4" fmla="*/ 1992085 w 1992085"/>
              <a:gd name="connsiteY4" fmla="*/ 868740 h 8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2085" h="868740">
                <a:moveTo>
                  <a:pt x="0" y="855678"/>
                </a:moveTo>
                <a:cubicBezTo>
                  <a:pt x="242751" y="664089"/>
                  <a:pt x="579121" y="410452"/>
                  <a:pt x="803366" y="267849"/>
                </a:cubicBezTo>
                <a:cubicBezTo>
                  <a:pt x="1027611" y="125246"/>
                  <a:pt x="1188719" y="-3205"/>
                  <a:pt x="1345473" y="61"/>
                </a:cubicBezTo>
                <a:cubicBezTo>
                  <a:pt x="1502227" y="3327"/>
                  <a:pt x="1636122" y="142663"/>
                  <a:pt x="1743891" y="287443"/>
                </a:cubicBezTo>
                <a:cubicBezTo>
                  <a:pt x="1851660" y="432223"/>
                  <a:pt x="1921327" y="609116"/>
                  <a:pt x="1992085" y="868740"/>
                </a:cubicBezTo>
              </a:path>
            </a:pathLst>
          </a:cu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03" name="Freeform 7">
            <a:extLst>
              <a:ext uri="{FF2B5EF4-FFF2-40B4-BE49-F238E27FC236}">
                <a16:creationId xmlns:a16="http://schemas.microsoft.com/office/drawing/2014/main" id="{B4E583C3-E5A4-4026-95B4-97F38BEB9F4B}"/>
              </a:ext>
            </a:extLst>
          </p:cNvPr>
          <p:cNvSpPr/>
          <p:nvPr/>
        </p:nvSpPr>
        <p:spPr>
          <a:xfrm>
            <a:off x="8128741" y="3189773"/>
            <a:ext cx="1997139" cy="1605549"/>
          </a:xfrm>
          <a:custGeom>
            <a:avLst/>
            <a:gdLst>
              <a:gd name="connsiteX0" fmla="*/ 0 w 1449977"/>
              <a:gd name="connsiteY0" fmla="*/ 1530409 h 1530409"/>
              <a:gd name="connsiteX1" fmla="*/ 411480 w 1449977"/>
              <a:gd name="connsiteY1" fmla="*/ 550695 h 1530409"/>
              <a:gd name="connsiteX2" fmla="*/ 822960 w 1449977"/>
              <a:gd name="connsiteY2" fmla="*/ 8587 h 1530409"/>
              <a:gd name="connsiteX3" fmla="*/ 1449977 w 1449977"/>
              <a:gd name="connsiteY3" fmla="*/ 962175 h 1530409"/>
              <a:gd name="connsiteX0" fmla="*/ 0 w 1449977"/>
              <a:gd name="connsiteY0" fmla="*/ 1504757 h 1504757"/>
              <a:gd name="connsiteX1" fmla="*/ 411480 w 1449977"/>
              <a:gd name="connsiteY1" fmla="*/ 525043 h 1504757"/>
              <a:gd name="connsiteX2" fmla="*/ 933995 w 1449977"/>
              <a:gd name="connsiteY2" fmla="*/ 9060 h 1504757"/>
              <a:gd name="connsiteX3" fmla="*/ 1449977 w 1449977"/>
              <a:gd name="connsiteY3" fmla="*/ 936523 h 1504757"/>
              <a:gd name="connsiteX0" fmla="*/ 0 w 1449977"/>
              <a:gd name="connsiteY0" fmla="*/ 1504757 h 1504757"/>
              <a:gd name="connsiteX1" fmla="*/ 411480 w 1449977"/>
              <a:gd name="connsiteY1" fmla="*/ 525043 h 1504757"/>
              <a:gd name="connsiteX2" fmla="*/ 933995 w 1449977"/>
              <a:gd name="connsiteY2" fmla="*/ 9060 h 1504757"/>
              <a:gd name="connsiteX3" fmla="*/ 1449977 w 1449977"/>
              <a:gd name="connsiteY3" fmla="*/ 936523 h 1504757"/>
              <a:gd name="connsiteX0" fmla="*/ 0 w 1614216"/>
              <a:gd name="connsiteY0" fmla="*/ 1504757 h 1504757"/>
              <a:gd name="connsiteX1" fmla="*/ 411480 w 1614216"/>
              <a:gd name="connsiteY1" fmla="*/ 525043 h 1504757"/>
              <a:gd name="connsiteX2" fmla="*/ 933995 w 1614216"/>
              <a:gd name="connsiteY2" fmla="*/ 9060 h 1504757"/>
              <a:gd name="connsiteX3" fmla="*/ 1614216 w 1614216"/>
              <a:gd name="connsiteY3" fmla="*/ 1448133 h 1504757"/>
              <a:gd name="connsiteX0" fmla="*/ 0 w 1614216"/>
              <a:gd name="connsiteY0" fmla="*/ 1504757 h 1504757"/>
              <a:gd name="connsiteX1" fmla="*/ 411480 w 1614216"/>
              <a:gd name="connsiteY1" fmla="*/ 525043 h 1504757"/>
              <a:gd name="connsiteX2" fmla="*/ 933995 w 1614216"/>
              <a:gd name="connsiteY2" fmla="*/ 9060 h 1504757"/>
              <a:gd name="connsiteX3" fmla="*/ 1614216 w 1614216"/>
              <a:gd name="connsiteY3" fmla="*/ 1448133 h 1504757"/>
              <a:gd name="connsiteX0" fmla="*/ 0 w 1614216"/>
              <a:gd name="connsiteY0" fmla="*/ 1544287 h 1544287"/>
              <a:gd name="connsiteX1" fmla="*/ 411480 w 1614216"/>
              <a:gd name="connsiteY1" fmla="*/ 564573 h 1544287"/>
              <a:gd name="connsiteX2" fmla="*/ 1165863 w 1614216"/>
              <a:gd name="connsiteY2" fmla="*/ 8351 h 1544287"/>
              <a:gd name="connsiteX3" fmla="*/ 1614216 w 1614216"/>
              <a:gd name="connsiteY3" fmla="*/ 1487663 h 154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4216" h="1544287">
                <a:moveTo>
                  <a:pt x="0" y="1544287"/>
                </a:moveTo>
                <a:cubicBezTo>
                  <a:pt x="137160" y="1181248"/>
                  <a:pt x="217170" y="820562"/>
                  <a:pt x="411480" y="564573"/>
                </a:cubicBezTo>
                <a:cubicBezTo>
                  <a:pt x="605790" y="308584"/>
                  <a:pt x="992780" y="-60229"/>
                  <a:pt x="1165863" y="8351"/>
                </a:cubicBezTo>
                <a:cubicBezTo>
                  <a:pt x="1338946" y="76931"/>
                  <a:pt x="1532709" y="812873"/>
                  <a:pt x="1614216" y="1487663"/>
                </a:cubicBezTo>
              </a:path>
            </a:pathLst>
          </a:cu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04" name="Text Box 22">
            <a:extLst>
              <a:ext uri="{FF2B5EF4-FFF2-40B4-BE49-F238E27FC236}">
                <a16:creationId xmlns:a16="http://schemas.microsoft.com/office/drawing/2014/main" id="{7A4818E8-5D2A-4649-BC73-05EAE6CBF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1391" y="5237227"/>
            <a:ext cx="3718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dirty="0">
                <a:latin typeface="Arial Narrow" panose="020B0606020202030204" pitchFamily="34" charset="0"/>
              </a:rPr>
              <a:t>2020</a:t>
            </a:r>
          </a:p>
        </p:txBody>
      </p:sp>
      <p:sp>
        <p:nvSpPr>
          <p:cNvPr id="105" name="Text Box 18">
            <a:extLst>
              <a:ext uri="{FF2B5EF4-FFF2-40B4-BE49-F238E27FC236}">
                <a16:creationId xmlns:a16="http://schemas.microsoft.com/office/drawing/2014/main" id="{12AB0E2F-593B-45B2-A14E-B1D756712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1982" y="4917166"/>
            <a:ext cx="7657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latin typeface="Arial Narrow" panose="020B0606020202030204" pitchFamily="34" charset="0"/>
              </a:rPr>
              <a:t>6</a:t>
            </a:r>
            <a:r>
              <a:rPr lang="en-US" b="1" baseline="30000" dirty="0">
                <a:latin typeface="Arial Narrow" panose="020B0606020202030204" pitchFamily="34" charset="0"/>
              </a:rPr>
              <a:t>th</a:t>
            </a:r>
            <a:r>
              <a:rPr lang="en-US" b="1" dirty="0">
                <a:latin typeface="Arial Narrow" panose="020B0606020202030204" pitchFamily="34" charset="0"/>
              </a:rPr>
              <a:t> Wave</a:t>
            </a:r>
          </a:p>
        </p:txBody>
      </p:sp>
      <p:sp>
        <p:nvSpPr>
          <p:cNvPr id="106" name="Text Box 32">
            <a:extLst>
              <a:ext uri="{FF2B5EF4-FFF2-40B4-BE49-F238E27FC236}">
                <a16:creationId xmlns:a16="http://schemas.microsoft.com/office/drawing/2014/main" id="{A11C91FF-592C-46FD-92B2-CDC0732A6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8565" y="1819972"/>
            <a:ext cx="88646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 dirty="0">
                <a:latin typeface="Arial Narrow" panose="020B0606020202030204" pitchFamily="34" charset="0"/>
              </a:rPr>
              <a:t>Automation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Robotics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Digitalization</a:t>
            </a:r>
          </a:p>
          <a:p>
            <a:r>
              <a:rPr lang="en-US" sz="1300" b="1" dirty="0">
                <a:latin typeface="Arial Narrow" panose="020B0606020202030204" pitchFamily="34" charset="0"/>
              </a:rPr>
              <a:t>Sustainability</a:t>
            </a:r>
          </a:p>
        </p:txBody>
      </p:sp>
      <p:sp>
        <p:nvSpPr>
          <p:cNvPr id="107" name="Text Box 37">
            <a:extLst>
              <a:ext uri="{FF2B5EF4-FFF2-40B4-BE49-F238E27FC236}">
                <a16:creationId xmlns:a16="http://schemas.microsoft.com/office/drawing/2014/main" id="{00D32466-B4A1-4133-8F2A-B6E5CD0E8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6914" y="5278045"/>
            <a:ext cx="70371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25 years (?)</a:t>
            </a: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FDFBFF13-1C66-46CB-8037-0310AED8D188}"/>
              </a:ext>
            </a:extLst>
          </p:cNvPr>
          <p:cNvSpPr/>
          <p:nvPr/>
        </p:nvSpPr>
        <p:spPr>
          <a:xfrm>
            <a:off x="9536639" y="2770565"/>
            <a:ext cx="1296894" cy="2055906"/>
          </a:xfrm>
          <a:custGeom>
            <a:avLst/>
            <a:gdLst>
              <a:gd name="connsiteX0" fmla="*/ 0 w 1296894"/>
              <a:gd name="connsiteY0" fmla="*/ 2055906 h 2055906"/>
              <a:gd name="connsiteX1" fmla="*/ 328706 w 1296894"/>
              <a:gd name="connsiteY1" fmla="*/ 1284942 h 2055906"/>
              <a:gd name="connsiteX2" fmla="*/ 1296894 w 1296894"/>
              <a:gd name="connsiteY2" fmla="*/ 0 h 205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6894" h="2055906">
                <a:moveTo>
                  <a:pt x="0" y="2055906"/>
                </a:moveTo>
                <a:cubicBezTo>
                  <a:pt x="56278" y="1841749"/>
                  <a:pt x="112557" y="1627593"/>
                  <a:pt x="328706" y="1284942"/>
                </a:cubicBezTo>
                <a:cubicBezTo>
                  <a:pt x="544855" y="942291"/>
                  <a:pt x="920874" y="471145"/>
                  <a:pt x="1296894" y="0"/>
                </a:cubicBezTo>
              </a:path>
            </a:pathLst>
          </a:cu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679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DCB811-8C6C-4CC0-AEAD-C5FC14C0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Corporate Adaptation to Innovations: American Express and Wells Fargo</a:t>
            </a:r>
          </a:p>
        </p:txBody>
      </p:sp>
      <p:sp>
        <p:nvSpPr>
          <p:cNvPr id="21" name="Action Button: Document 20" title="Read this Web Page">
            <a:hlinkClick r:id="rId2" highlightClick="1"/>
            <a:extLst>
              <a:ext uri="{FF2B5EF4-FFF2-40B4-BE49-F238E27FC236}">
                <a16:creationId xmlns:a16="http://schemas.microsoft.com/office/drawing/2014/main" id="{5A6D25AE-7A34-4348-A53A-349E67E5B627}"/>
              </a:ext>
            </a:extLst>
          </p:cNvPr>
          <p:cNvSpPr/>
          <p:nvPr/>
        </p:nvSpPr>
        <p:spPr bwMode="auto">
          <a:xfrm>
            <a:off x="344103" y="6165319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latin typeface="Verdana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2B9B9E-3A49-41D9-8606-1045481D9847}"/>
              </a:ext>
            </a:extLst>
          </p:cNvPr>
          <p:cNvSpPr txBox="1"/>
          <p:nvPr/>
        </p:nvSpPr>
        <p:spPr>
          <a:xfrm>
            <a:off x="1039285" y="6424927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25" name="Rounded Rectangle 25">
            <a:extLst>
              <a:ext uri="{FF2B5EF4-FFF2-40B4-BE49-F238E27FC236}">
                <a16:creationId xmlns:a16="http://schemas.microsoft.com/office/drawing/2014/main" id="{94C12125-9DD7-494E-923F-A00B4EFC7081}"/>
              </a:ext>
            </a:extLst>
          </p:cNvPr>
          <p:cNvSpPr/>
          <p:nvPr/>
        </p:nvSpPr>
        <p:spPr bwMode="auto">
          <a:xfrm>
            <a:off x="1797158" y="3930001"/>
            <a:ext cx="3017520" cy="2560320"/>
          </a:xfrm>
          <a:prstGeom prst="roundRect">
            <a:avLst>
              <a:gd name="adj" fmla="val 4142"/>
            </a:avLst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 Narrow" panose="020B0606020202030204" pitchFamily="34" charset="0"/>
            </a:endParaRPr>
          </a:p>
        </p:txBody>
      </p:sp>
      <p:sp>
        <p:nvSpPr>
          <p:cNvPr id="29" name="Rounded Rectangle 25">
            <a:extLst>
              <a:ext uri="{FF2B5EF4-FFF2-40B4-BE49-F238E27FC236}">
                <a16:creationId xmlns:a16="http://schemas.microsoft.com/office/drawing/2014/main" id="{A96BBB9B-1971-4F3F-B5EB-AF40E8D155AA}"/>
              </a:ext>
            </a:extLst>
          </p:cNvPr>
          <p:cNvSpPr/>
          <p:nvPr/>
        </p:nvSpPr>
        <p:spPr bwMode="auto">
          <a:xfrm>
            <a:off x="5012489" y="3943493"/>
            <a:ext cx="3017520" cy="2560320"/>
          </a:xfrm>
          <a:prstGeom prst="roundRect">
            <a:avLst>
              <a:gd name="adj" fmla="val 4142"/>
            </a:avLst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 Narrow" panose="020B0606020202030204" pitchFamily="34" charset="0"/>
            </a:endParaRPr>
          </a:p>
        </p:txBody>
      </p:sp>
      <p:sp>
        <p:nvSpPr>
          <p:cNvPr id="32" name="Rounded Rectangle 25">
            <a:extLst>
              <a:ext uri="{FF2B5EF4-FFF2-40B4-BE49-F238E27FC236}">
                <a16:creationId xmlns:a16="http://schemas.microsoft.com/office/drawing/2014/main" id="{18F080BA-056D-446A-A2E6-D790DA65C0F2}"/>
              </a:ext>
            </a:extLst>
          </p:cNvPr>
          <p:cNvSpPr/>
          <p:nvPr/>
        </p:nvSpPr>
        <p:spPr bwMode="auto">
          <a:xfrm>
            <a:off x="8212889" y="3931015"/>
            <a:ext cx="3017520" cy="2560320"/>
          </a:xfrm>
          <a:prstGeom prst="roundRect">
            <a:avLst>
              <a:gd name="adj" fmla="val 4142"/>
            </a:avLst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 Narrow" panose="020B0606020202030204" pitchFamily="34" charset="0"/>
            </a:endParaRPr>
          </a:p>
        </p:txBody>
      </p:sp>
      <p:sp>
        <p:nvSpPr>
          <p:cNvPr id="33" name="Rounded Rectangle 25">
            <a:extLst>
              <a:ext uri="{FF2B5EF4-FFF2-40B4-BE49-F238E27FC236}">
                <a16:creationId xmlns:a16="http://schemas.microsoft.com/office/drawing/2014/main" id="{7EDFDCB3-56FA-4596-9901-E93EF18468FB}"/>
              </a:ext>
            </a:extLst>
          </p:cNvPr>
          <p:cNvSpPr/>
          <p:nvPr/>
        </p:nvSpPr>
        <p:spPr bwMode="auto">
          <a:xfrm>
            <a:off x="5018037" y="1319262"/>
            <a:ext cx="3017520" cy="2560320"/>
          </a:xfrm>
          <a:prstGeom prst="roundRect">
            <a:avLst>
              <a:gd name="adj" fmla="val 4142"/>
            </a:avLst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 Narrow" panose="020B0606020202030204" pitchFamily="34" charset="0"/>
            </a:endParaRPr>
          </a:p>
        </p:txBody>
      </p:sp>
      <p:sp>
        <p:nvSpPr>
          <p:cNvPr id="34" name="Rounded Rectangle 25">
            <a:extLst>
              <a:ext uri="{FF2B5EF4-FFF2-40B4-BE49-F238E27FC236}">
                <a16:creationId xmlns:a16="http://schemas.microsoft.com/office/drawing/2014/main" id="{403E8F69-08A3-428D-8F59-BCDB98599F35}"/>
              </a:ext>
            </a:extLst>
          </p:cNvPr>
          <p:cNvSpPr/>
          <p:nvPr/>
        </p:nvSpPr>
        <p:spPr bwMode="auto">
          <a:xfrm>
            <a:off x="8218437" y="1320190"/>
            <a:ext cx="3017520" cy="2560320"/>
          </a:xfrm>
          <a:prstGeom prst="roundRect">
            <a:avLst>
              <a:gd name="adj" fmla="val 4142"/>
            </a:avLst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 Narrow" panose="020B0606020202030204" pitchFamily="34" charset="0"/>
            </a:endParaRPr>
          </a:p>
        </p:txBody>
      </p:sp>
      <p:sp>
        <p:nvSpPr>
          <p:cNvPr id="35" name="Rounded Rectangle 25">
            <a:extLst>
              <a:ext uri="{FF2B5EF4-FFF2-40B4-BE49-F238E27FC236}">
                <a16:creationId xmlns:a16="http://schemas.microsoft.com/office/drawing/2014/main" id="{B2DD9CA4-7D50-42AF-8F3B-A030A050240B}"/>
              </a:ext>
            </a:extLst>
          </p:cNvPr>
          <p:cNvSpPr/>
          <p:nvPr/>
        </p:nvSpPr>
        <p:spPr bwMode="auto">
          <a:xfrm>
            <a:off x="1797158" y="1320190"/>
            <a:ext cx="3017520" cy="2560320"/>
          </a:xfrm>
          <a:prstGeom prst="roundRect">
            <a:avLst>
              <a:gd name="adj" fmla="val 4142"/>
            </a:avLst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 Narrow" panose="020B060602020203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5037EC0-30C8-4917-8901-AA17B9418F5A}"/>
              </a:ext>
            </a:extLst>
          </p:cNvPr>
          <p:cNvPicPr>
            <a:picLocks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5204293" y="4094952"/>
            <a:ext cx="2651760" cy="15544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BFD61FA-5A28-4B96-88DA-7B2E3C0090A8}"/>
              </a:ext>
            </a:extLst>
          </p:cNvPr>
          <p:cNvPicPr>
            <a:picLocks/>
          </p:cNvPicPr>
          <p:nvPr/>
        </p:nvPicPr>
        <p:blipFill rotWithShape="1">
          <a:blip r:embed="rId4">
            <a:grayscl/>
          </a:blip>
          <a:srcRect l="59306" t="17327" r="1864" b="21950"/>
          <a:stretch/>
        </p:blipFill>
        <p:spPr>
          <a:xfrm>
            <a:off x="2003893" y="4094952"/>
            <a:ext cx="2651760" cy="15544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F56230-ADAE-40A4-8FFC-56C389173E31}"/>
              </a:ext>
            </a:extLst>
          </p:cNvPr>
          <p:cNvPicPr>
            <a:picLocks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2767"/>
          <a:stretch/>
        </p:blipFill>
        <p:spPr>
          <a:xfrm>
            <a:off x="1993864" y="1472109"/>
            <a:ext cx="2651760" cy="15544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9" name="Picture 4" descr="Related image">
            <a:extLst>
              <a:ext uri="{FF2B5EF4-FFF2-40B4-BE49-F238E27FC236}">
                <a16:creationId xmlns:a16="http://schemas.microsoft.com/office/drawing/2014/main" id="{8B5FC2C7-E46A-4176-AA2E-FF1B15489FA0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64" y="1472109"/>
            <a:ext cx="2651760" cy="15544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Image result for wells fargo bank history">
            <a:extLst>
              <a:ext uri="{FF2B5EF4-FFF2-40B4-BE49-F238E27FC236}">
                <a16:creationId xmlns:a16="http://schemas.microsoft.com/office/drawing/2014/main" id="{352A469A-5AB5-4DD2-A79B-B0192E87260C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693" y="4094952"/>
            <a:ext cx="2651760" cy="15544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8">
            <a:extLst>
              <a:ext uri="{FF2B5EF4-FFF2-40B4-BE49-F238E27FC236}">
                <a16:creationId xmlns:a16="http://schemas.microsoft.com/office/drawing/2014/main" id="{8EAEB62F-1679-4F35-82BC-844FB1D2B8AF}"/>
              </a:ext>
            </a:extLst>
          </p:cNvPr>
          <p:cNvSpPr/>
          <p:nvPr/>
        </p:nvSpPr>
        <p:spPr>
          <a:xfrm>
            <a:off x="1859343" y="918503"/>
            <a:ext cx="292608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Interstate Wagon Services</a:t>
            </a:r>
          </a:p>
        </p:txBody>
      </p:sp>
      <p:sp>
        <p:nvSpPr>
          <p:cNvPr id="42" name="Rounded Rectangle 8">
            <a:extLst>
              <a:ext uri="{FF2B5EF4-FFF2-40B4-BE49-F238E27FC236}">
                <a16:creationId xmlns:a16="http://schemas.microsoft.com/office/drawing/2014/main" id="{53AD461A-D862-4921-B754-2016D85258F2}"/>
              </a:ext>
            </a:extLst>
          </p:cNvPr>
          <p:cNvSpPr/>
          <p:nvPr/>
        </p:nvSpPr>
        <p:spPr>
          <a:xfrm>
            <a:off x="5053728" y="918503"/>
            <a:ext cx="292608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Rail Services</a:t>
            </a:r>
          </a:p>
        </p:txBody>
      </p:sp>
      <p:sp>
        <p:nvSpPr>
          <p:cNvPr id="43" name="Rounded Rectangle 8">
            <a:extLst>
              <a:ext uri="{FF2B5EF4-FFF2-40B4-BE49-F238E27FC236}">
                <a16:creationId xmlns:a16="http://schemas.microsoft.com/office/drawing/2014/main" id="{DED82C3F-9182-48CA-8B7A-7D28D4DA3618}"/>
              </a:ext>
            </a:extLst>
          </p:cNvPr>
          <p:cNvSpPr/>
          <p:nvPr/>
        </p:nvSpPr>
        <p:spPr>
          <a:xfrm>
            <a:off x="8264157" y="918503"/>
            <a:ext cx="292608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Financial Services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C556C6-55D6-44F1-B007-5CAB0058D1FC}"/>
              </a:ext>
            </a:extLst>
          </p:cNvPr>
          <p:cNvSpPr txBox="1"/>
          <p:nvPr/>
        </p:nvSpPr>
        <p:spPr>
          <a:xfrm>
            <a:off x="1840117" y="3134855"/>
            <a:ext cx="2440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1850: Established in Buffalo, NY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2F6B25-89E1-49D8-AE53-58215B085DA8}"/>
              </a:ext>
            </a:extLst>
          </p:cNvPr>
          <p:cNvSpPr txBox="1"/>
          <p:nvPr/>
        </p:nvSpPr>
        <p:spPr>
          <a:xfrm>
            <a:off x="8312285" y="3122108"/>
            <a:ext cx="19238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1857: Money orders</a:t>
            </a:r>
          </a:p>
          <a:p>
            <a:r>
              <a:rPr lang="en-US" sz="1400" b="1" dirty="0">
                <a:latin typeface="Arial Narrow" panose="020B0606020202030204" pitchFamily="34" charset="0"/>
              </a:rPr>
              <a:t>1891: Traveler's cheques</a:t>
            </a:r>
          </a:p>
          <a:p>
            <a:r>
              <a:rPr lang="en-US" sz="1400" b="1" dirty="0">
                <a:latin typeface="Arial Narrow" panose="020B0606020202030204" pitchFamily="34" charset="0"/>
              </a:rPr>
              <a:t>1958: Credit cards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1CC1C71-5855-4E44-BB24-FAF3AEEAEBF0}"/>
              </a:ext>
            </a:extLst>
          </p:cNvPr>
          <p:cNvSpPr txBox="1"/>
          <p:nvPr/>
        </p:nvSpPr>
        <p:spPr>
          <a:xfrm>
            <a:off x="5136903" y="3128718"/>
            <a:ext cx="263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1883: Express trains</a:t>
            </a:r>
          </a:p>
          <a:p>
            <a:r>
              <a:rPr lang="en-US" sz="1400" b="1" dirty="0">
                <a:latin typeface="Arial Narrow" panose="020B0606020202030204" pitchFamily="34" charset="0"/>
              </a:rPr>
              <a:t>1918: Exiting the express business</a:t>
            </a:r>
          </a:p>
        </p:txBody>
      </p:sp>
      <p:pic>
        <p:nvPicPr>
          <p:cNvPr id="47" name="Picture 8" descr="1959 American Express Personal Card">
            <a:extLst>
              <a:ext uri="{FF2B5EF4-FFF2-40B4-BE49-F238E27FC236}">
                <a16:creationId xmlns:a16="http://schemas.microsoft.com/office/drawing/2014/main" id="{BA0B7D9C-6088-475E-98F5-0D11A583CC7B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708" y="1472109"/>
            <a:ext cx="2651760" cy="15544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8B77916-FCCD-4777-8449-9BC8BA24D84C}"/>
              </a:ext>
            </a:extLst>
          </p:cNvPr>
          <p:cNvSpPr txBox="1"/>
          <p:nvPr/>
        </p:nvSpPr>
        <p:spPr>
          <a:xfrm>
            <a:off x="1804510" y="5763378"/>
            <a:ext cx="2946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1852: Established in San Francisco, CA</a:t>
            </a:r>
          </a:p>
          <a:p>
            <a:r>
              <a:rPr lang="en-US" sz="1400" b="1" dirty="0">
                <a:latin typeface="Arial Narrow" panose="020B0606020202030204" pitchFamily="34" charset="0"/>
              </a:rPr>
              <a:t>1866: Stagecoach services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F8C3DA4-D5D3-4610-B68A-D791D7D4BDD9}"/>
              </a:ext>
            </a:extLst>
          </p:cNvPr>
          <p:cNvSpPr txBox="1"/>
          <p:nvPr/>
        </p:nvSpPr>
        <p:spPr>
          <a:xfrm>
            <a:off x="5146932" y="5786930"/>
            <a:ext cx="1619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1888: Express trains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CBC3AE-C9E4-4949-A458-D5D7B932E385}"/>
              </a:ext>
            </a:extLst>
          </p:cNvPr>
          <p:cNvSpPr txBox="1"/>
          <p:nvPr/>
        </p:nvSpPr>
        <p:spPr>
          <a:xfrm>
            <a:off x="8318422" y="5731697"/>
            <a:ext cx="22050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1905: Wells Fargo Bank</a:t>
            </a:r>
          </a:p>
          <a:p>
            <a:r>
              <a:rPr lang="en-US" sz="1400" b="1" dirty="0">
                <a:latin typeface="Arial Narrow" panose="020B0606020202030204" pitchFamily="34" charset="0"/>
              </a:rPr>
              <a:t>1967: Credit cards</a:t>
            </a:r>
          </a:p>
          <a:p>
            <a:r>
              <a:rPr lang="en-US" sz="1400" b="1" dirty="0">
                <a:latin typeface="Arial Narrow" panose="020B0606020202030204" pitchFamily="34" charset="0"/>
              </a:rPr>
              <a:t>1995: Web banking accounts</a:t>
            </a:r>
          </a:p>
        </p:txBody>
      </p:sp>
      <p:sp>
        <p:nvSpPr>
          <p:cNvPr id="51" name="Rounded Rectangle 8">
            <a:extLst>
              <a:ext uri="{FF2B5EF4-FFF2-40B4-BE49-F238E27FC236}">
                <a16:creationId xmlns:a16="http://schemas.microsoft.com/office/drawing/2014/main" id="{6AA8CEDE-B2A5-4ED5-9EF5-E39BF20E36C6}"/>
              </a:ext>
            </a:extLst>
          </p:cNvPr>
          <p:cNvSpPr/>
          <p:nvPr/>
        </p:nvSpPr>
        <p:spPr>
          <a:xfrm rot="16200000">
            <a:off x="556580" y="2082242"/>
            <a:ext cx="192024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American Express</a:t>
            </a:r>
          </a:p>
        </p:txBody>
      </p:sp>
      <p:sp>
        <p:nvSpPr>
          <p:cNvPr id="52" name="Rounded Rectangle 8">
            <a:extLst>
              <a:ext uri="{FF2B5EF4-FFF2-40B4-BE49-F238E27FC236}">
                <a16:creationId xmlns:a16="http://schemas.microsoft.com/office/drawing/2014/main" id="{F7C55285-345F-4B36-8EF8-3E8B5032494A}"/>
              </a:ext>
            </a:extLst>
          </p:cNvPr>
          <p:cNvSpPr/>
          <p:nvPr/>
        </p:nvSpPr>
        <p:spPr>
          <a:xfrm rot="16200000">
            <a:off x="556580" y="4692073"/>
            <a:ext cx="192024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Wells Fargo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DB3619-8D20-4AA0-8910-004E1003107A}"/>
              </a:ext>
            </a:extLst>
          </p:cNvPr>
          <p:cNvSpPr txBox="1">
            <a:spLocks/>
          </p:cNvSpPr>
          <p:nvPr/>
        </p:nvSpPr>
        <p:spPr>
          <a:xfrm>
            <a:off x="10706216" y="6230519"/>
            <a:ext cx="452047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© GTS</a:t>
            </a:r>
          </a:p>
        </p:txBody>
      </p:sp>
    </p:spTree>
    <p:extLst>
      <p:ext uri="{BB962C8B-B14F-4D97-AF65-F5344CB8AC3E}">
        <p14:creationId xmlns:p14="http://schemas.microsoft.com/office/powerpoint/2010/main" val="19204259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Cumulative Waves of Transport Development</a:t>
            </a:r>
          </a:p>
        </p:txBody>
      </p:sp>
      <p:sp>
        <p:nvSpPr>
          <p:cNvPr id="42" name="Action Button: Document 41" title="Read this Web Page">
            <a:hlinkClick r:id="rId2" highlightClick="1"/>
          </p:cNvPr>
          <p:cNvSpPr/>
          <p:nvPr/>
        </p:nvSpPr>
        <p:spPr bwMode="auto">
          <a:xfrm>
            <a:off x="344103" y="6165319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latin typeface="Verdan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6440" y="5682124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453FF7A-F357-45E4-B387-85A471543C14}"/>
              </a:ext>
            </a:extLst>
          </p:cNvPr>
          <p:cNvSpPr/>
          <p:nvPr/>
        </p:nvSpPr>
        <p:spPr>
          <a:xfrm>
            <a:off x="2749721" y="4418029"/>
            <a:ext cx="8046720" cy="1828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31FF3E-1D94-46CF-83E9-7B8933BBD8B2}"/>
              </a:ext>
            </a:extLst>
          </p:cNvPr>
          <p:cNvSpPr/>
          <p:nvPr/>
        </p:nvSpPr>
        <p:spPr>
          <a:xfrm>
            <a:off x="2749721" y="3159516"/>
            <a:ext cx="8046720" cy="1828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BDBDE05-260D-4C86-B4E2-F39F87696EBC}"/>
              </a:ext>
            </a:extLst>
          </p:cNvPr>
          <p:cNvSpPr/>
          <p:nvPr/>
        </p:nvSpPr>
        <p:spPr>
          <a:xfrm>
            <a:off x="2749721" y="1975499"/>
            <a:ext cx="8046720" cy="1828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2D13D6-C809-43A4-82E7-EDB6F5881AF8}"/>
              </a:ext>
            </a:extLst>
          </p:cNvPr>
          <p:cNvSpPr txBox="1"/>
          <p:nvPr/>
        </p:nvSpPr>
        <p:spPr>
          <a:xfrm>
            <a:off x="1593356" y="4348992"/>
            <a:ext cx="1223412" cy="30777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MARITIME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7671EF-3DCB-46C6-90BA-E827F4CE888E}"/>
              </a:ext>
            </a:extLst>
          </p:cNvPr>
          <p:cNvSpPr txBox="1"/>
          <p:nvPr/>
        </p:nvSpPr>
        <p:spPr>
          <a:xfrm>
            <a:off x="2047964" y="3081806"/>
            <a:ext cx="769763" cy="30777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LAND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7836A6-31EF-47DD-AA3F-C6853F1A279F}"/>
              </a:ext>
            </a:extLst>
          </p:cNvPr>
          <p:cNvSpPr txBox="1"/>
          <p:nvPr/>
        </p:nvSpPr>
        <p:spPr>
          <a:xfrm>
            <a:off x="2249247" y="1901539"/>
            <a:ext cx="546945" cy="30777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AIR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DED3933-3C7C-4F3D-8F41-8F6F6D52F9A5}"/>
              </a:ext>
            </a:extLst>
          </p:cNvPr>
          <p:cNvSpPr txBox="1"/>
          <p:nvPr/>
        </p:nvSpPr>
        <p:spPr>
          <a:xfrm>
            <a:off x="2880922" y="5599037"/>
            <a:ext cx="1724033" cy="365760"/>
          </a:xfrm>
          <a:prstGeom prst="roundRect">
            <a:avLst/>
          </a:prstGeom>
          <a:solidFill>
            <a:schemeClr val="tx1"/>
          </a:solidFill>
        </p:spPr>
        <p:txBody>
          <a:bodyPr wrap="none" tIns="0" bIns="0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17-18</a:t>
            </a:r>
            <a:r>
              <a:rPr lang="en-US" sz="2000" b="1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Century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87AB3D-7DAE-4AB0-8EB2-F5F085568B54}"/>
              </a:ext>
            </a:extLst>
          </p:cNvPr>
          <p:cNvSpPr txBox="1"/>
          <p:nvPr/>
        </p:nvSpPr>
        <p:spPr>
          <a:xfrm>
            <a:off x="4653272" y="5599249"/>
            <a:ext cx="2372538" cy="365760"/>
          </a:xfrm>
          <a:prstGeom prst="roundRect">
            <a:avLst>
              <a:gd name="adj" fmla="val 16442"/>
            </a:avLst>
          </a:prstGeom>
          <a:solidFill>
            <a:schemeClr val="tx1"/>
          </a:solidFill>
        </p:spPr>
        <p:txBody>
          <a:bodyPr wrap="square" tIns="0" bIns="0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19</a:t>
            </a:r>
            <a:r>
              <a:rPr lang="en-US" sz="2000" b="1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Century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EB1033-0400-4BAA-9F57-5269E3EF8C45}"/>
              </a:ext>
            </a:extLst>
          </p:cNvPr>
          <p:cNvSpPr txBox="1"/>
          <p:nvPr/>
        </p:nvSpPr>
        <p:spPr>
          <a:xfrm>
            <a:off x="7074127" y="5599037"/>
            <a:ext cx="2205934" cy="365760"/>
          </a:xfrm>
          <a:prstGeom prst="roundRect">
            <a:avLst/>
          </a:prstGeom>
          <a:solidFill>
            <a:schemeClr val="tx1"/>
          </a:solidFill>
        </p:spPr>
        <p:txBody>
          <a:bodyPr wrap="none" tIns="0" bIns="0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20</a:t>
            </a:r>
            <a:r>
              <a:rPr lang="en-US" sz="2000" b="1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Century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96B6DA-11BF-4A0B-B753-F4A9F02E5152}"/>
              </a:ext>
            </a:extLst>
          </p:cNvPr>
          <p:cNvSpPr txBox="1"/>
          <p:nvPr/>
        </p:nvSpPr>
        <p:spPr>
          <a:xfrm>
            <a:off x="9328378" y="5599039"/>
            <a:ext cx="1533044" cy="365760"/>
          </a:xfrm>
          <a:prstGeom prst="roundRect">
            <a:avLst/>
          </a:prstGeom>
          <a:solidFill>
            <a:schemeClr val="tx1"/>
          </a:solidFill>
        </p:spPr>
        <p:txBody>
          <a:bodyPr wrap="none" tIns="0" bIns="0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21</a:t>
            </a:r>
            <a:r>
              <a:rPr lang="en-US" sz="2000" b="1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st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Century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87A4405-EF00-4064-B0BA-BF9181FA1B7A}"/>
              </a:ext>
            </a:extLst>
          </p:cNvPr>
          <p:cNvSpPr/>
          <p:nvPr/>
        </p:nvSpPr>
        <p:spPr>
          <a:xfrm>
            <a:off x="2835686" y="4673889"/>
            <a:ext cx="149009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</a:rPr>
              <a:t>Empires and global trade networks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F50A702-E819-4CA4-8A5B-6253E4BF500A}"/>
              </a:ext>
            </a:extLst>
          </p:cNvPr>
          <p:cNvSpPr/>
          <p:nvPr/>
        </p:nvSpPr>
        <p:spPr>
          <a:xfrm>
            <a:off x="8590585" y="4680026"/>
            <a:ext cx="100508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</a:rPr>
              <a:t>Global distribution systems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403F5BF-0711-40FB-8C71-E0C9B0DC22C9}"/>
              </a:ext>
            </a:extLst>
          </p:cNvPr>
          <p:cNvSpPr/>
          <p:nvPr/>
        </p:nvSpPr>
        <p:spPr>
          <a:xfrm>
            <a:off x="9667674" y="1695459"/>
            <a:ext cx="96394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</a:rPr>
              <a:t>Global mobility systems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5F8F640-C03B-4F36-913B-B2AA0D34A5D4}"/>
              </a:ext>
            </a:extLst>
          </p:cNvPr>
          <p:cNvSpPr/>
          <p:nvPr/>
        </p:nvSpPr>
        <p:spPr>
          <a:xfrm>
            <a:off x="6054636" y="4680026"/>
            <a:ext cx="116257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</a:rPr>
              <a:t>International trade and mobility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C83975A-BA58-4027-A399-15185A415809}"/>
              </a:ext>
            </a:extLst>
          </p:cNvPr>
          <p:cNvSpPr txBox="1">
            <a:spLocks/>
          </p:cNvSpPr>
          <p:nvPr/>
        </p:nvSpPr>
        <p:spPr>
          <a:xfrm>
            <a:off x="10008355" y="5242453"/>
            <a:ext cx="452047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© GTS</a:t>
            </a:r>
          </a:p>
        </p:txBody>
      </p:sp>
      <p:sp>
        <p:nvSpPr>
          <p:cNvPr id="59" name="Freeform 60">
            <a:extLst>
              <a:ext uri="{FF2B5EF4-FFF2-40B4-BE49-F238E27FC236}">
                <a16:creationId xmlns:a16="http://schemas.microsoft.com/office/drawing/2014/main" id="{45710E74-D67D-472F-B61C-543FA1B6C664}"/>
              </a:ext>
            </a:extLst>
          </p:cNvPr>
          <p:cNvSpPr>
            <a:spLocks/>
          </p:cNvSpPr>
          <p:nvPr/>
        </p:nvSpPr>
        <p:spPr bwMode="auto">
          <a:xfrm>
            <a:off x="2897216" y="2589123"/>
            <a:ext cx="4885882" cy="659102"/>
          </a:xfrm>
          <a:custGeom>
            <a:avLst/>
            <a:gdLst>
              <a:gd name="T0" fmla="*/ 0 w 1794"/>
              <a:gd name="T1" fmla="*/ 2147483647 h 1175"/>
              <a:gd name="T2" fmla="*/ 2147483647 w 1794"/>
              <a:gd name="T3" fmla="*/ 2147483647 h 1175"/>
              <a:gd name="T4" fmla="*/ 2147483647 w 1794"/>
              <a:gd name="T5" fmla="*/ 2147483647 h 1175"/>
              <a:gd name="T6" fmla="*/ 2147483647 w 1794"/>
              <a:gd name="T7" fmla="*/ 2147483647 h 1175"/>
              <a:gd name="T8" fmla="*/ 2147483647 w 1794"/>
              <a:gd name="T9" fmla="*/ 2147483647 h 1175"/>
              <a:gd name="T10" fmla="*/ 2147483647 w 1794"/>
              <a:gd name="T11" fmla="*/ 2147483647 h 1175"/>
              <a:gd name="T12" fmla="*/ 2147483647 w 1794"/>
              <a:gd name="T13" fmla="*/ 2147483647 h 1175"/>
              <a:gd name="T14" fmla="*/ 2147483647 w 1794"/>
              <a:gd name="T15" fmla="*/ 2147483647 h 1175"/>
              <a:gd name="T16" fmla="*/ 2147483647 w 1794"/>
              <a:gd name="T17" fmla="*/ 2147483647 h 11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94"/>
              <a:gd name="T28" fmla="*/ 0 h 1175"/>
              <a:gd name="T29" fmla="*/ 1794 w 1794"/>
              <a:gd name="T30" fmla="*/ 1175 h 1175"/>
              <a:gd name="connsiteX0" fmla="*/ 0 w 11757"/>
              <a:gd name="connsiteY0" fmla="*/ 9633 h 9633"/>
              <a:gd name="connsiteX1" fmla="*/ 4048 w 11757"/>
              <a:gd name="connsiteY1" fmla="*/ 8954 h 9633"/>
              <a:gd name="connsiteX2" fmla="*/ 5447 w 11757"/>
              <a:gd name="connsiteY2" fmla="*/ 5924 h 9633"/>
              <a:gd name="connsiteX3" fmla="*/ 6763 w 11757"/>
              <a:gd name="connsiteY3" fmla="*/ 1388 h 9633"/>
              <a:gd name="connsiteX4" fmla="*/ 7526 w 11757"/>
              <a:gd name="connsiteY4" fmla="*/ 1 h 9633"/>
              <a:gd name="connsiteX5" fmla="*/ 8346 w 11757"/>
              <a:gd name="connsiteY5" fmla="*/ 1354 h 9633"/>
              <a:gd name="connsiteX6" fmla="*/ 9656 w 11757"/>
              <a:gd name="connsiteY6" fmla="*/ 5771 h 9633"/>
              <a:gd name="connsiteX7" fmla="*/ 10531 w 11757"/>
              <a:gd name="connsiteY7" fmla="*/ 8162 h 9633"/>
              <a:gd name="connsiteX8" fmla="*/ 11757 w 11757"/>
              <a:gd name="connsiteY8" fmla="*/ 9456 h 9633"/>
              <a:gd name="connsiteX0" fmla="*/ 0 w 10000"/>
              <a:gd name="connsiteY0" fmla="*/ 10000 h 10000"/>
              <a:gd name="connsiteX1" fmla="*/ 3430 w 10000"/>
              <a:gd name="connsiteY1" fmla="*/ 8271 h 10000"/>
              <a:gd name="connsiteX2" fmla="*/ 4633 w 10000"/>
              <a:gd name="connsiteY2" fmla="*/ 6150 h 10000"/>
              <a:gd name="connsiteX3" fmla="*/ 5752 w 10000"/>
              <a:gd name="connsiteY3" fmla="*/ 1441 h 10000"/>
              <a:gd name="connsiteX4" fmla="*/ 6401 w 10000"/>
              <a:gd name="connsiteY4" fmla="*/ 1 h 10000"/>
              <a:gd name="connsiteX5" fmla="*/ 7099 w 10000"/>
              <a:gd name="connsiteY5" fmla="*/ 1406 h 10000"/>
              <a:gd name="connsiteX6" fmla="*/ 8213 w 10000"/>
              <a:gd name="connsiteY6" fmla="*/ 5991 h 10000"/>
              <a:gd name="connsiteX7" fmla="*/ 8957 w 10000"/>
              <a:gd name="connsiteY7" fmla="*/ 8473 h 10000"/>
              <a:gd name="connsiteX8" fmla="*/ 10000 w 10000"/>
              <a:gd name="connsiteY8" fmla="*/ 981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327" y="9814"/>
                  <a:pt x="2658" y="8913"/>
                  <a:pt x="3430" y="8271"/>
                </a:cubicBezTo>
                <a:cubicBezTo>
                  <a:pt x="4202" y="7630"/>
                  <a:pt x="4246" y="7288"/>
                  <a:pt x="4633" y="6150"/>
                </a:cubicBezTo>
                <a:cubicBezTo>
                  <a:pt x="5020" y="5012"/>
                  <a:pt x="5458" y="2465"/>
                  <a:pt x="5752" y="1441"/>
                </a:cubicBezTo>
                <a:cubicBezTo>
                  <a:pt x="6046" y="416"/>
                  <a:pt x="6178" y="9"/>
                  <a:pt x="6401" y="1"/>
                </a:cubicBezTo>
                <a:cubicBezTo>
                  <a:pt x="6624" y="-8"/>
                  <a:pt x="6795" y="407"/>
                  <a:pt x="7099" y="1406"/>
                </a:cubicBezTo>
                <a:cubicBezTo>
                  <a:pt x="7402" y="2403"/>
                  <a:pt x="7904" y="4816"/>
                  <a:pt x="8213" y="5991"/>
                </a:cubicBezTo>
                <a:cubicBezTo>
                  <a:pt x="8521" y="7166"/>
                  <a:pt x="8659" y="7837"/>
                  <a:pt x="8957" y="8473"/>
                </a:cubicBezTo>
                <a:cubicBezTo>
                  <a:pt x="9256" y="9109"/>
                  <a:pt x="9782" y="9533"/>
                  <a:pt x="10000" y="9816"/>
                </a:cubicBezTo>
              </a:path>
            </a:pathLst>
          </a:custGeom>
          <a:noFill/>
          <a:ln w="38100">
            <a:solidFill>
              <a:schemeClr val="accent3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0" name="Freeform 60">
            <a:extLst>
              <a:ext uri="{FF2B5EF4-FFF2-40B4-BE49-F238E27FC236}">
                <a16:creationId xmlns:a16="http://schemas.microsoft.com/office/drawing/2014/main" id="{A9131003-13E5-4BFA-9CA2-8EF87C592366}"/>
              </a:ext>
            </a:extLst>
          </p:cNvPr>
          <p:cNvSpPr>
            <a:spLocks/>
          </p:cNvSpPr>
          <p:nvPr/>
        </p:nvSpPr>
        <p:spPr bwMode="auto">
          <a:xfrm>
            <a:off x="5568890" y="2603326"/>
            <a:ext cx="4676683" cy="655596"/>
          </a:xfrm>
          <a:custGeom>
            <a:avLst/>
            <a:gdLst>
              <a:gd name="T0" fmla="*/ 0 w 1794"/>
              <a:gd name="T1" fmla="*/ 2147483647 h 1175"/>
              <a:gd name="T2" fmla="*/ 2147483647 w 1794"/>
              <a:gd name="T3" fmla="*/ 2147483647 h 1175"/>
              <a:gd name="T4" fmla="*/ 2147483647 w 1794"/>
              <a:gd name="T5" fmla="*/ 2147483647 h 1175"/>
              <a:gd name="T6" fmla="*/ 2147483647 w 1794"/>
              <a:gd name="T7" fmla="*/ 2147483647 h 1175"/>
              <a:gd name="T8" fmla="*/ 2147483647 w 1794"/>
              <a:gd name="T9" fmla="*/ 2147483647 h 1175"/>
              <a:gd name="T10" fmla="*/ 2147483647 w 1794"/>
              <a:gd name="T11" fmla="*/ 2147483647 h 1175"/>
              <a:gd name="T12" fmla="*/ 2147483647 w 1794"/>
              <a:gd name="T13" fmla="*/ 2147483647 h 1175"/>
              <a:gd name="T14" fmla="*/ 2147483647 w 1794"/>
              <a:gd name="T15" fmla="*/ 2147483647 h 1175"/>
              <a:gd name="T16" fmla="*/ 2147483647 w 1794"/>
              <a:gd name="T17" fmla="*/ 2147483647 h 11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94"/>
              <a:gd name="T28" fmla="*/ 0 h 1175"/>
              <a:gd name="T29" fmla="*/ 1794 w 1794"/>
              <a:gd name="T30" fmla="*/ 1175 h 1175"/>
              <a:gd name="connsiteX0" fmla="*/ 0 w 7709"/>
              <a:gd name="connsiteY0" fmla="*/ 8954 h 9456"/>
              <a:gd name="connsiteX1" fmla="*/ 1399 w 7709"/>
              <a:gd name="connsiteY1" fmla="*/ 5924 h 9456"/>
              <a:gd name="connsiteX2" fmla="*/ 2715 w 7709"/>
              <a:gd name="connsiteY2" fmla="*/ 1388 h 9456"/>
              <a:gd name="connsiteX3" fmla="*/ 3478 w 7709"/>
              <a:gd name="connsiteY3" fmla="*/ 1 h 9456"/>
              <a:gd name="connsiteX4" fmla="*/ 4298 w 7709"/>
              <a:gd name="connsiteY4" fmla="*/ 1354 h 9456"/>
              <a:gd name="connsiteX5" fmla="*/ 5608 w 7709"/>
              <a:gd name="connsiteY5" fmla="*/ 5771 h 9456"/>
              <a:gd name="connsiteX6" fmla="*/ 6483 w 7709"/>
              <a:gd name="connsiteY6" fmla="*/ 8162 h 9456"/>
              <a:gd name="connsiteX7" fmla="*/ 7709 w 7709"/>
              <a:gd name="connsiteY7" fmla="*/ 9456 h 9456"/>
              <a:gd name="connsiteX0" fmla="*/ 0 w 10575"/>
              <a:gd name="connsiteY0" fmla="*/ 10133 h 10133"/>
              <a:gd name="connsiteX1" fmla="*/ 2390 w 10575"/>
              <a:gd name="connsiteY1" fmla="*/ 6265 h 10133"/>
              <a:gd name="connsiteX2" fmla="*/ 4097 w 10575"/>
              <a:gd name="connsiteY2" fmla="*/ 1468 h 10133"/>
              <a:gd name="connsiteX3" fmla="*/ 5087 w 10575"/>
              <a:gd name="connsiteY3" fmla="*/ 1 h 10133"/>
              <a:gd name="connsiteX4" fmla="*/ 6150 w 10575"/>
              <a:gd name="connsiteY4" fmla="*/ 1432 h 10133"/>
              <a:gd name="connsiteX5" fmla="*/ 7850 w 10575"/>
              <a:gd name="connsiteY5" fmla="*/ 6103 h 10133"/>
              <a:gd name="connsiteX6" fmla="*/ 8985 w 10575"/>
              <a:gd name="connsiteY6" fmla="*/ 8632 h 10133"/>
              <a:gd name="connsiteX7" fmla="*/ 10575 w 10575"/>
              <a:gd name="connsiteY7" fmla="*/ 10000 h 10133"/>
              <a:gd name="connsiteX0" fmla="*/ 0 w 14598"/>
              <a:gd name="connsiteY0" fmla="*/ 10133 h 10133"/>
              <a:gd name="connsiteX1" fmla="*/ 2390 w 14598"/>
              <a:gd name="connsiteY1" fmla="*/ 6265 h 10133"/>
              <a:gd name="connsiteX2" fmla="*/ 4097 w 14598"/>
              <a:gd name="connsiteY2" fmla="*/ 1468 h 10133"/>
              <a:gd name="connsiteX3" fmla="*/ 5087 w 14598"/>
              <a:gd name="connsiteY3" fmla="*/ 1 h 10133"/>
              <a:gd name="connsiteX4" fmla="*/ 6150 w 14598"/>
              <a:gd name="connsiteY4" fmla="*/ 1432 h 10133"/>
              <a:gd name="connsiteX5" fmla="*/ 7850 w 14598"/>
              <a:gd name="connsiteY5" fmla="*/ 6103 h 10133"/>
              <a:gd name="connsiteX6" fmla="*/ 8985 w 14598"/>
              <a:gd name="connsiteY6" fmla="*/ 8632 h 10133"/>
              <a:gd name="connsiteX7" fmla="*/ 14598 w 14598"/>
              <a:gd name="connsiteY7" fmla="*/ 10000 h 10133"/>
              <a:gd name="connsiteX0" fmla="*/ 0 w 14598"/>
              <a:gd name="connsiteY0" fmla="*/ 10133 h 10133"/>
              <a:gd name="connsiteX1" fmla="*/ 2390 w 14598"/>
              <a:gd name="connsiteY1" fmla="*/ 6265 h 10133"/>
              <a:gd name="connsiteX2" fmla="*/ 4097 w 14598"/>
              <a:gd name="connsiteY2" fmla="*/ 1468 h 10133"/>
              <a:gd name="connsiteX3" fmla="*/ 5087 w 14598"/>
              <a:gd name="connsiteY3" fmla="*/ 1 h 10133"/>
              <a:gd name="connsiteX4" fmla="*/ 6150 w 14598"/>
              <a:gd name="connsiteY4" fmla="*/ 1432 h 10133"/>
              <a:gd name="connsiteX5" fmla="*/ 7850 w 14598"/>
              <a:gd name="connsiteY5" fmla="*/ 6103 h 10133"/>
              <a:gd name="connsiteX6" fmla="*/ 9291 w 14598"/>
              <a:gd name="connsiteY6" fmla="*/ 8347 h 10133"/>
              <a:gd name="connsiteX7" fmla="*/ 14598 w 14598"/>
              <a:gd name="connsiteY7" fmla="*/ 10000 h 10133"/>
              <a:gd name="connsiteX0" fmla="*/ 0 w 14598"/>
              <a:gd name="connsiteY0" fmla="*/ 10133 h 10133"/>
              <a:gd name="connsiteX1" fmla="*/ 2390 w 14598"/>
              <a:gd name="connsiteY1" fmla="*/ 6265 h 10133"/>
              <a:gd name="connsiteX2" fmla="*/ 4097 w 14598"/>
              <a:gd name="connsiteY2" fmla="*/ 1468 h 10133"/>
              <a:gd name="connsiteX3" fmla="*/ 5087 w 14598"/>
              <a:gd name="connsiteY3" fmla="*/ 1 h 10133"/>
              <a:gd name="connsiteX4" fmla="*/ 6150 w 14598"/>
              <a:gd name="connsiteY4" fmla="*/ 1432 h 10133"/>
              <a:gd name="connsiteX5" fmla="*/ 7850 w 14598"/>
              <a:gd name="connsiteY5" fmla="*/ 6103 h 10133"/>
              <a:gd name="connsiteX6" fmla="*/ 9291 w 14598"/>
              <a:gd name="connsiteY6" fmla="*/ 8347 h 10133"/>
              <a:gd name="connsiteX7" fmla="*/ 14598 w 14598"/>
              <a:gd name="connsiteY7" fmla="*/ 10000 h 10133"/>
              <a:gd name="connsiteX0" fmla="*/ 0 w 14598"/>
              <a:gd name="connsiteY0" fmla="*/ 10133 h 10133"/>
              <a:gd name="connsiteX1" fmla="*/ 2390 w 14598"/>
              <a:gd name="connsiteY1" fmla="*/ 6265 h 10133"/>
              <a:gd name="connsiteX2" fmla="*/ 4097 w 14598"/>
              <a:gd name="connsiteY2" fmla="*/ 1468 h 10133"/>
              <a:gd name="connsiteX3" fmla="*/ 5087 w 14598"/>
              <a:gd name="connsiteY3" fmla="*/ 1 h 10133"/>
              <a:gd name="connsiteX4" fmla="*/ 6150 w 14598"/>
              <a:gd name="connsiteY4" fmla="*/ 1432 h 10133"/>
              <a:gd name="connsiteX5" fmla="*/ 7793 w 14598"/>
              <a:gd name="connsiteY5" fmla="*/ 6103 h 10133"/>
              <a:gd name="connsiteX6" fmla="*/ 9291 w 14598"/>
              <a:gd name="connsiteY6" fmla="*/ 8347 h 10133"/>
              <a:gd name="connsiteX7" fmla="*/ 14598 w 14598"/>
              <a:gd name="connsiteY7" fmla="*/ 10000 h 10133"/>
              <a:gd name="connsiteX0" fmla="*/ 0 w 14598"/>
              <a:gd name="connsiteY0" fmla="*/ 10133 h 10133"/>
              <a:gd name="connsiteX1" fmla="*/ 2390 w 14598"/>
              <a:gd name="connsiteY1" fmla="*/ 6265 h 10133"/>
              <a:gd name="connsiteX2" fmla="*/ 4097 w 14598"/>
              <a:gd name="connsiteY2" fmla="*/ 1468 h 10133"/>
              <a:gd name="connsiteX3" fmla="*/ 5087 w 14598"/>
              <a:gd name="connsiteY3" fmla="*/ 1 h 10133"/>
              <a:gd name="connsiteX4" fmla="*/ 6150 w 14598"/>
              <a:gd name="connsiteY4" fmla="*/ 1432 h 10133"/>
              <a:gd name="connsiteX5" fmla="*/ 8004 w 14598"/>
              <a:gd name="connsiteY5" fmla="*/ 5629 h 10133"/>
              <a:gd name="connsiteX6" fmla="*/ 9291 w 14598"/>
              <a:gd name="connsiteY6" fmla="*/ 8347 h 10133"/>
              <a:gd name="connsiteX7" fmla="*/ 14598 w 14598"/>
              <a:gd name="connsiteY7" fmla="*/ 10000 h 10133"/>
              <a:gd name="connsiteX0" fmla="*/ 0 w 14598"/>
              <a:gd name="connsiteY0" fmla="*/ 10133 h 10133"/>
              <a:gd name="connsiteX1" fmla="*/ 2390 w 14598"/>
              <a:gd name="connsiteY1" fmla="*/ 6265 h 10133"/>
              <a:gd name="connsiteX2" fmla="*/ 4097 w 14598"/>
              <a:gd name="connsiteY2" fmla="*/ 1468 h 10133"/>
              <a:gd name="connsiteX3" fmla="*/ 5087 w 14598"/>
              <a:gd name="connsiteY3" fmla="*/ 1 h 10133"/>
              <a:gd name="connsiteX4" fmla="*/ 6150 w 14598"/>
              <a:gd name="connsiteY4" fmla="*/ 1432 h 10133"/>
              <a:gd name="connsiteX5" fmla="*/ 8004 w 14598"/>
              <a:gd name="connsiteY5" fmla="*/ 5629 h 10133"/>
              <a:gd name="connsiteX6" fmla="*/ 10804 w 14598"/>
              <a:gd name="connsiteY6" fmla="*/ 8157 h 10133"/>
              <a:gd name="connsiteX7" fmla="*/ 14598 w 14598"/>
              <a:gd name="connsiteY7" fmla="*/ 10000 h 1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98" h="10133">
                <a:moveTo>
                  <a:pt x="0" y="10133"/>
                </a:moveTo>
                <a:cubicBezTo>
                  <a:pt x="803" y="9413"/>
                  <a:pt x="1707" y="7709"/>
                  <a:pt x="2390" y="6265"/>
                </a:cubicBezTo>
                <a:cubicBezTo>
                  <a:pt x="3073" y="4821"/>
                  <a:pt x="3648" y="2512"/>
                  <a:pt x="4097" y="1468"/>
                </a:cubicBezTo>
                <a:cubicBezTo>
                  <a:pt x="4544" y="424"/>
                  <a:pt x="4747" y="10"/>
                  <a:pt x="5087" y="1"/>
                </a:cubicBezTo>
                <a:cubicBezTo>
                  <a:pt x="5426" y="-8"/>
                  <a:pt x="5664" y="494"/>
                  <a:pt x="6150" y="1432"/>
                </a:cubicBezTo>
                <a:cubicBezTo>
                  <a:pt x="6636" y="2370"/>
                  <a:pt x="7228" y="4508"/>
                  <a:pt x="8004" y="5629"/>
                </a:cubicBezTo>
                <a:cubicBezTo>
                  <a:pt x="8780" y="6750"/>
                  <a:pt x="9705" y="7428"/>
                  <a:pt x="10804" y="8157"/>
                </a:cubicBezTo>
                <a:cubicBezTo>
                  <a:pt x="11903" y="8886"/>
                  <a:pt x="14266" y="9711"/>
                  <a:pt x="14598" y="10000"/>
                </a:cubicBezTo>
              </a:path>
            </a:pathLst>
          </a:custGeom>
          <a:noFill/>
          <a:ln w="38100">
            <a:solidFill>
              <a:schemeClr val="accent3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338AB46E-6710-4351-928A-F86FF4426CD3}"/>
              </a:ext>
            </a:extLst>
          </p:cNvPr>
          <p:cNvSpPr>
            <a:spLocks/>
          </p:cNvSpPr>
          <p:nvPr/>
        </p:nvSpPr>
        <p:spPr bwMode="auto">
          <a:xfrm>
            <a:off x="6609009" y="2580508"/>
            <a:ext cx="3897820" cy="683665"/>
          </a:xfrm>
          <a:custGeom>
            <a:avLst/>
            <a:gdLst>
              <a:gd name="T0" fmla="*/ 0 w 1794"/>
              <a:gd name="T1" fmla="*/ 2147483647 h 1175"/>
              <a:gd name="T2" fmla="*/ 2147483647 w 1794"/>
              <a:gd name="T3" fmla="*/ 2147483647 h 1175"/>
              <a:gd name="T4" fmla="*/ 2147483647 w 1794"/>
              <a:gd name="T5" fmla="*/ 2147483647 h 1175"/>
              <a:gd name="T6" fmla="*/ 2147483647 w 1794"/>
              <a:gd name="T7" fmla="*/ 2147483647 h 1175"/>
              <a:gd name="T8" fmla="*/ 2147483647 w 1794"/>
              <a:gd name="T9" fmla="*/ 2147483647 h 1175"/>
              <a:gd name="T10" fmla="*/ 2147483647 w 1794"/>
              <a:gd name="T11" fmla="*/ 2147483647 h 1175"/>
              <a:gd name="T12" fmla="*/ 2147483647 w 1794"/>
              <a:gd name="T13" fmla="*/ 2147483647 h 1175"/>
              <a:gd name="T14" fmla="*/ 2147483647 w 1794"/>
              <a:gd name="T15" fmla="*/ 2147483647 h 1175"/>
              <a:gd name="T16" fmla="*/ 2147483647 w 1794"/>
              <a:gd name="T17" fmla="*/ 2147483647 h 11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94"/>
              <a:gd name="T28" fmla="*/ 0 h 1175"/>
              <a:gd name="T29" fmla="*/ 1794 w 1794"/>
              <a:gd name="T30" fmla="*/ 1175 h 1175"/>
              <a:gd name="connsiteX0" fmla="*/ 0 w 8774"/>
              <a:gd name="connsiteY0" fmla="*/ 9992 h 9992"/>
              <a:gd name="connsiteX1" fmla="*/ 2291 w 8774"/>
              <a:gd name="connsiteY1" fmla="*/ 8954 h 9992"/>
              <a:gd name="connsiteX2" fmla="*/ 3690 w 8774"/>
              <a:gd name="connsiteY2" fmla="*/ 5924 h 9992"/>
              <a:gd name="connsiteX3" fmla="*/ 5006 w 8774"/>
              <a:gd name="connsiteY3" fmla="*/ 1388 h 9992"/>
              <a:gd name="connsiteX4" fmla="*/ 5769 w 8774"/>
              <a:gd name="connsiteY4" fmla="*/ 1 h 9992"/>
              <a:gd name="connsiteX5" fmla="*/ 6589 w 8774"/>
              <a:gd name="connsiteY5" fmla="*/ 1354 h 9992"/>
              <a:gd name="connsiteX6" fmla="*/ 7899 w 8774"/>
              <a:gd name="connsiteY6" fmla="*/ 5771 h 9992"/>
              <a:gd name="connsiteX7" fmla="*/ 8774 w 8774"/>
              <a:gd name="connsiteY7" fmla="*/ 8162 h 9992"/>
              <a:gd name="connsiteX0" fmla="*/ 0 w 10690"/>
              <a:gd name="connsiteY0" fmla="*/ 10000 h 10000"/>
              <a:gd name="connsiteX1" fmla="*/ 2611 w 10690"/>
              <a:gd name="connsiteY1" fmla="*/ 8961 h 10000"/>
              <a:gd name="connsiteX2" fmla="*/ 4206 w 10690"/>
              <a:gd name="connsiteY2" fmla="*/ 5929 h 10000"/>
              <a:gd name="connsiteX3" fmla="*/ 5705 w 10690"/>
              <a:gd name="connsiteY3" fmla="*/ 1389 h 10000"/>
              <a:gd name="connsiteX4" fmla="*/ 6575 w 10690"/>
              <a:gd name="connsiteY4" fmla="*/ 1 h 10000"/>
              <a:gd name="connsiteX5" fmla="*/ 7510 w 10690"/>
              <a:gd name="connsiteY5" fmla="*/ 1355 h 10000"/>
              <a:gd name="connsiteX6" fmla="*/ 9003 w 10690"/>
              <a:gd name="connsiteY6" fmla="*/ 5776 h 10000"/>
              <a:gd name="connsiteX7" fmla="*/ 10690 w 10690"/>
              <a:gd name="connsiteY7" fmla="*/ 834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" h="10000">
                <a:moveTo>
                  <a:pt x="0" y="10000"/>
                </a:moveTo>
                <a:cubicBezTo>
                  <a:pt x="439" y="9821"/>
                  <a:pt x="1912" y="9643"/>
                  <a:pt x="2611" y="8961"/>
                </a:cubicBezTo>
                <a:cubicBezTo>
                  <a:pt x="3317" y="8280"/>
                  <a:pt x="3692" y="7189"/>
                  <a:pt x="4206" y="5929"/>
                </a:cubicBezTo>
                <a:cubicBezTo>
                  <a:pt x="4721" y="4668"/>
                  <a:pt x="5311" y="2377"/>
                  <a:pt x="5705" y="1389"/>
                </a:cubicBezTo>
                <a:cubicBezTo>
                  <a:pt x="6099" y="401"/>
                  <a:pt x="6276" y="9"/>
                  <a:pt x="6575" y="1"/>
                </a:cubicBezTo>
                <a:cubicBezTo>
                  <a:pt x="6874" y="-8"/>
                  <a:pt x="7103" y="392"/>
                  <a:pt x="7510" y="1355"/>
                </a:cubicBezTo>
                <a:cubicBezTo>
                  <a:pt x="7915" y="2317"/>
                  <a:pt x="8473" y="4610"/>
                  <a:pt x="9003" y="5776"/>
                </a:cubicBezTo>
                <a:cubicBezTo>
                  <a:pt x="9533" y="6942"/>
                  <a:pt x="10290" y="7735"/>
                  <a:pt x="10690" y="8349"/>
                </a:cubicBezTo>
              </a:path>
            </a:pathLst>
          </a:custGeom>
          <a:noFill/>
          <a:ln w="38100">
            <a:solidFill>
              <a:schemeClr val="accent3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2" name="Freeform 60">
            <a:extLst>
              <a:ext uri="{FF2B5EF4-FFF2-40B4-BE49-F238E27FC236}">
                <a16:creationId xmlns:a16="http://schemas.microsoft.com/office/drawing/2014/main" id="{AE18077E-3DFF-476D-9976-23619CEB6AC7}"/>
              </a:ext>
            </a:extLst>
          </p:cNvPr>
          <p:cNvSpPr>
            <a:spLocks/>
          </p:cNvSpPr>
          <p:nvPr/>
        </p:nvSpPr>
        <p:spPr bwMode="auto">
          <a:xfrm>
            <a:off x="2740627" y="3838775"/>
            <a:ext cx="3527899" cy="646991"/>
          </a:xfrm>
          <a:custGeom>
            <a:avLst/>
            <a:gdLst>
              <a:gd name="T0" fmla="*/ 0 w 1794"/>
              <a:gd name="T1" fmla="*/ 2147483647 h 1175"/>
              <a:gd name="T2" fmla="*/ 2147483647 w 1794"/>
              <a:gd name="T3" fmla="*/ 2147483647 h 1175"/>
              <a:gd name="T4" fmla="*/ 2147483647 w 1794"/>
              <a:gd name="T5" fmla="*/ 2147483647 h 1175"/>
              <a:gd name="T6" fmla="*/ 2147483647 w 1794"/>
              <a:gd name="T7" fmla="*/ 2147483647 h 1175"/>
              <a:gd name="T8" fmla="*/ 2147483647 w 1794"/>
              <a:gd name="T9" fmla="*/ 2147483647 h 1175"/>
              <a:gd name="T10" fmla="*/ 2147483647 w 1794"/>
              <a:gd name="T11" fmla="*/ 2147483647 h 1175"/>
              <a:gd name="T12" fmla="*/ 2147483647 w 1794"/>
              <a:gd name="T13" fmla="*/ 2147483647 h 1175"/>
              <a:gd name="T14" fmla="*/ 2147483647 w 1794"/>
              <a:gd name="T15" fmla="*/ 2147483647 h 1175"/>
              <a:gd name="T16" fmla="*/ 2147483647 w 1794"/>
              <a:gd name="T17" fmla="*/ 2147483647 h 11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94"/>
              <a:gd name="T28" fmla="*/ 0 h 1175"/>
              <a:gd name="T29" fmla="*/ 1794 w 1794"/>
              <a:gd name="T30" fmla="*/ 1175 h 1175"/>
              <a:gd name="connsiteX0" fmla="*/ 0 w 7709"/>
              <a:gd name="connsiteY0" fmla="*/ 8954 h 9456"/>
              <a:gd name="connsiteX1" fmla="*/ 1399 w 7709"/>
              <a:gd name="connsiteY1" fmla="*/ 5924 h 9456"/>
              <a:gd name="connsiteX2" fmla="*/ 2715 w 7709"/>
              <a:gd name="connsiteY2" fmla="*/ 1388 h 9456"/>
              <a:gd name="connsiteX3" fmla="*/ 3478 w 7709"/>
              <a:gd name="connsiteY3" fmla="*/ 1 h 9456"/>
              <a:gd name="connsiteX4" fmla="*/ 4298 w 7709"/>
              <a:gd name="connsiteY4" fmla="*/ 1354 h 9456"/>
              <a:gd name="connsiteX5" fmla="*/ 5608 w 7709"/>
              <a:gd name="connsiteY5" fmla="*/ 5771 h 9456"/>
              <a:gd name="connsiteX6" fmla="*/ 6483 w 7709"/>
              <a:gd name="connsiteY6" fmla="*/ 8162 h 9456"/>
              <a:gd name="connsiteX7" fmla="*/ 7709 w 7709"/>
              <a:gd name="connsiteY7" fmla="*/ 9456 h 9456"/>
              <a:gd name="connsiteX0" fmla="*/ 0 w 8185"/>
              <a:gd name="connsiteY0" fmla="*/ 6265 h 10000"/>
              <a:gd name="connsiteX1" fmla="*/ 1707 w 8185"/>
              <a:gd name="connsiteY1" fmla="*/ 1468 h 10000"/>
              <a:gd name="connsiteX2" fmla="*/ 2697 w 8185"/>
              <a:gd name="connsiteY2" fmla="*/ 1 h 10000"/>
              <a:gd name="connsiteX3" fmla="*/ 3760 w 8185"/>
              <a:gd name="connsiteY3" fmla="*/ 1432 h 10000"/>
              <a:gd name="connsiteX4" fmla="*/ 5460 w 8185"/>
              <a:gd name="connsiteY4" fmla="*/ 6103 h 10000"/>
              <a:gd name="connsiteX5" fmla="*/ 6595 w 8185"/>
              <a:gd name="connsiteY5" fmla="*/ 8632 h 10000"/>
              <a:gd name="connsiteX6" fmla="*/ 8185 w 8185"/>
              <a:gd name="connsiteY6" fmla="*/ 10000 h 10000"/>
              <a:gd name="connsiteX0" fmla="*/ 0 w 9599"/>
              <a:gd name="connsiteY0" fmla="*/ 5316 h 10000"/>
              <a:gd name="connsiteX1" fmla="*/ 1685 w 9599"/>
              <a:gd name="connsiteY1" fmla="*/ 1468 h 10000"/>
              <a:gd name="connsiteX2" fmla="*/ 2894 w 9599"/>
              <a:gd name="connsiteY2" fmla="*/ 1 h 10000"/>
              <a:gd name="connsiteX3" fmla="*/ 4193 w 9599"/>
              <a:gd name="connsiteY3" fmla="*/ 1432 h 10000"/>
              <a:gd name="connsiteX4" fmla="*/ 6270 w 9599"/>
              <a:gd name="connsiteY4" fmla="*/ 6103 h 10000"/>
              <a:gd name="connsiteX5" fmla="*/ 7656 w 9599"/>
              <a:gd name="connsiteY5" fmla="*/ 8632 h 10000"/>
              <a:gd name="connsiteX6" fmla="*/ 9599 w 9599"/>
              <a:gd name="connsiteY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99" h="10000">
                <a:moveTo>
                  <a:pt x="0" y="5316"/>
                </a:moveTo>
                <a:cubicBezTo>
                  <a:pt x="716" y="3983"/>
                  <a:pt x="1203" y="2354"/>
                  <a:pt x="1685" y="1468"/>
                </a:cubicBezTo>
                <a:cubicBezTo>
                  <a:pt x="2167" y="582"/>
                  <a:pt x="2479" y="10"/>
                  <a:pt x="2894" y="1"/>
                </a:cubicBezTo>
                <a:cubicBezTo>
                  <a:pt x="3308" y="-8"/>
                  <a:pt x="3627" y="415"/>
                  <a:pt x="4193" y="1432"/>
                </a:cubicBezTo>
                <a:cubicBezTo>
                  <a:pt x="4757" y="2448"/>
                  <a:pt x="5694" y="4906"/>
                  <a:pt x="6270" y="6103"/>
                </a:cubicBezTo>
                <a:cubicBezTo>
                  <a:pt x="6843" y="7300"/>
                  <a:pt x="7099" y="7983"/>
                  <a:pt x="7656" y="8632"/>
                </a:cubicBezTo>
                <a:cubicBezTo>
                  <a:pt x="8212" y="9280"/>
                  <a:pt x="9193" y="9711"/>
                  <a:pt x="9599" y="10000"/>
                </a:cubicBez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3" name="Freeform 60">
            <a:extLst>
              <a:ext uri="{FF2B5EF4-FFF2-40B4-BE49-F238E27FC236}">
                <a16:creationId xmlns:a16="http://schemas.microsoft.com/office/drawing/2014/main" id="{E3099522-DC54-4744-ABC9-94E6186FCC7B}"/>
              </a:ext>
            </a:extLst>
          </p:cNvPr>
          <p:cNvSpPr>
            <a:spLocks/>
          </p:cNvSpPr>
          <p:nvPr/>
        </p:nvSpPr>
        <p:spPr bwMode="auto">
          <a:xfrm>
            <a:off x="3411218" y="3835839"/>
            <a:ext cx="5306867" cy="684212"/>
          </a:xfrm>
          <a:custGeom>
            <a:avLst/>
            <a:gdLst>
              <a:gd name="T0" fmla="*/ 0 w 1794"/>
              <a:gd name="T1" fmla="*/ 2147483647 h 1175"/>
              <a:gd name="T2" fmla="*/ 2147483647 w 1794"/>
              <a:gd name="T3" fmla="*/ 2147483647 h 1175"/>
              <a:gd name="T4" fmla="*/ 2147483647 w 1794"/>
              <a:gd name="T5" fmla="*/ 2147483647 h 1175"/>
              <a:gd name="T6" fmla="*/ 2147483647 w 1794"/>
              <a:gd name="T7" fmla="*/ 2147483647 h 1175"/>
              <a:gd name="T8" fmla="*/ 2147483647 w 1794"/>
              <a:gd name="T9" fmla="*/ 2147483647 h 1175"/>
              <a:gd name="T10" fmla="*/ 2147483647 w 1794"/>
              <a:gd name="T11" fmla="*/ 2147483647 h 1175"/>
              <a:gd name="T12" fmla="*/ 2147483647 w 1794"/>
              <a:gd name="T13" fmla="*/ 2147483647 h 1175"/>
              <a:gd name="T14" fmla="*/ 2147483647 w 1794"/>
              <a:gd name="T15" fmla="*/ 2147483647 h 1175"/>
              <a:gd name="T16" fmla="*/ 2147483647 w 1794"/>
              <a:gd name="T17" fmla="*/ 2147483647 h 11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94"/>
              <a:gd name="T28" fmla="*/ 0 h 1175"/>
              <a:gd name="T29" fmla="*/ 1794 w 1794"/>
              <a:gd name="T30" fmla="*/ 1175 h 117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94" h="1175">
                <a:moveTo>
                  <a:pt x="0" y="1175"/>
                </a:moveTo>
                <a:cubicBezTo>
                  <a:pt x="69" y="1154"/>
                  <a:pt x="301" y="1133"/>
                  <a:pt x="411" y="1053"/>
                </a:cubicBezTo>
                <a:cubicBezTo>
                  <a:pt x="522" y="973"/>
                  <a:pt x="581" y="845"/>
                  <a:pt x="662" y="697"/>
                </a:cubicBezTo>
                <a:cubicBezTo>
                  <a:pt x="743" y="549"/>
                  <a:pt x="836" y="280"/>
                  <a:pt x="898" y="164"/>
                </a:cubicBezTo>
                <a:cubicBezTo>
                  <a:pt x="960" y="48"/>
                  <a:pt x="988" y="2"/>
                  <a:pt x="1035" y="1"/>
                </a:cubicBezTo>
                <a:cubicBezTo>
                  <a:pt x="1082" y="0"/>
                  <a:pt x="1118" y="47"/>
                  <a:pt x="1182" y="160"/>
                </a:cubicBezTo>
                <a:cubicBezTo>
                  <a:pt x="1246" y="273"/>
                  <a:pt x="1352" y="546"/>
                  <a:pt x="1417" y="679"/>
                </a:cubicBezTo>
                <a:cubicBezTo>
                  <a:pt x="1482" y="812"/>
                  <a:pt x="1511" y="888"/>
                  <a:pt x="1574" y="960"/>
                </a:cubicBezTo>
                <a:cubicBezTo>
                  <a:pt x="1637" y="1032"/>
                  <a:pt x="1748" y="1080"/>
                  <a:pt x="1794" y="1112"/>
                </a:cubicBez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4" name="Freeform 60">
            <a:extLst>
              <a:ext uri="{FF2B5EF4-FFF2-40B4-BE49-F238E27FC236}">
                <a16:creationId xmlns:a16="http://schemas.microsoft.com/office/drawing/2014/main" id="{2BE29A13-9225-4B4F-85EE-D2D9B65446B6}"/>
              </a:ext>
            </a:extLst>
          </p:cNvPr>
          <p:cNvSpPr>
            <a:spLocks/>
          </p:cNvSpPr>
          <p:nvPr/>
        </p:nvSpPr>
        <p:spPr bwMode="auto">
          <a:xfrm>
            <a:off x="8108354" y="3837544"/>
            <a:ext cx="2388478" cy="684896"/>
          </a:xfrm>
          <a:custGeom>
            <a:avLst/>
            <a:gdLst>
              <a:gd name="T0" fmla="*/ 0 w 1794"/>
              <a:gd name="T1" fmla="*/ 2147483647 h 1175"/>
              <a:gd name="T2" fmla="*/ 2147483647 w 1794"/>
              <a:gd name="T3" fmla="*/ 2147483647 h 1175"/>
              <a:gd name="T4" fmla="*/ 2147483647 w 1794"/>
              <a:gd name="T5" fmla="*/ 2147483647 h 1175"/>
              <a:gd name="T6" fmla="*/ 2147483647 w 1794"/>
              <a:gd name="T7" fmla="*/ 2147483647 h 1175"/>
              <a:gd name="T8" fmla="*/ 2147483647 w 1794"/>
              <a:gd name="T9" fmla="*/ 2147483647 h 1175"/>
              <a:gd name="T10" fmla="*/ 2147483647 w 1794"/>
              <a:gd name="T11" fmla="*/ 2147483647 h 1175"/>
              <a:gd name="T12" fmla="*/ 2147483647 w 1794"/>
              <a:gd name="T13" fmla="*/ 2147483647 h 1175"/>
              <a:gd name="T14" fmla="*/ 2147483647 w 1794"/>
              <a:gd name="T15" fmla="*/ 2147483647 h 1175"/>
              <a:gd name="T16" fmla="*/ 2147483647 w 1794"/>
              <a:gd name="T17" fmla="*/ 2147483647 h 11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94"/>
              <a:gd name="T28" fmla="*/ 0 h 1175"/>
              <a:gd name="T29" fmla="*/ 1794 w 1794"/>
              <a:gd name="T30" fmla="*/ 1175 h 1175"/>
              <a:gd name="connsiteX0" fmla="*/ 0 w 8774"/>
              <a:gd name="connsiteY0" fmla="*/ 9992 h 9992"/>
              <a:gd name="connsiteX1" fmla="*/ 2291 w 8774"/>
              <a:gd name="connsiteY1" fmla="*/ 8954 h 9992"/>
              <a:gd name="connsiteX2" fmla="*/ 3690 w 8774"/>
              <a:gd name="connsiteY2" fmla="*/ 5924 h 9992"/>
              <a:gd name="connsiteX3" fmla="*/ 5006 w 8774"/>
              <a:gd name="connsiteY3" fmla="*/ 1388 h 9992"/>
              <a:gd name="connsiteX4" fmla="*/ 5769 w 8774"/>
              <a:gd name="connsiteY4" fmla="*/ 1 h 9992"/>
              <a:gd name="connsiteX5" fmla="*/ 6589 w 8774"/>
              <a:gd name="connsiteY5" fmla="*/ 1354 h 9992"/>
              <a:gd name="connsiteX6" fmla="*/ 7899 w 8774"/>
              <a:gd name="connsiteY6" fmla="*/ 5771 h 9992"/>
              <a:gd name="connsiteX7" fmla="*/ 8774 w 8774"/>
              <a:gd name="connsiteY7" fmla="*/ 8162 h 9992"/>
              <a:gd name="connsiteX0" fmla="*/ 0 w 9003"/>
              <a:gd name="connsiteY0" fmla="*/ 10000 h 10000"/>
              <a:gd name="connsiteX1" fmla="*/ 2611 w 9003"/>
              <a:gd name="connsiteY1" fmla="*/ 8961 h 10000"/>
              <a:gd name="connsiteX2" fmla="*/ 4206 w 9003"/>
              <a:gd name="connsiteY2" fmla="*/ 5929 h 10000"/>
              <a:gd name="connsiteX3" fmla="*/ 5705 w 9003"/>
              <a:gd name="connsiteY3" fmla="*/ 1389 h 10000"/>
              <a:gd name="connsiteX4" fmla="*/ 6575 w 9003"/>
              <a:gd name="connsiteY4" fmla="*/ 1 h 10000"/>
              <a:gd name="connsiteX5" fmla="*/ 7510 w 9003"/>
              <a:gd name="connsiteY5" fmla="*/ 1355 h 10000"/>
              <a:gd name="connsiteX6" fmla="*/ 9003 w 9003"/>
              <a:gd name="connsiteY6" fmla="*/ 5776 h 10000"/>
              <a:gd name="connsiteX0" fmla="*/ 0 w 8342"/>
              <a:gd name="connsiteY0" fmla="*/ 10000 h 10000"/>
              <a:gd name="connsiteX1" fmla="*/ 2900 w 8342"/>
              <a:gd name="connsiteY1" fmla="*/ 8961 h 10000"/>
              <a:gd name="connsiteX2" fmla="*/ 4672 w 8342"/>
              <a:gd name="connsiteY2" fmla="*/ 5929 h 10000"/>
              <a:gd name="connsiteX3" fmla="*/ 6337 w 8342"/>
              <a:gd name="connsiteY3" fmla="*/ 1389 h 10000"/>
              <a:gd name="connsiteX4" fmla="*/ 7303 w 8342"/>
              <a:gd name="connsiteY4" fmla="*/ 1 h 10000"/>
              <a:gd name="connsiteX5" fmla="*/ 8342 w 8342"/>
              <a:gd name="connsiteY5" fmla="*/ 1355 h 10000"/>
              <a:gd name="connsiteX0" fmla="*/ 0 w 10000"/>
              <a:gd name="connsiteY0" fmla="*/ 10000 h 10000"/>
              <a:gd name="connsiteX1" fmla="*/ 3476 w 10000"/>
              <a:gd name="connsiteY1" fmla="*/ 8961 h 10000"/>
              <a:gd name="connsiteX2" fmla="*/ 5318 w 10000"/>
              <a:gd name="connsiteY2" fmla="*/ 4583 h 10000"/>
              <a:gd name="connsiteX3" fmla="*/ 7596 w 10000"/>
              <a:gd name="connsiteY3" fmla="*/ 1389 h 10000"/>
              <a:gd name="connsiteX4" fmla="*/ 8754 w 10000"/>
              <a:gd name="connsiteY4" fmla="*/ 1 h 10000"/>
              <a:gd name="connsiteX5" fmla="*/ 10000 w 10000"/>
              <a:gd name="connsiteY5" fmla="*/ 1355 h 10000"/>
              <a:gd name="connsiteX0" fmla="*/ 0 w 10000"/>
              <a:gd name="connsiteY0" fmla="*/ 10018 h 10018"/>
              <a:gd name="connsiteX1" fmla="*/ 3476 w 10000"/>
              <a:gd name="connsiteY1" fmla="*/ 8979 h 10018"/>
              <a:gd name="connsiteX2" fmla="*/ 5318 w 10000"/>
              <a:gd name="connsiteY2" fmla="*/ 4601 h 10018"/>
              <a:gd name="connsiteX3" fmla="*/ 7545 w 10000"/>
              <a:gd name="connsiteY3" fmla="*/ 868 h 10018"/>
              <a:gd name="connsiteX4" fmla="*/ 8754 w 10000"/>
              <a:gd name="connsiteY4" fmla="*/ 19 h 10018"/>
              <a:gd name="connsiteX5" fmla="*/ 10000 w 10000"/>
              <a:gd name="connsiteY5" fmla="*/ 1373 h 1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18">
                <a:moveTo>
                  <a:pt x="0" y="10018"/>
                </a:moveTo>
                <a:cubicBezTo>
                  <a:pt x="585" y="9839"/>
                  <a:pt x="2590" y="9882"/>
                  <a:pt x="3476" y="8979"/>
                </a:cubicBezTo>
                <a:cubicBezTo>
                  <a:pt x="4362" y="8076"/>
                  <a:pt x="4640" y="5953"/>
                  <a:pt x="5318" y="4601"/>
                </a:cubicBezTo>
                <a:cubicBezTo>
                  <a:pt x="5996" y="3249"/>
                  <a:pt x="6972" y="1632"/>
                  <a:pt x="7545" y="868"/>
                </a:cubicBezTo>
                <a:cubicBezTo>
                  <a:pt x="8118" y="104"/>
                  <a:pt x="8345" y="-65"/>
                  <a:pt x="8754" y="19"/>
                </a:cubicBezTo>
                <a:cubicBezTo>
                  <a:pt x="9163" y="103"/>
                  <a:pt x="9458" y="410"/>
                  <a:pt x="10000" y="1373"/>
                </a:cubicBez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5" name="Freeform 60">
            <a:extLst>
              <a:ext uri="{FF2B5EF4-FFF2-40B4-BE49-F238E27FC236}">
                <a16:creationId xmlns:a16="http://schemas.microsoft.com/office/drawing/2014/main" id="{71F77473-43E3-4D53-A4CA-77C9290806BD}"/>
              </a:ext>
            </a:extLst>
          </p:cNvPr>
          <p:cNvSpPr>
            <a:spLocks/>
          </p:cNvSpPr>
          <p:nvPr/>
        </p:nvSpPr>
        <p:spPr bwMode="auto">
          <a:xfrm>
            <a:off x="7201960" y="1385295"/>
            <a:ext cx="3332978" cy="683665"/>
          </a:xfrm>
          <a:custGeom>
            <a:avLst/>
            <a:gdLst>
              <a:gd name="T0" fmla="*/ 0 w 1794"/>
              <a:gd name="T1" fmla="*/ 2147483647 h 1175"/>
              <a:gd name="T2" fmla="*/ 2147483647 w 1794"/>
              <a:gd name="T3" fmla="*/ 2147483647 h 1175"/>
              <a:gd name="T4" fmla="*/ 2147483647 w 1794"/>
              <a:gd name="T5" fmla="*/ 2147483647 h 1175"/>
              <a:gd name="T6" fmla="*/ 2147483647 w 1794"/>
              <a:gd name="T7" fmla="*/ 2147483647 h 1175"/>
              <a:gd name="T8" fmla="*/ 2147483647 w 1794"/>
              <a:gd name="T9" fmla="*/ 2147483647 h 1175"/>
              <a:gd name="T10" fmla="*/ 2147483647 w 1794"/>
              <a:gd name="T11" fmla="*/ 2147483647 h 1175"/>
              <a:gd name="T12" fmla="*/ 2147483647 w 1794"/>
              <a:gd name="T13" fmla="*/ 2147483647 h 1175"/>
              <a:gd name="T14" fmla="*/ 2147483647 w 1794"/>
              <a:gd name="T15" fmla="*/ 2147483647 h 1175"/>
              <a:gd name="T16" fmla="*/ 2147483647 w 1794"/>
              <a:gd name="T17" fmla="*/ 2147483647 h 11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94"/>
              <a:gd name="T28" fmla="*/ 0 h 1175"/>
              <a:gd name="T29" fmla="*/ 1794 w 1794"/>
              <a:gd name="T30" fmla="*/ 1175 h 1175"/>
              <a:gd name="connsiteX0" fmla="*/ 0 w 8774"/>
              <a:gd name="connsiteY0" fmla="*/ 9992 h 9992"/>
              <a:gd name="connsiteX1" fmla="*/ 2291 w 8774"/>
              <a:gd name="connsiteY1" fmla="*/ 8954 h 9992"/>
              <a:gd name="connsiteX2" fmla="*/ 3690 w 8774"/>
              <a:gd name="connsiteY2" fmla="*/ 5924 h 9992"/>
              <a:gd name="connsiteX3" fmla="*/ 5006 w 8774"/>
              <a:gd name="connsiteY3" fmla="*/ 1388 h 9992"/>
              <a:gd name="connsiteX4" fmla="*/ 5769 w 8774"/>
              <a:gd name="connsiteY4" fmla="*/ 1 h 9992"/>
              <a:gd name="connsiteX5" fmla="*/ 6589 w 8774"/>
              <a:gd name="connsiteY5" fmla="*/ 1354 h 9992"/>
              <a:gd name="connsiteX6" fmla="*/ 7899 w 8774"/>
              <a:gd name="connsiteY6" fmla="*/ 5771 h 9992"/>
              <a:gd name="connsiteX7" fmla="*/ 8774 w 8774"/>
              <a:gd name="connsiteY7" fmla="*/ 8162 h 9992"/>
              <a:gd name="connsiteX0" fmla="*/ 0 w 9003"/>
              <a:gd name="connsiteY0" fmla="*/ 10000 h 10000"/>
              <a:gd name="connsiteX1" fmla="*/ 2611 w 9003"/>
              <a:gd name="connsiteY1" fmla="*/ 8961 h 10000"/>
              <a:gd name="connsiteX2" fmla="*/ 4206 w 9003"/>
              <a:gd name="connsiteY2" fmla="*/ 5929 h 10000"/>
              <a:gd name="connsiteX3" fmla="*/ 5705 w 9003"/>
              <a:gd name="connsiteY3" fmla="*/ 1389 h 10000"/>
              <a:gd name="connsiteX4" fmla="*/ 6575 w 9003"/>
              <a:gd name="connsiteY4" fmla="*/ 1 h 10000"/>
              <a:gd name="connsiteX5" fmla="*/ 7510 w 9003"/>
              <a:gd name="connsiteY5" fmla="*/ 1355 h 10000"/>
              <a:gd name="connsiteX6" fmla="*/ 9003 w 9003"/>
              <a:gd name="connsiteY6" fmla="*/ 5776 h 10000"/>
              <a:gd name="connsiteX0" fmla="*/ 0 w 8342"/>
              <a:gd name="connsiteY0" fmla="*/ 10000 h 10000"/>
              <a:gd name="connsiteX1" fmla="*/ 2900 w 8342"/>
              <a:gd name="connsiteY1" fmla="*/ 8961 h 10000"/>
              <a:gd name="connsiteX2" fmla="*/ 4672 w 8342"/>
              <a:gd name="connsiteY2" fmla="*/ 5929 h 10000"/>
              <a:gd name="connsiteX3" fmla="*/ 6337 w 8342"/>
              <a:gd name="connsiteY3" fmla="*/ 1389 h 10000"/>
              <a:gd name="connsiteX4" fmla="*/ 7303 w 8342"/>
              <a:gd name="connsiteY4" fmla="*/ 1 h 10000"/>
              <a:gd name="connsiteX5" fmla="*/ 8342 w 8342"/>
              <a:gd name="connsiteY5" fmla="*/ 135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42" h="10000">
                <a:moveTo>
                  <a:pt x="0" y="10000"/>
                </a:moveTo>
                <a:cubicBezTo>
                  <a:pt x="488" y="9821"/>
                  <a:pt x="2124" y="9643"/>
                  <a:pt x="2900" y="8961"/>
                </a:cubicBezTo>
                <a:cubicBezTo>
                  <a:pt x="3684" y="8280"/>
                  <a:pt x="4101" y="7189"/>
                  <a:pt x="4672" y="5929"/>
                </a:cubicBezTo>
                <a:cubicBezTo>
                  <a:pt x="5244" y="4668"/>
                  <a:pt x="5899" y="2377"/>
                  <a:pt x="6337" y="1389"/>
                </a:cubicBezTo>
                <a:cubicBezTo>
                  <a:pt x="6774" y="401"/>
                  <a:pt x="6971" y="9"/>
                  <a:pt x="7303" y="1"/>
                </a:cubicBezTo>
                <a:cubicBezTo>
                  <a:pt x="7635" y="-8"/>
                  <a:pt x="7890" y="392"/>
                  <a:pt x="8342" y="1355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66" name="Rounded Rectangle 25">
            <a:extLst>
              <a:ext uri="{FF2B5EF4-FFF2-40B4-BE49-F238E27FC236}">
                <a16:creationId xmlns:a16="http://schemas.microsoft.com/office/drawing/2014/main" id="{ED0E51EF-785C-4CF8-A7A1-2A34E5042D19}"/>
              </a:ext>
            </a:extLst>
          </p:cNvPr>
          <p:cNvSpPr/>
          <p:nvPr/>
        </p:nvSpPr>
        <p:spPr>
          <a:xfrm>
            <a:off x="8226596" y="1875603"/>
            <a:ext cx="1463040" cy="36576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Airports</a:t>
            </a:r>
          </a:p>
        </p:txBody>
      </p:sp>
      <p:sp>
        <p:nvSpPr>
          <p:cNvPr id="67" name="Rounded Rectangle 11">
            <a:extLst>
              <a:ext uri="{FF2B5EF4-FFF2-40B4-BE49-F238E27FC236}">
                <a16:creationId xmlns:a16="http://schemas.microsoft.com/office/drawing/2014/main" id="{7D371261-61A0-4CA3-A265-F42D71C2046E}"/>
              </a:ext>
            </a:extLst>
          </p:cNvPr>
          <p:cNvSpPr/>
          <p:nvPr/>
        </p:nvSpPr>
        <p:spPr>
          <a:xfrm>
            <a:off x="4362621" y="3060889"/>
            <a:ext cx="1463040" cy="3657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Canals</a:t>
            </a:r>
          </a:p>
        </p:txBody>
      </p:sp>
      <p:sp>
        <p:nvSpPr>
          <p:cNvPr id="68" name="Rounded Rectangle 12">
            <a:extLst>
              <a:ext uri="{FF2B5EF4-FFF2-40B4-BE49-F238E27FC236}">
                <a16:creationId xmlns:a16="http://schemas.microsoft.com/office/drawing/2014/main" id="{0E10C753-A867-4E01-840D-9BA5E9B5BD8E}"/>
              </a:ext>
            </a:extLst>
          </p:cNvPr>
          <p:cNvSpPr/>
          <p:nvPr/>
        </p:nvSpPr>
        <p:spPr>
          <a:xfrm>
            <a:off x="5889161" y="3060889"/>
            <a:ext cx="1463040" cy="3657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Railways</a:t>
            </a:r>
          </a:p>
        </p:txBody>
      </p:sp>
      <p:sp>
        <p:nvSpPr>
          <p:cNvPr id="69" name="Rounded Rectangle 13">
            <a:extLst>
              <a:ext uri="{FF2B5EF4-FFF2-40B4-BE49-F238E27FC236}">
                <a16:creationId xmlns:a16="http://schemas.microsoft.com/office/drawing/2014/main" id="{801E190B-EE45-4F57-931D-39695E3621EE}"/>
              </a:ext>
            </a:extLst>
          </p:cNvPr>
          <p:cNvSpPr/>
          <p:nvPr/>
        </p:nvSpPr>
        <p:spPr>
          <a:xfrm>
            <a:off x="7438561" y="3060889"/>
            <a:ext cx="1463040" cy="3657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Highways</a:t>
            </a:r>
          </a:p>
        </p:txBody>
      </p:sp>
      <p:sp>
        <p:nvSpPr>
          <p:cNvPr id="70" name="Rounded Rectangle 8">
            <a:extLst>
              <a:ext uri="{FF2B5EF4-FFF2-40B4-BE49-F238E27FC236}">
                <a16:creationId xmlns:a16="http://schemas.microsoft.com/office/drawing/2014/main" id="{9A278C71-359F-48FA-A8D6-7D9DB5AFC8D8}"/>
              </a:ext>
            </a:extLst>
          </p:cNvPr>
          <p:cNvSpPr/>
          <p:nvPr/>
        </p:nvSpPr>
        <p:spPr>
          <a:xfrm>
            <a:off x="2888517" y="4309386"/>
            <a:ext cx="146304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 Narrow" panose="020B0606020202030204" pitchFamily="34" charset="0"/>
              </a:rPr>
              <a:t>Sailships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71" name="Rounded Rectangle 9">
            <a:extLst>
              <a:ext uri="{FF2B5EF4-FFF2-40B4-BE49-F238E27FC236}">
                <a16:creationId xmlns:a16="http://schemas.microsoft.com/office/drawing/2014/main" id="{CE074349-4939-406C-9A17-735C3949B6AB}"/>
              </a:ext>
            </a:extLst>
          </p:cNvPr>
          <p:cNvSpPr/>
          <p:nvPr/>
        </p:nvSpPr>
        <p:spPr>
          <a:xfrm>
            <a:off x="5892971" y="4322577"/>
            <a:ext cx="146304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Steamships</a:t>
            </a:r>
          </a:p>
        </p:txBody>
      </p:sp>
      <p:sp>
        <p:nvSpPr>
          <p:cNvPr id="72" name="Rounded Rectangle 10">
            <a:extLst>
              <a:ext uri="{FF2B5EF4-FFF2-40B4-BE49-F238E27FC236}">
                <a16:creationId xmlns:a16="http://schemas.microsoft.com/office/drawing/2014/main" id="{7DF929C5-4D26-4AD4-8884-272C50EC4054}"/>
              </a:ext>
            </a:extLst>
          </p:cNvPr>
          <p:cNvSpPr/>
          <p:nvPr/>
        </p:nvSpPr>
        <p:spPr>
          <a:xfrm>
            <a:off x="8343195" y="4322577"/>
            <a:ext cx="146304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Containerships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1E8422E-7E30-4472-B4D9-9B31A626BD21}"/>
              </a:ext>
            </a:extLst>
          </p:cNvPr>
          <p:cNvSpPr/>
          <p:nvPr/>
        </p:nvSpPr>
        <p:spPr>
          <a:xfrm>
            <a:off x="6139446" y="3426866"/>
            <a:ext cx="10625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</a:rPr>
              <a:t>Inland and national accessibility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E82B638-9CDC-4E3D-AB2F-1C8A03BB4C51}"/>
              </a:ext>
            </a:extLst>
          </p:cNvPr>
          <p:cNvSpPr/>
          <p:nvPr/>
        </p:nvSpPr>
        <p:spPr>
          <a:xfrm>
            <a:off x="7622076" y="3426866"/>
            <a:ext cx="109601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</a:rPr>
              <a:t>National mobility systems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0B9D2AC-3803-44B8-86B9-8F35677F6409}"/>
              </a:ext>
            </a:extLst>
          </p:cNvPr>
          <p:cNvSpPr/>
          <p:nvPr/>
        </p:nvSpPr>
        <p:spPr>
          <a:xfrm>
            <a:off x="4540859" y="3426866"/>
            <a:ext cx="117847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>
                <a:latin typeface="Arial Narrow" panose="020B0606020202030204" pitchFamily="34" charset="0"/>
              </a:rPr>
              <a:t>Punctual inland access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C5F3AA2-24E3-4D3D-A382-91B206867EC6}"/>
              </a:ext>
            </a:extLst>
          </p:cNvPr>
          <p:cNvSpPr/>
          <p:nvPr/>
        </p:nvSpPr>
        <p:spPr>
          <a:xfrm>
            <a:off x="3336096" y="3768788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3728CB6-0692-483C-BEF2-6FFE452D27F5}"/>
              </a:ext>
            </a:extLst>
          </p:cNvPr>
          <p:cNvSpPr/>
          <p:nvPr/>
        </p:nvSpPr>
        <p:spPr>
          <a:xfrm>
            <a:off x="5534721" y="2557788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51731A8-5098-4021-9D55-6337A91742DA}"/>
              </a:ext>
            </a:extLst>
          </p:cNvPr>
          <p:cNvSpPr/>
          <p:nvPr/>
        </p:nvSpPr>
        <p:spPr>
          <a:xfrm>
            <a:off x="6695349" y="2571197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862B78DC-A88F-415A-AF56-946A492CD013}"/>
              </a:ext>
            </a:extLst>
          </p:cNvPr>
          <p:cNvSpPr/>
          <p:nvPr/>
        </p:nvSpPr>
        <p:spPr>
          <a:xfrm>
            <a:off x="5726697" y="3903625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3EFA6ED1-981D-4F9B-AF77-D3B296673445}"/>
              </a:ext>
            </a:extLst>
          </p:cNvPr>
          <p:cNvSpPr/>
          <p:nvPr/>
        </p:nvSpPr>
        <p:spPr>
          <a:xfrm>
            <a:off x="8463965" y="2583001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1AB28741-8A4A-470B-B7DB-C18FF0C10C56}"/>
              </a:ext>
            </a:extLst>
          </p:cNvPr>
          <p:cNvSpPr/>
          <p:nvPr/>
        </p:nvSpPr>
        <p:spPr>
          <a:xfrm>
            <a:off x="9493941" y="1380354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81FE37E8-9F8A-438A-BCD3-1F95F98432B6}"/>
              </a:ext>
            </a:extLst>
          </p:cNvPr>
          <p:cNvSpPr/>
          <p:nvPr/>
        </p:nvSpPr>
        <p:spPr>
          <a:xfrm>
            <a:off x="9552476" y="3840526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09544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Energy Production by Source, United States, 1850-2020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257FD4E3-4523-4137-ABBE-9A3FB6B9EA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1839814"/>
              </p:ext>
            </p:extLst>
          </p:nvPr>
        </p:nvGraphicFramePr>
        <p:xfrm>
          <a:off x="1009650" y="1311275"/>
          <a:ext cx="10993438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48964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Four Industrial Revolutions</a:t>
            </a:r>
          </a:p>
        </p:txBody>
      </p:sp>
      <p:sp>
        <p:nvSpPr>
          <p:cNvPr id="22" name="Action Button: Document 21" title="Read this Web Page">
            <a:hlinkClick r:id="rId2" highlightClick="1"/>
          </p:cNvPr>
          <p:cNvSpPr/>
          <p:nvPr/>
        </p:nvSpPr>
        <p:spPr bwMode="auto">
          <a:xfrm>
            <a:off x="799547" y="5788902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0652" y="6316802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49" name="Rectangle: Rounded Corners 1">
            <a:extLst>
              <a:ext uri="{FF2B5EF4-FFF2-40B4-BE49-F238E27FC236}">
                <a16:creationId xmlns:a16="http://schemas.microsoft.com/office/drawing/2014/main" id="{A9F298F3-0F83-427E-B7B5-C6A6AE3D8427}"/>
              </a:ext>
            </a:extLst>
          </p:cNvPr>
          <p:cNvSpPr/>
          <p:nvPr/>
        </p:nvSpPr>
        <p:spPr>
          <a:xfrm>
            <a:off x="3117443" y="5031165"/>
            <a:ext cx="7772400" cy="1097280"/>
          </a:xfrm>
          <a:prstGeom prst="roundRect">
            <a:avLst>
              <a:gd name="adj" fmla="val 1210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50" name="Rectangle: Rounded Corners 2">
            <a:extLst>
              <a:ext uri="{FF2B5EF4-FFF2-40B4-BE49-F238E27FC236}">
                <a16:creationId xmlns:a16="http://schemas.microsoft.com/office/drawing/2014/main" id="{9A12887A-2CD1-4F97-AE7E-91B8DAAEBB79}"/>
              </a:ext>
            </a:extLst>
          </p:cNvPr>
          <p:cNvSpPr/>
          <p:nvPr/>
        </p:nvSpPr>
        <p:spPr>
          <a:xfrm>
            <a:off x="6205878" y="5114839"/>
            <a:ext cx="4572000" cy="914400"/>
          </a:xfrm>
          <a:prstGeom prst="roundRect">
            <a:avLst>
              <a:gd name="adj" fmla="val 10417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BC371298-CA8A-49E8-80E4-BD783F184D73}"/>
              </a:ext>
            </a:extLst>
          </p:cNvPr>
          <p:cNvSpPr/>
          <p:nvPr/>
        </p:nvSpPr>
        <p:spPr>
          <a:xfrm>
            <a:off x="9072132" y="5222501"/>
            <a:ext cx="1645920" cy="36576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2" name="Rectangle: Rounded Corners 5">
            <a:extLst>
              <a:ext uri="{FF2B5EF4-FFF2-40B4-BE49-F238E27FC236}">
                <a16:creationId xmlns:a16="http://schemas.microsoft.com/office/drawing/2014/main" id="{39D318AF-3B2B-4A8C-A5BB-FED78CF21A74}"/>
              </a:ext>
            </a:extLst>
          </p:cNvPr>
          <p:cNvSpPr/>
          <p:nvPr/>
        </p:nvSpPr>
        <p:spPr>
          <a:xfrm>
            <a:off x="3117443" y="3883102"/>
            <a:ext cx="7772400" cy="1097280"/>
          </a:xfrm>
          <a:prstGeom prst="roundRect">
            <a:avLst>
              <a:gd name="adj" fmla="val 1210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53" name="Rectangle: Rounded Corners 6">
            <a:extLst>
              <a:ext uri="{FF2B5EF4-FFF2-40B4-BE49-F238E27FC236}">
                <a16:creationId xmlns:a16="http://schemas.microsoft.com/office/drawing/2014/main" id="{275146EB-B50E-483A-885E-4EA3DB223A9A}"/>
              </a:ext>
            </a:extLst>
          </p:cNvPr>
          <p:cNvSpPr/>
          <p:nvPr/>
        </p:nvSpPr>
        <p:spPr>
          <a:xfrm>
            <a:off x="6205878" y="3968160"/>
            <a:ext cx="4572000" cy="914400"/>
          </a:xfrm>
          <a:prstGeom prst="roundRect">
            <a:avLst>
              <a:gd name="adj" fmla="val 10417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A35ACF0F-D439-4AD5-B39E-119194AB88D1}"/>
              </a:ext>
            </a:extLst>
          </p:cNvPr>
          <p:cNvSpPr/>
          <p:nvPr/>
        </p:nvSpPr>
        <p:spPr>
          <a:xfrm>
            <a:off x="9076765" y="4082872"/>
            <a:ext cx="1645920" cy="36576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5" name="Rectangle: Rounded Corners 8">
            <a:extLst>
              <a:ext uri="{FF2B5EF4-FFF2-40B4-BE49-F238E27FC236}">
                <a16:creationId xmlns:a16="http://schemas.microsoft.com/office/drawing/2014/main" id="{BC6D8179-12E8-451B-8BF2-3FF994709763}"/>
              </a:ext>
            </a:extLst>
          </p:cNvPr>
          <p:cNvSpPr/>
          <p:nvPr/>
        </p:nvSpPr>
        <p:spPr>
          <a:xfrm>
            <a:off x="3117443" y="2742850"/>
            <a:ext cx="7772400" cy="1097280"/>
          </a:xfrm>
          <a:prstGeom prst="roundRect">
            <a:avLst>
              <a:gd name="adj" fmla="val 1210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56" name="Rectangle: Rounded Corners 9">
            <a:extLst>
              <a:ext uri="{FF2B5EF4-FFF2-40B4-BE49-F238E27FC236}">
                <a16:creationId xmlns:a16="http://schemas.microsoft.com/office/drawing/2014/main" id="{7F3B7E44-11E2-49ED-9BC2-4AB281D42753}"/>
              </a:ext>
            </a:extLst>
          </p:cNvPr>
          <p:cNvSpPr/>
          <p:nvPr/>
        </p:nvSpPr>
        <p:spPr>
          <a:xfrm>
            <a:off x="6205878" y="2830247"/>
            <a:ext cx="4572000" cy="914400"/>
          </a:xfrm>
          <a:prstGeom prst="roundRect">
            <a:avLst>
              <a:gd name="adj" fmla="val 10417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00" name="Rectangle: Rounded Corners 10">
            <a:extLst>
              <a:ext uri="{FF2B5EF4-FFF2-40B4-BE49-F238E27FC236}">
                <a16:creationId xmlns:a16="http://schemas.microsoft.com/office/drawing/2014/main" id="{481C5DE9-FA91-4C4D-80F8-152AEA65DB8A}"/>
              </a:ext>
            </a:extLst>
          </p:cNvPr>
          <p:cNvSpPr/>
          <p:nvPr/>
        </p:nvSpPr>
        <p:spPr>
          <a:xfrm>
            <a:off x="3117443" y="1600607"/>
            <a:ext cx="7772400" cy="1097280"/>
          </a:xfrm>
          <a:prstGeom prst="roundRect">
            <a:avLst>
              <a:gd name="adj" fmla="val 1210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01" name="Rectangle: Rounded Corners 11">
            <a:extLst>
              <a:ext uri="{FF2B5EF4-FFF2-40B4-BE49-F238E27FC236}">
                <a16:creationId xmlns:a16="http://schemas.microsoft.com/office/drawing/2014/main" id="{A1B9CC78-0404-4A08-8BE5-09A5493A3AC1}"/>
              </a:ext>
            </a:extLst>
          </p:cNvPr>
          <p:cNvSpPr/>
          <p:nvPr/>
        </p:nvSpPr>
        <p:spPr>
          <a:xfrm>
            <a:off x="6205878" y="1687624"/>
            <a:ext cx="4572000" cy="914400"/>
          </a:xfrm>
          <a:prstGeom prst="roundRect">
            <a:avLst>
              <a:gd name="adj" fmla="val 10417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id="{188E25C3-C15E-427F-BB9B-79C6A260F901}"/>
              </a:ext>
            </a:extLst>
          </p:cNvPr>
          <p:cNvSpPr/>
          <p:nvPr/>
        </p:nvSpPr>
        <p:spPr>
          <a:xfrm>
            <a:off x="9074854" y="1825207"/>
            <a:ext cx="1645920" cy="36576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3" name="Rectangle: Rounded Corners 13">
            <a:extLst>
              <a:ext uri="{FF2B5EF4-FFF2-40B4-BE49-F238E27FC236}">
                <a16:creationId xmlns:a16="http://schemas.microsoft.com/office/drawing/2014/main" id="{6EAAE1D1-8EC8-4E48-9BB0-0BC068B7EE0F}"/>
              </a:ext>
            </a:extLst>
          </p:cNvPr>
          <p:cNvSpPr/>
          <p:nvPr/>
        </p:nvSpPr>
        <p:spPr>
          <a:xfrm>
            <a:off x="2070791" y="5025478"/>
            <a:ext cx="1005840" cy="1097280"/>
          </a:xfrm>
          <a:prstGeom prst="roundRect">
            <a:avLst>
              <a:gd name="adj" fmla="val 1210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04" name="Rectangle: Rounded Corners 14">
            <a:extLst>
              <a:ext uri="{FF2B5EF4-FFF2-40B4-BE49-F238E27FC236}">
                <a16:creationId xmlns:a16="http://schemas.microsoft.com/office/drawing/2014/main" id="{73789537-C6D4-4A43-8BE1-506CEA29A84E}"/>
              </a:ext>
            </a:extLst>
          </p:cNvPr>
          <p:cNvSpPr/>
          <p:nvPr/>
        </p:nvSpPr>
        <p:spPr>
          <a:xfrm>
            <a:off x="2064449" y="3878110"/>
            <a:ext cx="1005840" cy="1097280"/>
          </a:xfrm>
          <a:prstGeom prst="roundRect">
            <a:avLst>
              <a:gd name="adj" fmla="val 1210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05" name="Rectangle: Rounded Corners 15">
            <a:extLst>
              <a:ext uri="{FF2B5EF4-FFF2-40B4-BE49-F238E27FC236}">
                <a16:creationId xmlns:a16="http://schemas.microsoft.com/office/drawing/2014/main" id="{7FABB5A8-B7C0-4083-BA10-D24E51F2DB22}"/>
              </a:ext>
            </a:extLst>
          </p:cNvPr>
          <p:cNvSpPr/>
          <p:nvPr/>
        </p:nvSpPr>
        <p:spPr>
          <a:xfrm>
            <a:off x="2064449" y="2742850"/>
            <a:ext cx="1005840" cy="1097280"/>
          </a:xfrm>
          <a:prstGeom prst="roundRect">
            <a:avLst>
              <a:gd name="adj" fmla="val 1210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06" name="Rectangle: Rounded Corners 16">
            <a:extLst>
              <a:ext uri="{FF2B5EF4-FFF2-40B4-BE49-F238E27FC236}">
                <a16:creationId xmlns:a16="http://schemas.microsoft.com/office/drawing/2014/main" id="{31A64FF3-C738-4CBD-9E14-D06DD13F9429}"/>
              </a:ext>
            </a:extLst>
          </p:cNvPr>
          <p:cNvSpPr/>
          <p:nvPr/>
        </p:nvSpPr>
        <p:spPr>
          <a:xfrm>
            <a:off x="2068239" y="1606654"/>
            <a:ext cx="1005840" cy="1097280"/>
          </a:xfrm>
          <a:prstGeom prst="roundRect">
            <a:avLst>
              <a:gd name="adj" fmla="val 1210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07" name="Right Arrow 28">
            <a:extLst>
              <a:ext uri="{FF2B5EF4-FFF2-40B4-BE49-F238E27FC236}">
                <a16:creationId xmlns:a16="http://schemas.microsoft.com/office/drawing/2014/main" id="{F129ABB1-5F0D-419C-B3D2-033840934867}"/>
              </a:ext>
            </a:extLst>
          </p:cNvPr>
          <p:cNvSpPr/>
          <p:nvPr/>
        </p:nvSpPr>
        <p:spPr>
          <a:xfrm>
            <a:off x="5818879" y="3150372"/>
            <a:ext cx="365760" cy="3371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8" name="Right Arrow 28">
            <a:extLst>
              <a:ext uri="{FF2B5EF4-FFF2-40B4-BE49-F238E27FC236}">
                <a16:creationId xmlns:a16="http://schemas.microsoft.com/office/drawing/2014/main" id="{08F48453-706C-4EA3-B3AE-39DD33C7D778}"/>
              </a:ext>
            </a:extLst>
          </p:cNvPr>
          <p:cNvSpPr/>
          <p:nvPr/>
        </p:nvSpPr>
        <p:spPr>
          <a:xfrm>
            <a:off x="5814706" y="4287104"/>
            <a:ext cx="365760" cy="3371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9" name="Right Arrow 28">
            <a:extLst>
              <a:ext uri="{FF2B5EF4-FFF2-40B4-BE49-F238E27FC236}">
                <a16:creationId xmlns:a16="http://schemas.microsoft.com/office/drawing/2014/main" id="{9C7027EB-62DF-4E88-980F-C93615FD9A4F}"/>
              </a:ext>
            </a:extLst>
          </p:cNvPr>
          <p:cNvSpPr/>
          <p:nvPr/>
        </p:nvSpPr>
        <p:spPr>
          <a:xfrm>
            <a:off x="5800461" y="5405381"/>
            <a:ext cx="365760" cy="3371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0" name="Rounded Rectangle 5">
            <a:extLst>
              <a:ext uri="{FF2B5EF4-FFF2-40B4-BE49-F238E27FC236}">
                <a16:creationId xmlns:a16="http://schemas.microsoft.com/office/drawing/2014/main" id="{428E777A-F50A-4087-82D8-F232705A3E3E}"/>
              </a:ext>
            </a:extLst>
          </p:cNvPr>
          <p:cNvSpPr/>
          <p:nvPr/>
        </p:nvSpPr>
        <p:spPr>
          <a:xfrm>
            <a:off x="6276676" y="4084824"/>
            <a:ext cx="2743200" cy="365760"/>
          </a:xfrm>
          <a:prstGeom prst="round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1" name="Right Arrow 28">
            <a:extLst>
              <a:ext uri="{FF2B5EF4-FFF2-40B4-BE49-F238E27FC236}">
                <a16:creationId xmlns:a16="http://schemas.microsoft.com/office/drawing/2014/main" id="{C903AF3F-A907-4A17-A110-FC806091B36B}"/>
              </a:ext>
            </a:extLst>
          </p:cNvPr>
          <p:cNvSpPr/>
          <p:nvPr/>
        </p:nvSpPr>
        <p:spPr>
          <a:xfrm>
            <a:off x="5820247" y="2001098"/>
            <a:ext cx="365760" cy="3371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2" name="Rounded Rectangle 5">
            <a:extLst>
              <a:ext uri="{FF2B5EF4-FFF2-40B4-BE49-F238E27FC236}">
                <a16:creationId xmlns:a16="http://schemas.microsoft.com/office/drawing/2014/main" id="{67ABD806-EF0E-436C-9D46-E072B95CE542}"/>
              </a:ext>
            </a:extLst>
          </p:cNvPr>
          <p:cNvSpPr/>
          <p:nvPr/>
        </p:nvSpPr>
        <p:spPr>
          <a:xfrm>
            <a:off x="6274550" y="1824546"/>
            <a:ext cx="2743200" cy="365760"/>
          </a:xfrm>
          <a:prstGeom prst="round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3" name="Rounded Rectangle 5">
            <a:extLst>
              <a:ext uri="{FF2B5EF4-FFF2-40B4-BE49-F238E27FC236}">
                <a16:creationId xmlns:a16="http://schemas.microsoft.com/office/drawing/2014/main" id="{8DF9FC1A-4E66-4729-A2FA-708C61A0ADDE}"/>
              </a:ext>
            </a:extLst>
          </p:cNvPr>
          <p:cNvSpPr/>
          <p:nvPr/>
        </p:nvSpPr>
        <p:spPr>
          <a:xfrm>
            <a:off x="6269106" y="2954912"/>
            <a:ext cx="2743200" cy="365760"/>
          </a:xfrm>
          <a:prstGeom prst="round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4" name="Rounded Rectangle 5">
            <a:extLst>
              <a:ext uri="{FF2B5EF4-FFF2-40B4-BE49-F238E27FC236}">
                <a16:creationId xmlns:a16="http://schemas.microsoft.com/office/drawing/2014/main" id="{18B70FA8-6612-4680-83E9-674699EF84BB}"/>
              </a:ext>
            </a:extLst>
          </p:cNvPr>
          <p:cNvSpPr/>
          <p:nvPr/>
        </p:nvSpPr>
        <p:spPr>
          <a:xfrm>
            <a:off x="6274167" y="5229133"/>
            <a:ext cx="2743200" cy="365760"/>
          </a:xfrm>
          <a:prstGeom prst="round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5" name="Rounded Rectangle 22">
            <a:extLst>
              <a:ext uri="{FF2B5EF4-FFF2-40B4-BE49-F238E27FC236}">
                <a16:creationId xmlns:a16="http://schemas.microsoft.com/office/drawing/2014/main" id="{D5E11565-0FF0-4092-83E5-0CDA790B1419}"/>
              </a:ext>
            </a:extLst>
          </p:cNvPr>
          <p:cNvSpPr/>
          <p:nvPr/>
        </p:nvSpPr>
        <p:spPr>
          <a:xfrm>
            <a:off x="3217540" y="4201803"/>
            <a:ext cx="2011680" cy="457200"/>
          </a:xfrm>
          <a:prstGeom prst="round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6" name="Rounded Rectangle 21">
            <a:extLst>
              <a:ext uri="{FF2B5EF4-FFF2-40B4-BE49-F238E27FC236}">
                <a16:creationId xmlns:a16="http://schemas.microsoft.com/office/drawing/2014/main" id="{DD306435-62E6-4B88-A311-161B71391F78}"/>
              </a:ext>
            </a:extLst>
          </p:cNvPr>
          <p:cNvSpPr/>
          <p:nvPr/>
        </p:nvSpPr>
        <p:spPr>
          <a:xfrm>
            <a:off x="3217540" y="3067548"/>
            <a:ext cx="2011680" cy="457200"/>
          </a:xfrm>
          <a:prstGeom prst="round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7" name="Rounded Rectangle 5">
            <a:extLst>
              <a:ext uri="{FF2B5EF4-FFF2-40B4-BE49-F238E27FC236}">
                <a16:creationId xmlns:a16="http://schemas.microsoft.com/office/drawing/2014/main" id="{20474C01-F285-48E0-9E66-F0595C00EC56}"/>
              </a:ext>
            </a:extLst>
          </p:cNvPr>
          <p:cNvSpPr/>
          <p:nvPr/>
        </p:nvSpPr>
        <p:spPr>
          <a:xfrm>
            <a:off x="3217540" y="1930661"/>
            <a:ext cx="2011680" cy="457200"/>
          </a:xfrm>
          <a:prstGeom prst="round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8" name="Rounded Rectangle 23">
            <a:extLst>
              <a:ext uri="{FF2B5EF4-FFF2-40B4-BE49-F238E27FC236}">
                <a16:creationId xmlns:a16="http://schemas.microsoft.com/office/drawing/2014/main" id="{F26A4837-B86B-407F-9820-3F7F010D84BE}"/>
              </a:ext>
            </a:extLst>
          </p:cNvPr>
          <p:cNvSpPr/>
          <p:nvPr/>
        </p:nvSpPr>
        <p:spPr>
          <a:xfrm>
            <a:off x="3217540" y="5336066"/>
            <a:ext cx="2011680" cy="457200"/>
          </a:xfrm>
          <a:prstGeom prst="round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9" name="Notched Right Arrow 1">
            <a:extLst>
              <a:ext uri="{FF2B5EF4-FFF2-40B4-BE49-F238E27FC236}">
                <a16:creationId xmlns:a16="http://schemas.microsoft.com/office/drawing/2014/main" id="{37DD0851-DB58-495C-8C90-B8F4E977125E}"/>
              </a:ext>
            </a:extLst>
          </p:cNvPr>
          <p:cNvSpPr/>
          <p:nvPr/>
        </p:nvSpPr>
        <p:spPr>
          <a:xfrm rot="5400000">
            <a:off x="3076631" y="3375190"/>
            <a:ext cx="4754880" cy="1005840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8690528-D275-4A4C-816A-5F0B781ED46E}"/>
              </a:ext>
            </a:extLst>
          </p:cNvPr>
          <p:cNvSpPr/>
          <p:nvPr/>
        </p:nvSpPr>
        <p:spPr>
          <a:xfrm>
            <a:off x="5098471" y="1803671"/>
            <a:ext cx="731520" cy="731520"/>
          </a:xfrm>
          <a:prstGeom prst="ellipse">
            <a:avLst/>
          </a:prstGeom>
          <a:solidFill>
            <a:schemeClr val="bg2">
              <a:lumMod val="5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1.0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4BF4D842-BAA6-4B7F-969B-3DC2ECA3A012}"/>
              </a:ext>
            </a:extLst>
          </p:cNvPr>
          <p:cNvSpPr/>
          <p:nvPr/>
        </p:nvSpPr>
        <p:spPr>
          <a:xfrm>
            <a:off x="5098471" y="2933865"/>
            <a:ext cx="731520" cy="731520"/>
          </a:xfrm>
          <a:prstGeom prst="ellipse">
            <a:avLst/>
          </a:prstGeom>
          <a:solidFill>
            <a:schemeClr val="bg2">
              <a:lumMod val="5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2.0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EE64DCD4-F7C5-4190-807B-C4A104B25045}"/>
              </a:ext>
            </a:extLst>
          </p:cNvPr>
          <p:cNvSpPr/>
          <p:nvPr/>
        </p:nvSpPr>
        <p:spPr>
          <a:xfrm>
            <a:off x="5098471" y="4071453"/>
            <a:ext cx="731520" cy="731520"/>
          </a:xfrm>
          <a:prstGeom prst="ellipse">
            <a:avLst/>
          </a:prstGeom>
          <a:solidFill>
            <a:schemeClr val="bg2">
              <a:lumMod val="5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3.0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6BB94C9D-68C7-4358-AEE7-438F2DB51681}"/>
              </a:ext>
            </a:extLst>
          </p:cNvPr>
          <p:cNvSpPr/>
          <p:nvPr/>
        </p:nvSpPr>
        <p:spPr>
          <a:xfrm>
            <a:off x="5098471" y="5209049"/>
            <a:ext cx="731520" cy="731520"/>
          </a:xfrm>
          <a:prstGeom prst="ellipse">
            <a:avLst/>
          </a:prstGeom>
          <a:solidFill>
            <a:schemeClr val="bg2">
              <a:lumMod val="5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4.0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30965E6-DF03-404F-BA4B-7420F2C0F166}"/>
              </a:ext>
            </a:extLst>
          </p:cNvPr>
          <p:cNvSpPr txBox="1"/>
          <p:nvPr/>
        </p:nvSpPr>
        <p:spPr>
          <a:xfrm>
            <a:off x="3215458" y="1954243"/>
            <a:ext cx="1632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Mechanization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99F8AE-83DB-4234-8116-739126E4ADB1}"/>
              </a:ext>
            </a:extLst>
          </p:cNvPr>
          <p:cNvSpPr txBox="1"/>
          <p:nvPr/>
        </p:nvSpPr>
        <p:spPr>
          <a:xfrm>
            <a:off x="3211752" y="3087392"/>
            <a:ext cx="1877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Mass Production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1CA3257-063C-4FA5-8674-4329A0F2163E}"/>
              </a:ext>
            </a:extLst>
          </p:cNvPr>
          <p:cNvSpPr txBox="1"/>
          <p:nvPr/>
        </p:nvSpPr>
        <p:spPr>
          <a:xfrm>
            <a:off x="3218878" y="4225626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Automation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B516A73-FF55-4FCD-95F0-8758FD2F9AC5}"/>
              </a:ext>
            </a:extLst>
          </p:cNvPr>
          <p:cNvSpPr txBox="1"/>
          <p:nvPr/>
        </p:nvSpPr>
        <p:spPr>
          <a:xfrm>
            <a:off x="3211883" y="5363868"/>
            <a:ext cx="1457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 err="1">
                <a:solidFill>
                  <a:schemeClr val="bg1"/>
                </a:solidFill>
                <a:latin typeface="Arial Narrow" panose="020B0606020202030204" pitchFamily="34" charset="0"/>
              </a:rPr>
              <a:t>Robotization</a:t>
            </a:r>
            <a:endParaRPr lang="en-US" sz="2000" b="1" i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E4AAB8C-2887-4AD3-A6E5-DBAF5D4A4115}"/>
              </a:ext>
            </a:extLst>
          </p:cNvPr>
          <p:cNvSpPr txBox="1"/>
          <p:nvPr/>
        </p:nvSpPr>
        <p:spPr>
          <a:xfrm>
            <a:off x="6403510" y="1862463"/>
            <a:ext cx="139140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Industrial cities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D6D33C7-E18F-432B-AD71-7E45CD410686}"/>
              </a:ext>
            </a:extLst>
          </p:cNvPr>
          <p:cNvSpPr txBox="1"/>
          <p:nvPr/>
        </p:nvSpPr>
        <p:spPr>
          <a:xfrm>
            <a:off x="6398066" y="3002836"/>
            <a:ext cx="159017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Industrial regions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CBFBC0C-A470-4C3F-A54B-4056094B643B}"/>
              </a:ext>
            </a:extLst>
          </p:cNvPr>
          <p:cNvSpPr txBox="1"/>
          <p:nvPr/>
        </p:nvSpPr>
        <p:spPr>
          <a:xfrm>
            <a:off x="6405636" y="4130176"/>
            <a:ext cx="251511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Global production networks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418E0F9-0CED-492F-9B75-CD52FA09E2A6}"/>
              </a:ext>
            </a:extLst>
          </p:cNvPr>
          <p:cNvSpPr txBox="1"/>
          <p:nvPr/>
        </p:nvSpPr>
        <p:spPr>
          <a:xfrm>
            <a:off x="6403127" y="5272352"/>
            <a:ext cx="178253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Global value chains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8CE0216-04B9-4352-A596-5A9539844694}"/>
              </a:ext>
            </a:extLst>
          </p:cNvPr>
          <p:cNvSpPr txBox="1"/>
          <p:nvPr/>
        </p:nvSpPr>
        <p:spPr>
          <a:xfrm>
            <a:off x="3185812" y="2784484"/>
            <a:ext cx="1973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Late 19</a:t>
            </a:r>
            <a:r>
              <a:rPr lang="en-US" sz="1400" i="0" baseline="30000" dirty="0">
                <a:latin typeface="Arial Narrow" panose="020B0606020202030204" pitchFamily="34" charset="0"/>
              </a:rPr>
              <a:t>th</a:t>
            </a:r>
            <a:r>
              <a:rPr lang="en-US" sz="1400" i="0" dirty="0">
                <a:latin typeface="Arial Narrow" panose="020B0606020202030204" pitchFamily="34" charset="0"/>
              </a:rPr>
              <a:t> - mid 20</a:t>
            </a:r>
            <a:r>
              <a:rPr lang="en-US" sz="1400" i="0" baseline="30000" dirty="0">
                <a:latin typeface="Arial Narrow" panose="020B0606020202030204" pitchFamily="34" charset="0"/>
              </a:rPr>
              <a:t>th</a:t>
            </a:r>
            <a:r>
              <a:rPr lang="en-US" sz="1400" i="0" dirty="0">
                <a:latin typeface="Arial Narrow" panose="020B0606020202030204" pitchFamily="34" charset="0"/>
              </a:rPr>
              <a:t> Century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F4E668F-A8F7-4CE6-A4CB-CDE4AE11A0D8}"/>
              </a:ext>
            </a:extLst>
          </p:cNvPr>
          <p:cNvSpPr txBox="1"/>
          <p:nvPr/>
        </p:nvSpPr>
        <p:spPr>
          <a:xfrm>
            <a:off x="3185812" y="1656209"/>
            <a:ext cx="2087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Late 18</a:t>
            </a:r>
            <a:r>
              <a:rPr lang="en-US" sz="1400" i="0" baseline="30000" dirty="0">
                <a:latin typeface="Arial Narrow" panose="020B0606020202030204" pitchFamily="34" charset="0"/>
              </a:rPr>
              <a:t>th</a:t>
            </a:r>
            <a:r>
              <a:rPr lang="en-US" sz="1400" i="0" dirty="0">
                <a:latin typeface="Arial Narrow" panose="020B0606020202030204" pitchFamily="34" charset="0"/>
              </a:rPr>
              <a:t> – early 19</a:t>
            </a:r>
            <a:r>
              <a:rPr lang="en-US" sz="1400" i="0" baseline="30000" dirty="0">
                <a:latin typeface="Arial Narrow" panose="020B0606020202030204" pitchFamily="34" charset="0"/>
              </a:rPr>
              <a:t>th</a:t>
            </a:r>
            <a:r>
              <a:rPr lang="en-US" sz="1400" i="0" dirty="0">
                <a:latin typeface="Arial Narrow" panose="020B0606020202030204" pitchFamily="34" charset="0"/>
              </a:rPr>
              <a:t> Century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66A0541-2CFF-471D-A366-8B7B09F9A2F8}"/>
              </a:ext>
            </a:extLst>
          </p:cNvPr>
          <p:cNvSpPr txBox="1"/>
          <p:nvPr/>
        </p:nvSpPr>
        <p:spPr>
          <a:xfrm>
            <a:off x="3185812" y="3906383"/>
            <a:ext cx="1972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Second half of 20</a:t>
            </a:r>
            <a:r>
              <a:rPr lang="en-US" sz="1400" i="0" baseline="30000" dirty="0">
                <a:latin typeface="Arial Narrow" panose="020B0606020202030204" pitchFamily="34" charset="0"/>
              </a:rPr>
              <a:t>th</a:t>
            </a:r>
            <a:r>
              <a:rPr lang="en-US" sz="1400" i="0" dirty="0">
                <a:latin typeface="Arial Narrow" panose="020B0606020202030204" pitchFamily="34" charset="0"/>
              </a:rPr>
              <a:t> Century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30D918B-DBF2-4041-98CF-E68F0BEFA309}"/>
              </a:ext>
            </a:extLst>
          </p:cNvPr>
          <p:cNvSpPr txBox="1"/>
          <p:nvPr/>
        </p:nvSpPr>
        <p:spPr>
          <a:xfrm>
            <a:off x="3185811" y="5023657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Early 21</a:t>
            </a:r>
            <a:r>
              <a:rPr lang="en-US" sz="1400" i="0" baseline="30000" dirty="0">
                <a:latin typeface="Arial Narrow" panose="020B0606020202030204" pitchFamily="34" charset="0"/>
              </a:rPr>
              <a:t>st</a:t>
            </a:r>
            <a:r>
              <a:rPr lang="en-US" sz="1400" i="0" dirty="0">
                <a:latin typeface="Arial Narrow" panose="020B0606020202030204" pitchFamily="34" charset="0"/>
              </a:rPr>
              <a:t> Century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83BCC20-6A5A-4753-AA66-3AF6D9EADADA}"/>
              </a:ext>
            </a:extLst>
          </p:cNvPr>
          <p:cNvSpPr/>
          <p:nvPr/>
        </p:nvSpPr>
        <p:spPr>
          <a:xfrm>
            <a:off x="9205242" y="1864161"/>
            <a:ext cx="1102866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Substitution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DD2345C-28A5-47A6-8093-9D25FC4624AA}"/>
              </a:ext>
            </a:extLst>
          </p:cNvPr>
          <p:cNvSpPr/>
          <p:nvPr/>
        </p:nvSpPr>
        <p:spPr>
          <a:xfrm>
            <a:off x="9170375" y="4130176"/>
            <a:ext cx="1009892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Input costs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D04E087-8A50-423C-A612-F1264959DE31}"/>
              </a:ext>
            </a:extLst>
          </p:cNvPr>
          <p:cNvSpPr/>
          <p:nvPr/>
        </p:nvSpPr>
        <p:spPr>
          <a:xfrm>
            <a:off x="9168496" y="5271056"/>
            <a:ext cx="1126912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Added value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A723A7CA-DB9D-4189-94A3-3A987F0E5ED0}"/>
              </a:ext>
            </a:extLst>
          </p:cNvPr>
          <p:cNvSpPr/>
          <p:nvPr/>
        </p:nvSpPr>
        <p:spPr>
          <a:xfrm>
            <a:off x="6271986" y="2195773"/>
            <a:ext cx="3677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Steam engine and mechanical production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843A902C-BE8B-4CA2-BDBA-C4B79076643E}"/>
              </a:ext>
            </a:extLst>
          </p:cNvPr>
          <p:cNvSpPr/>
          <p:nvPr/>
        </p:nvSpPr>
        <p:spPr>
          <a:xfrm>
            <a:off x="6277262" y="3341295"/>
            <a:ext cx="2735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Electricity and division of labor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C8C2D92-CB37-4E85-BA66-BABD767BD1CA}"/>
              </a:ext>
            </a:extLst>
          </p:cNvPr>
          <p:cNvSpPr/>
          <p:nvPr/>
        </p:nvSpPr>
        <p:spPr>
          <a:xfrm>
            <a:off x="6280861" y="4481068"/>
            <a:ext cx="3591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Electronics and information technologies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ADA9D17C-15BC-4547-8C10-082E4FF97133}"/>
              </a:ext>
            </a:extLst>
          </p:cNvPr>
          <p:cNvSpPr/>
          <p:nvPr/>
        </p:nvSpPr>
        <p:spPr>
          <a:xfrm>
            <a:off x="6276676" y="5622760"/>
            <a:ext cx="2183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Cyber-physical systems</a:t>
            </a:r>
          </a:p>
        </p:txBody>
      </p:sp>
      <p:pic>
        <p:nvPicPr>
          <p:cNvPr id="144" name="Picture 2" descr="Steam Engine Icons - Download Free Vector Icons | Noun Project">
            <a:extLst>
              <a:ext uri="{FF2B5EF4-FFF2-40B4-BE49-F238E27FC236}">
                <a16:creationId xmlns:a16="http://schemas.microsoft.com/office/drawing/2014/main" id="{7FDBA725-DBEA-4BD7-91DC-A383F55E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900" y="168762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44" descr="A close up of a logo&#10;&#10;Description automatically generated">
            <a:extLst>
              <a:ext uri="{FF2B5EF4-FFF2-40B4-BE49-F238E27FC236}">
                <a16:creationId xmlns:a16="http://schemas.microsoft.com/office/drawing/2014/main" id="{BCF4D4BD-B4A8-421F-9D86-ABB2D7C221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t="17656" r="9539" b="31109"/>
          <a:stretch/>
        </p:blipFill>
        <p:spPr>
          <a:xfrm>
            <a:off x="2112611" y="3004277"/>
            <a:ext cx="914400" cy="583741"/>
          </a:xfrm>
          <a:prstGeom prst="rect">
            <a:avLst/>
          </a:prstGeom>
        </p:spPr>
      </p:pic>
      <p:pic>
        <p:nvPicPr>
          <p:cNvPr id="146" name="Picture 6" descr="box, manufacturing, production line, robot, robotics icon">
            <a:extLst>
              <a:ext uri="{FF2B5EF4-FFF2-40B4-BE49-F238E27FC236}">
                <a16:creationId xmlns:a16="http://schemas.microsoft.com/office/drawing/2014/main" id="{783BDBD0-1A71-4CF5-86B4-5F940C584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55" y="4022171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146" descr="A close up of a logo&#10;&#10;Description automatically generated">
            <a:extLst>
              <a:ext uri="{FF2B5EF4-FFF2-40B4-BE49-F238E27FC236}">
                <a16:creationId xmlns:a16="http://schemas.microsoft.com/office/drawing/2014/main" id="{CF364D3A-42F0-4602-87F3-9EB43ECC7C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5"/>
          <a:stretch/>
        </p:blipFill>
        <p:spPr>
          <a:xfrm>
            <a:off x="2124824" y="5189999"/>
            <a:ext cx="914400" cy="782320"/>
          </a:xfrm>
          <a:prstGeom prst="rect">
            <a:avLst/>
          </a:prstGeom>
        </p:spPr>
      </p:pic>
      <p:sp>
        <p:nvSpPr>
          <p:cNvPr id="148" name="Rounded Rectangle 5">
            <a:extLst>
              <a:ext uri="{FF2B5EF4-FFF2-40B4-BE49-F238E27FC236}">
                <a16:creationId xmlns:a16="http://schemas.microsoft.com/office/drawing/2014/main" id="{D8E9182C-9CE5-4523-B9B6-C5504267AC98}"/>
              </a:ext>
            </a:extLst>
          </p:cNvPr>
          <p:cNvSpPr/>
          <p:nvPr/>
        </p:nvSpPr>
        <p:spPr>
          <a:xfrm>
            <a:off x="9072132" y="2953177"/>
            <a:ext cx="1645920" cy="36576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4CFB4CBD-6C81-4050-878F-2CC02F37BCE4}"/>
              </a:ext>
            </a:extLst>
          </p:cNvPr>
          <p:cNvSpPr/>
          <p:nvPr/>
        </p:nvSpPr>
        <p:spPr>
          <a:xfrm>
            <a:off x="9139291" y="2993948"/>
            <a:ext cx="1540486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Scale economies</a:t>
            </a:r>
          </a:p>
        </p:txBody>
      </p:sp>
    </p:spTree>
    <p:extLst>
      <p:ext uri="{BB962C8B-B14F-4D97-AF65-F5344CB8AC3E}">
        <p14:creationId xmlns:p14="http://schemas.microsoft.com/office/powerpoint/2010/main" val="12287965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0EB854-DED8-4440-847D-1D1C7DD5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Technological Innovations since 2000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EB3A4-2ACA-43BB-B307-35EFC3B263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Smartphones (2007)</a:t>
            </a:r>
          </a:p>
          <a:p>
            <a:r>
              <a:rPr lang="en-US" dirty="0"/>
              <a:t>Flash Drives (2000)</a:t>
            </a:r>
          </a:p>
          <a:p>
            <a:r>
              <a:rPr lang="en-US" dirty="0"/>
              <a:t>Skype (2003)</a:t>
            </a:r>
          </a:p>
          <a:p>
            <a:r>
              <a:rPr lang="en-US" dirty="0"/>
              <a:t>Google (late 1990s)</a:t>
            </a:r>
          </a:p>
          <a:p>
            <a:r>
              <a:rPr lang="en-US" dirty="0"/>
              <a:t>Google Map (2005)</a:t>
            </a:r>
          </a:p>
          <a:p>
            <a:r>
              <a:rPr lang="en-US" dirty="0"/>
              <a:t>Human Genome Project (2003)</a:t>
            </a:r>
          </a:p>
          <a:p>
            <a:r>
              <a:rPr lang="en-US" dirty="0"/>
              <a:t>YouTube (2005)</a:t>
            </a:r>
          </a:p>
          <a:p>
            <a:r>
              <a:rPr lang="en-US" dirty="0"/>
              <a:t>Graphene (2004)</a:t>
            </a:r>
          </a:p>
          <a:p>
            <a:r>
              <a:rPr lang="en-US" dirty="0"/>
              <a:t>Bluetooth (1999)</a:t>
            </a:r>
          </a:p>
          <a:p>
            <a:r>
              <a:rPr lang="en-US" dirty="0"/>
              <a:t>Facebook (2004)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B3C81B-87CD-4B66-A230-2D96DD954D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Curiosity Mars Rover (2011)</a:t>
            </a:r>
          </a:p>
          <a:p>
            <a:r>
              <a:rPr lang="en-US" dirty="0"/>
              <a:t>Electric cars (2000s)</a:t>
            </a:r>
          </a:p>
          <a:p>
            <a:r>
              <a:rPr lang="en-US" dirty="0"/>
              <a:t>Driverless cars (2012)</a:t>
            </a:r>
          </a:p>
          <a:p>
            <a:r>
              <a:rPr lang="en-US" dirty="0"/>
              <a:t>Large Hadron Collider (2013)</a:t>
            </a:r>
          </a:p>
          <a:p>
            <a:r>
              <a:rPr lang="en-US" dirty="0"/>
              <a:t>Artificial heart (2001)</a:t>
            </a:r>
          </a:p>
          <a:p>
            <a:r>
              <a:rPr lang="en-US" dirty="0"/>
              <a:t>3D printing (2000s)</a:t>
            </a:r>
          </a:p>
          <a:p>
            <a:r>
              <a:rPr lang="en-US" dirty="0"/>
              <a:t>Amazon Kindle (2007)</a:t>
            </a:r>
          </a:p>
          <a:p>
            <a:r>
              <a:rPr lang="en-US" dirty="0"/>
              <a:t>Stem Cell Research (2000s)</a:t>
            </a:r>
          </a:p>
          <a:p>
            <a:r>
              <a:rPr lang="en-US" dirty="0"/>
              <a:t>Multiuse rockets (2015)</a:t>
            </a:r>
          </a:p>
          <a:p>
            <a:r>
              <a:rPr lang="en-US" dirty="0"/>
              <a:t>Gene editing (2012)</a:t>
            </a:r>
          </a:p>
        </p:txBody>
      </p:sp>
    </p:spTree>
    <p:extLst>
      <p:ext uri="{BB962C8B-B14F-4D97-AF65-F5344CB8AC3E}">
        <p14:creationId xmlns:p14="http://schemas.microsoft.com/office/powerpoint/2010/main" val="26717511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Essay: Capitalism and Cycles</a:t>
            </a:r>
          </a:p>
        </p:txBody>
      </p:sp>
      <p:pic>
        <p:nvPicPr>
          <p:cNvPr id="1026" name="Picture 2" descr="https://www.uppingyourelvis.com/wp-content/uploads/2014/02/Nature___Sea_People_in_wave_041477_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9045" y="1629974"/>
            <a:ext cx="493776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8545" y="5705834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12945" y="5705833"/>
            <a:ext cx="4986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Socioeconomic and technological changes come in waves. Provide </a:t>
            </a:r>
            <a:r>
              <a:rPr lang="en-US" sz="2000" b="1">
                <a:latin typeface="Agency FB" pitchFamily="34" charset="0"/>
              </a:rPr>
              <a:t>some examples.</a:t>
            </a:r>
            <a:endParaRPr lang="en-US" sz="2000" b="1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92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1. The Feudal System and its Demise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Feudal society</a:t>
            </a:r>
          </a:p>
          <a:p>
            <a:pPr lvl="1"/>
            <a:r>
              <a:rPr lang="en-US" dirty="0"/>
              <a:t>A system of bonds and obligations:</a:t>
            </a:r>
          </a:p>
          <a:p>
            <a:pPr lvl="2"/>
            <a:r>
              <a:rPr lang="en-US" dirty="0"/>
              <a:t>Power in land ownership.</a:t>
            </a:r>
          </a:p>
          <a:p>
            <a:pPr lvl="2"/>
            <a:r>
              <a:rPr lang="en-US" dirty="0"/>
              <a:t>Administrative/legal (Lord) and religious (Church) control.</a:t>
            </a:r>
          </a:p>
          <a:p>
            <a:pPr lvl="2"/>
            <a:r>
              <a:rPr lang="en-US" dirty="0"/>
              <a:t>Rent/Royalties from the serf to the lord (in-kind or labor).</a:t>
            </a:r>
          </a:p>
          <a:p>
            <a:pPr lvl="2"/>
            <a:r>
              <a:rPr lang="en-US" dirty="0"/>
              <a:t>Fixation of the productive forces (tools and labor) in agricultural production.</a:t>
            </a:r>
          </a:p>
          <a:p>
            <a:pPr lvl="2"/>
            <a:r>
              <a:rPr lang="en-US" dirty="0"/>
              <a:t>Limited socioeconomic changes over centuries.</a:t>
            </a:r>
          </a:p>
          <a:p>
            <a:pPr lvl="1"/>
            <a:r>
              <a:rPr lang="en-US" dirty="0"/>
              <a:t>Economy:</a:t>
            </a:r>
          </a:p>
          <a:p>
            <a:pPr lvl="2"/>
            <a:r>
              <a:rPr lang="en-US" dirty="0"/>
              <a:t>Small local markets (fairs).</a:t>
            </a:r>
          </a:p>
          <a:p>
            <a:pPr lvl="2"/>
            <a:r>
              <a:rPr lang="en-US" dirty="0"/>
              <a:t>Trade relatively limited.</a:t>
            </a:r>
          </a:p>
          <a:p>
            <a:pPr lvl="2"/>
            <a:r>
              <a:rPr lang="en-US" dirty="0"/>
              <a:t>Low levels of productivity (subsistence level).</a:t>
            </a:r>
          </a:p>
          <a:p>
            <a:pPr lvl="2"/>
            <a:r>
              <a:rPr lang="en-US" dirty="0"/>
              <a:t>Profits taken away by the lord/church, inhibiting any increases in agricultural productivity.</a:t>
            </a:r>
          </a:p>
          <a:p>
            <a:pPr lvl="2"/>
            <a:r>
              <a:rPr lang="en-US" dirty="0"/>
              <a:t>80 to 90% of the population was in agriculture.</a:t>
            </a:r>
          </a:p>
          <a:p>
            <a:pPr lvl="2"/>
            <a:r>
              <a:rPr lang="en-US" dirty="0"/>
              <a:t>Institutional barriers to innovation</a:t>
            </a:r>
          </a:p>
          <a:p>
            <a:pPr lvl="1"/>
            <a:r>
              <a:rPr lang="en-US" dirty="0"/>
              <a:t>Different types of feudal societies (East Asia, Central Asia, Middle East, Europe).</a:t>
            </a:r>
          </a:p>
        </p:txBody>
      </p:sp>
    </p:spTree>
    <p:extLst>
      <p:ext uri="{BB962C8B-B14F-4D97-AF65-F5344CB8AC3E}">
        <p14:creationId xmlns:p14="http://schemas.microsoft.com/office/powerpoint/2010/main" val="2780492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US" dirty="0"/>
              <a:t>1. The Feudal System and its Demise</a:t>
            </a:r>
          </a:p>
        </p:txBody>
      </p:sp>
      <p:sp>
        <p:nvSpPr>
          <p:cNvPr id="14339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end of the Middle Ages</a:t>
            </a:r>
          </a:p>
          <a:p>
            <a:pPr lvl="1"/>
            <a:r>
              <a:rPr lang="en-US" dirty="0"/>
              <a:t>The Plague of 1348 created labor shortages and social disruptions.</a:t>
            </a:r>
          </a:p>
          <a:p>
            <a:pPr lvl="1"/>
            <a:r>
              <a:rPr lang="en-US" dirty="0"/>
              <a:t>Skewed wealth distribution by nobles and the Church:</a:t>
            </a:r>
          </a:p>
          <a:p>
            <a:pPr lvl="2"/>
            <a:r>
              <a:rPr lang="en-US" dirty="0"/>
              <a:t>Bias towards the production and distribution of high-value luxury goods.</a:t>
            </a:r>
          </a:p>
          <a:p>
            <a:pPr lvl="2"/>
            <a:r>
              <a:rPr lang="en-US" dirty="0"/>
              <a:t>Unrests asking for reforms and freedoms (e.g. Magna Carta, 1215).</a:t>
            </a:r>
          </a:p>
          <a:p>
            <a:pPr lvl="1"/>
            <a:r>
              <a:rPr lang="en-US" dirty="0"/>
              <a:t>Market fragmentation:</a:t>
            </a:r>
          </a:p>
          <a:p>
            <a:pPr lvl="2"/>
            <a:r>
              <a:rPr lang="en-US" dirty="0"/>
              <a:t>Diversity of currencies.</a:t>
            </a:r>
          </a:p>
          <a:p>
            <a:pPr lvl="2"/>
            <a:r>
              <a:rPr lang="en-US" dirty="0"/>
              <a:t>Different units of measure.</a:t>
            </a:r>
          </a:p>
          <a:p>
            <a:pPr lvl="2"/>
            <a:r>
              <a:rPr lang="en-US" dirty="0"/>
              <a:t>Tariffs imposed on goods moving between small kingdoms.</a:t>
            </a:r>
          </a:p>
          <a:p>
            <a:pPr lvl="1"/>
            <a:r>
              <a:rPr lang="en-US" dirty="0"/>
              <a:t>The emergence of a merchant class (proto-capitalism):</a:t>
            </a:r>
          </a:p>
          <a:p>
            <a:pPr lvl="2"/>
            <a:r>
              <a:rPr lang="en-US" dirty="0"/>
              <a:t>Commodification of goods and services.</a:t>
            </a:r>
          </a:p>
          <a:p>
            <a:pPr lvl="2"/>
            <a:r>
              <a:rPr lang="en-US" dirty="0"/>
              <a:t>Hostility of the nobility and the Church towards merchants.</a:t>
            </a:r>
          </a:p>
          <a:p>
            <a:pPr lvl="2"/>
            <a:r>
              <a:rPr lang="en-US" dirty="0"/>
              <a:t>Lack of prestige of crafts.</a:t>
            </a:r>
          </a:p>
        </p:txBody>
      </p:sp>
    </p:spTree>
    <p:extLst>
      <p:ext uri="{BB962C8B-B14F-4D97-AF65-F5344CB8AC3E}">
        <p14:creationId xmlns:p14="http://schemas.microsoft.com/office/powerpoint/2010/main" val="745783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566F3B-151F-4D3A-BA50-BA8EED81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Feudal Empires and Main Tribes, 1500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E8A99CD-F27A-4C16-8E28-DE63102C5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08" y="1364812"/>
            <a:ext cx="8755907" cy="528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380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1. The Feudal System and its Demise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European origin of the global economy</a:t>
            </a:r>
          </a:p>
          <a:p>
            <a:pPr lvl="1"/>
            <a:r>
              <a:rPr lang="en-US" dirty="0"/>
              <a:t>Until the 1500s, the world was dominated by feudal or tribal systems.</a:t>
            </a:r>
          </a:p>
          <a:p>
            <a:pPr lvl="1"/>
            <a:r>
              <a:rPr lang="en-US" dirty="0"/>
              <a:t>The fifteenth century marked the beginning of an expansion of European control throughout the world.</a:t>
            </a:r>
          </a:p>
          <a:p>
            <a:pPr lvl="1"/>
            <a:r>
              <a:rPr lang="en-US" dirty="0"/>
              <a:t>Europe progressively assured the development of the global economy:</a:t>
            </a:r>
          </a:p>
          <a:p>
            <a:pPr lvl="2"/>
            <a:r>
              <a:rPr lang="en-US" dirty="0"/>
              <a:t>Extension of its hegemony.</a:t>
            </a:r>
          </a:p>
          <a:p>
            <a:pPr lvl="2"/>
            <a:r>
              <a:rPr lang="en-US" dirty="0"/>
              <a:t>Mercantilism was the first phase.</a:t>
            </a:r>
          </a:p>
          <a:p>
            <a:pPr lvl="2"/>
            <a:r>
              <a:rPr lang="en-US" dirty="0"/>
              <a:t>The industrial revolution was the second.</a:t>
            </a:r>
          </a:p>
          <a:p>
            <a:pPr lvl="1"/>
            <a:r>
              <a:rPr lang="en-US" dirty="0"/>
              <a:t>Over three centuries (1500-1800):</a:t>
            </a:r>
          </a:p>
          <a:p>
            <a:pPr lvl="2"/>
            <a:r>
              <a:rPr lang="en-US" dirty="0"/>
              <a:t>The setting of capitalistic systems.</a:t>
            </a:r>
          </a:p>
          <a:p>
            <a:pPr lvl="2"/>
            <a:r>
              <a:rPr lang="en-US" dirty="0"/>
              <a:t>Limits of the world were pushed away.</a:t>
            </a:r>
          </a:p>
          <a:p>
            <a:pPr lvl="2"/>
            <a:r>
              <a:rPr lang="en-US" dirty="0"/>
              <a:t>A world where borders are drawn; a delimited world.</a:t>
            </a:r>
          </a:p>
          <a:p>
            <a:pPr lvl="2"/>
            <a:r>
              <a:rPr lang="en-US" dirty="0"/>
              <a:t>Establishment of vast colonial empires.</a:t>
            </a:r>
          </a:p>
          <a:p>
            <a:pPr lvl="2"/>
            <a:r>
              <a:rPr lang="en-US" dirty="0"/>
              <a:t>Waves of innovations and socio-economic transformations.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50856" y="6225344"/>
            <a:ext cx="6293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Which role Europe played in the setting of the global economy?</a:t>
            </a:r>
          </a:p>
        </p:txBody>
      </p:sp>
      <p:pic>
        <p:nvPicPr>
          <p:cNvPr id="5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302" y="6099043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664077"/>
      </p:ext>
    </p:extLst>
  </p:cSld>
  <p:clrMapOvr>
    <a:masterClrMapping/>
  </p:clrMapOvr>
</p:sld>
</file>

<file path=ppt/theme/theme1.xml><?xml version="1.0" encoding="utf-8"?>
<a:theme xmlns:a="http://schemas.openxmlformats.org/drawingml/2006/main" name="5_102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5_102Design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102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GEOG 135 Topic 1</Template>
  <TotalTime>36957</TotalTime>
  <Words>3256</Words>
  <Application>Microsoft Office PowerPoint</Application>
  <PresentationFormat>Widescreen</PresentationFormat>
  <Paragraphs>568</Paragraphs>
  <Slides>56</Slides>
  <Notes>38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Agency FB</vt:lpstr>
      <vt:lpstr>Arial</vt:lpstr>
      <vt:lpstr>Arial Narrow</vt:lpstr>
      <vt:lpstr>Calibri</vt:lpstr>
      <vt:lpstr>Impact</vt:lpstr>
      <vt:lpstr>Times New Roman</vt:lpstr>
      <vt:lpstr>Verdana</vt:lpstr>
      <vt:lpstr>5_102Design</vt:lpstr>
      <vt:lpstr>Topic 2 – Historical Developments of Capitalism</vt:lpstr>
      <vt:lpstr>Conditions of Usage</vt:lpstr>
      <vt:lpstr>A - Feudalism and Capitalism</vt:lpstr>
      <vt:lpstr>Ancient Trade Issues</vt:lpstr>
      <vt:lpstr>The Silk Road and Arab Sea Routes (11th and 12th Centuries)</vt:lpstr>
      <vt:lpstr>1. The Feudal System and its Demise</vt:lpstr>
      <vt:lpstr>1. The Feudal System and its Demise</vt:lpstr>
      <vt:lpstr>Feudal Empires and Main Tribes, 1500</vt:lpstr>
      <vt:lpstr>1. The Feudal System and its Demise</vt:lpstr>
      <vt:lpstr>The Pillars of Mercantilism</vt:lpstr>
      <vt:lpstr>Early European Maritime Expeditions, 1492-1522</vt:lpstr>
      <vt:lpstr>Density of Ship Log Entries, 1750-1810</vt:lpstr>
      <vt:lpstr>2. Long Distance Trade</vt:lpstr>
      <vt:lpstr>Dutch East India Company, Trade Network, 17th Century</vt:lpstr>
      <vt:lpstr>Major Global Trade Routes, 1400-1800</vt:lpstr>
      <vt:lpstr>PowerPoint Presentation</vt:lpstr>
      <vt:lpstr>B - The Industrial Revolution</vt:lpstr>
      <vt:lpstr>2. A “Revolution” in Industry</vt:lpstr>
      <vt:lpstr>1. The European Origins of the Industrial Revolution</vt:lpstr>
      <vt:lpstr>1. The European Origins of the Industrial Revolution</vt:lpstr>
      <vt:lpstr>1. The British Origins of the Industrial Revolution</vt:lpstr>
      <vt:lpstr>2. A “Revolution” in Industry</vt:lpstr>
      <vt:lpstr>Major Technological Innovations of the Industrial Revolution</vt:lpstr>
      <vt:lpstr>Annual Energy Consumption in England and Wales, 1560s to 1850s (MJ)</vt:lpstr>
      <vt:lpstr>Geographical Impacts of the Suez and Panama Canals</vt:lpstr>
      <vt:lpstr>Productivity in the Textile Industry, Great Britain , 1829-1882</vt:lpstr>
      <vt:lpstr>Turnpikes in Great Britain, Late 18th and Early 19th Century</vt:lpstr>
      <vt:lpstr>American Rail Network, 1861</vt:lpstr>
      <vt:lpstr>Global Telegraph System, c1901 (the Victorian Internet)</vt:lpstr>
      <vt:lpstr>2. A “Revolution” in Industry</vt:lpstr>
      <vt:lpstr>2. A “Revolution” in Industry</vt:lpstr>
      <vt:lpstr>2. A “Revolution” in Industry</vt:lpstr>
      <vt:lpstr>Share of the Population in Agriculture, Early Industrial Countries, 1820-1910</vt:lpstr>
      <vt:lpstr>World’s Largest Cities, 1850</vt:lpstr>
      <vt:lpstr>PowerPoint Presentation</vt:lpstr>
      <vt:lpstr>C – Colonialism and its Demise</vt:lpstr>
      <vt:lpstr>1. Colonial Economic Systems</vt:lpstr>
      <vt:lpstr>1. Colonial Economic Systems</vt:lpstr>
      <vt:lpstr>Impacts of Colonialism</vt:lpstr>
      <vt:lpstr>1. Colonial Economic Systems</vt:lpstr>
      <vt:lpstr>Colonies Controlled by Main Colonial Powers, 1500-2000</vt:lpstr>
      <vt:lpstr>PowerPoint Presentation</vt:lpstr>
      <vt:lpstr>The British Empire, 1897</vt:lpstr>
      <vt:lpstr>European Control of the World, 1500-1950</vt:lpstr>
      <vt:lpstr>Territories that Belonged to a Colonial Empire</vt:lpstr>
      <vt:lpstr>2. The Demise of Colonialism</vt:lpstr>
      <vt:lpstr>Decolonization</vt:lpstr>
      <vt:lpstr>D – Waves of Economic Change</vt:lpstr>
      <vt:lpstr>Towards a Global Economic Landscape: Major Phases of Socioeconomic Change</vt:lpstr>
      <vt:lpstr>Long Wave Cycles of Innovation</vt:lpstr>
      <vt:lpstr>Corporate Adaptation to Innovations: American Express and Wells Fargo</vt:lpstr>
      <vt:lpstr>Cumulative Waves of Transport Development</vt:lpstr>
      <vt:lpstr>Primary Energy Production by Source, United States, 1850-2020</vt:lpstr>
      <vt:lpstr>The Four Industrial Revolutions</vt:lpstr>
      <vt:lpstr>Key Technological Innovations since 2000</vt:lpstr>
      <vt:lpstr>Short Essay: Capitalism and Cycles</vt:lpstr>
    </vt:vector>
  </TitlesOfParts>
  <Company>Hofstra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2 - Historical Developments of Capitalism</dc:title>
  <dc:subject>GEOG 135 - Economic Geography</dc:subject>
  <dc:creator>Dr. Jean-Paul Rodrigue</dc:creator>
  <cp:lastModifiedBy>Jean-Paul Rodrigue</cp:lastModifiedBy>
  <cp:revision>2151</cp:revision>
  <cp:lastPrinted>1998-11-10T22:15:49Z</cp:lastPrinted>
  <dcterms:created xsi:type="dcterms:W3CDTF">1997-06-07T23:18:59Z</dcterms:created>
  <dcterms:modified xsi:type="dcterms:W3CDTF">2022-03-03T19:00:18Z</dcterms:modified>
  <cp:category/>
</cp:coreProperties>
</file>